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648" r:id="rId1"/>
    <p:sldMasterId id="2147483660" r:id="rId2"/>
  </p:sldMasterIdLst>
  <p:notesMasterIdLst>
    <p:notesMasterId r:id="rId13"/>
  </p:notesMasterIdLst>
  <p:sldIdLst>
    <p:sldId id="256" r:id="rId3"/>
    <p:sldId id="258" r:id="rId4"/>
    <p:sldId id="262" r:id="rId5"/>
    <p:sldId id="284" r:id="rId6"/>
    <p:sldId id="263" r:id="rId7"/>
    <p:sldId id="285" r:id="rId8"/>
    <p:sldId id="287" r:id="rId9"/>
    <p:sldId id="286" r:id="rId10"/>
    <p:sldId id="288" r:id="rId11"/>
    <p:sldId id="28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45"/>
    <p:restoredTop sz="95646"/>
  </p:normalViewPr>
  <p:slideViewPr>
    <p:cSldViewPr snapToGrid="0" snapToObjects="1">
      <p:cViewPr varScale="1">
        <p:scale>
          <a:sx n="122" d="100"/>
          <a:sy n="122" d="100"/>
        </p:scale>
        <p:origin x="9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10FB7B-C738-D446-B71D-85B3D473A70D}" type="datetimeFigureOut">
              <a:rPr lang="en-US" smtClean="0"/>
              <a:t>10/3/25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473BE7-D20C-9349-8A8E-2975A860CFC1}" type="slidenum">
              <a:rPr lang="en-US" smtClean="0"/>
              <a:t>‹#›</a:t>
            </a:fld>
            <a:endParaRPr lang="en-US"/>
          </a:p>
        </p:txBody>
      </p:sp>
    </p:spTree>
    <p:extLst>
      <p:ext uri="{BB962C8B-B14F-4D97-AF65-F5344CB8AC3E}">
        <p14:creationId xmlns:p14="http://schemas.microsoft.com/office/powerpoint/2010/main" val="3295131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F3CDF8-AB0D-BC4D-9245-B09EA9484FAC}" type="datetime1">
              <a:rPr lang="en-CA" smtClean="0"/>
              <a:t>2025-10-03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4A7FF3-1043-3143-9379-8647D835ED31}" type="datetime1">
              <a:rPr lang="en-CA" smtClean="0"/>
              <a:t>2025-10-03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C3742B-EBC9-1B4A-8EBD-788927DC49E1}" type="datetime1">
              <a:rPr lang="en-CA" smtClean="0"/>
              <a:t>2025-10-03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E476-508D-C14F-8C9C-BE8618E9F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D5075C-6639-7D4A-910C-6B65492F6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E55AB0-B3D5-784C-B34C-1AD245A5F0D4}"/>
              </a:ext>
            </a:extLst>
          </p:cNvPr>
          <p:cNvSpPr>
            <a:spLocks noGrp="1"/>
          </p:cNvSpPr>
          <p:nvPr>
            <p:ph type="dt" sz="half" idx="10"/>
          </p:nvPr>
        </p:nvSpPr>
        <p:spPr/>
        <p:txBody>
          <a:bodyPr/>
          <a:lstStyle/>
          <a:p>
            <a:fld id="{CF8B3AF4-F001-DF49-8D97-B9ABC5133A09}" type="datetime1">
              <a:rPr lang="en-CA" smtClean="0"/>
              <a:t>2025-10-03</a:t>
            </a:fld>
            <a:endParaRPr lang="en-US"/>
          </a:p>
        </p:txBody>
      </p:sp>
      <p:sp>
        <p:nvSpPr>
          <p:cNvPr id="5" name="Footer Placeholder 4">
            <a:extLst>
              <a:ext uri="{FF2B5EF4-FFF2-40B4-BE49-F238E27FC236}">
                <a16:creationId xmlns:a16="http://schemas.microsoft.com/office/drawing/2014/main" id="{F3917241-F1E7-E24B-89FA-BC8C9C0CD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0F43F-2CFD-E84C-A17F-47CDB98B2F16}"/>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155897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EAD77-DB4E-CB4F-9252-C729BD9A8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CB3CD-B529-2A45-981E-23B9E56C4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FAE11-1C97-E745-9D20-DD4B758DBCD6}"/>
              </a:ext>
            </a:extLst>
          </p:cNvPr>
          <p:cNvSpPr>
            <a:spLocks noGrp="1"/>
          </p:cNvSpPr>
          <p:nvPr>
            <p:ph type="dt" sz="half" idx="10"/>
          </p:nvPr>
        </p:nvSpPr>
        <p:spPr/>
        <p:txBody>
          <a:bodyPr/>
          <a:lstStyle/>
          <a:p>
            <a:fld id="{15F79FD8-ECD4-8B47-95EC-8EAF509DC7CB}" type="datetime1">
              <a:rPr lang="en-CA" smtClean="0"/>
              <a:t>2025-10-03</a:t>
            </a:fld>
            <a:endParaRPr lang="en-US"/>
          </a:p>
        </p:txBody>
      </p:sp>
      <p:sp>
        <p:nvSpPr>
          <p:cNvPr id="5" name="Footer Placeholder 4">
            <a:extLst>
              <a:ext uri="{FF2B5EF4-FFF2-40B4-BE49-F238E27FC236}">
                <a16:creationId xmlns:a16="http://schemas.microsoft.com/office/drawing/2014/main" id="{59DEF2F0-5FCA-F849-A8EA-024574BF8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CA978-79DD-EB41-A73B-778F88FDAF81}"/>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3987354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92BD-433D-7A4E-93C3-5CEF512945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CB1BAA-384E-974A-9766-C627BD2CFF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53FA74-D099-8A49-B484-9B6133CD2794}"/>
              </a:ext>
            </a:extLst>
          </p:cNvPr>
          <p:cNvSpPr>
            <a:spLocks noGrp="1"/>
          </p:cNvSpPr>
          <p:nvPr>
            <p:ph type="dt" sz="half" idx="10"/>
          </p:nvPr>
        </p:nvSpPr>
        <p:spPr/>
        <p:txBody>
          <a:bodyPr/>
          <a:lstStyle/>
          <a:p>
            <a:fld id="{C6E3E8DA-381F-0440-BF81-5D51295DEADF}" type="datetime1">
              <a:rPr lang="en-CA" smtClean="0"/>
              <a:t>2025-10-03</a:t>
            </a:fld>
            <a:endParaRPr lang="en-US"/>
          </a:p>
        </p:txBody>
      </p:sp>
      <p:sp>
        <p:nvSpPr>
          <p:cNvPr id="5" name="Footer Placeholder 4">
            <a:extLst>
              <a:ext uri="{FF2B5EF4-FFF2-40B4-BE49-F238E27FC236}">
                <a16:creationId xmlns:a16="http://schemas.microsoft.com/office/drawing/2014/main" id="{D6DF2B4D-C8F9-EC4D-A6D5-3286E2944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AD830-1CAD-054C-B0AD-623E71AD8866}"/>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120956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B88E-8AB3-6D4D-85F2-4B5B4AB4A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EC54A3-1140-7241-B774-3EF8CB3D52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86139-6907-EC4C-9F97-91B617DD13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711982-FE57-9F49-870E-0DA6E9E7B277}"/>
              </a:ext>
            </a:extLst>
          </p:cNvPr>
          <p:cNvSpPr>
            <a:spLocks noGrp="1"/>
          </p:cNvSpPr>
          <p:nvPr>
            <p:ph type="dt" sz="half" idx="10"/>
          </p:nvPr>
        </p:nvSpPr>
        <p:spPr/>
        <p:txBody>
          <a:bodyPr/>
          <a:lstStyle/>
          <a:p>
            <a:fld id="{B3D13A56-6027-F144-AB3B-72703BC05511}" type="datetime1">
              <a:rPr lang="en-CA" smtClean="0"/>
              <a:t>2025-10-03</a:t>
            </a:fld>
            <a:endParaRPr lang="en-US"/>
          </a:p>
        </p:txBody>
      </p:sp>
      <p:sp>
        <p:nvSpPr>
          <p:cNvPr id="6" name="Footer Placeholder 5">
            <a:extLst>
              <a:ext uri="{FF2B5EF4-FFF2-40B4-BE49-F238E27FC236}">
                <a16:creationId xmlns:a16="http://schemas.microsoft.com/office/drawing/2014/main" id="{68ECF051-DC08-9246-AA66-6B40B20EE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4A31D4-C1AB-2C4A-AFCA-FC0345A8B1BB}"/>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2315410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2159-8674-AE46-8FE8-8B45248E0A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48203A-F792-F243-9A07-0F32927207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FAA246-FE76-6949-8574-E5459CB31A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01190C-2AFB-5240-89FC-D627569DD7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5728CC-04EC-CE42-BDC9-E16D418AFB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71D23-1F9F-F94B-B4E3-9B8350B8CC0C}"/>
              </a:ext>
            </a:extLst>
          </p:cNvPr>
          <p:cNvSpPr>
            <a:spLocks noGrp="1"/>
          </p:cNvSpPr>
          <p:nvPr>
            <p:ph type="dt" sz="half" idx="10"/>
          </p:nvPr>
        </p:nvSpPr>
        <p:spPr/>
        <p:txBody>
          <a:bodyPr/>
          <a:lstStyle/>
          <a:p>
            <a:fld id="{6DB48B44-4473-0D4E-AEF0-AF8E49F1C869}" type="datetime1">
              <a:rPr lang="en-CA" smtClean="0"/>
              <a:t>2025-10-03</a:t>
            </a:fld>
            <a:endParaRPr lang="en-US"/>
          </a:p>
        </p:txBody>
      </p:sp>
      <p:sp>
        <p:nvSpPr>
          <p:cNvPr id="8" name="Footer Placeholder 7">
            <a:extLst>
              <a:ext uri="{FF2B5EF4-FFF2-40B4-BE49-F238E27FC236}">
                <a16:creationId xmlns:a16="http://schemas.microsoft.com/office/drawing/2014/main" id="{40C8F26D-3098-AA45-BD0F-68F18628B5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00D6B2-E6E3-554D-BE2E-3206422B80C1}"/>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399888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B6D2-BC73-4E4B-B668-313ABD75EF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A7CBD2-9326-B54A-9A75-6CA43367B8BC}"/>
              </a:ext>
            </a:extLst>
          </p:cNvPr>
          <p:cNvSpPr>
            <a:spLocks noGrp="1"/>
          </p:cNvSpPr>
          <p:nvPr>
            <p:ph type="dt" sz="half" idx="10"/>
          </p:nvPr>
        </p:nvSpPr>
        <p:spPr/>
        <p:txBody>
          <a:bodyPr/>
          <a:lstStyle/>
          <a:p>
            <a:fld id="{77D00EDB-5900-2F4A-8E3A-EC7F064FED2A}" type="datetime1">
              <a:rPr lang="en-CA" smtClean="0"/>
              <a:t>2025-10-03</a:t>
            </a:fld>
            <a:endParaRPr lang="en-US"/>
          </a:p>
        </p:txBody>
      </p:sp>
      <p:sp>
        <p:nvSpPr>
          <p:cNvPr id="4" name="Footer Placeholder 3">
            <a:extLst>
              <a:ext uri="{FF2B5EF4-FFF2-40B4-BE49-F238E27FC236}">
                <a16:creationId xmlns:a16="http://schemas.microsoft.com/office/drawing/2014/main" id="{9381AA0C-3332-2743-9339-E65780AD0D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D4226A-9D0D-204A-9311-906FF2BCE53B}"/>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108941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5D1F19-8E2E-2543-82A7-7C0760D67862}"/>
              </a:ext>
            </a:extLst>
          </p:cNvPr>
          <p:cNvSpPr>
            <a:spLocks noGrp="1"/>
          </p:cNvSpPr>
          <p:nvPr>
            <p:ph type="dt" sz="half" idx="10"/>
          </p:nvPr>
        </p:nvSpPr>
        <p:spPr/>
        <p:txBody>
          <a:bodyPr/>
          <a:lstStyle/>
          <a:p>
            <a:fld id="{C498DB6C-6063-9948-B5BE-FE2029B7D3BD}" type="datetime1">
              <a:rPr lang="en-CA" smtClean="0"/>
              <a:t>2025-10-03</a:t>
            </a:fld>
            <a:endParaRPr lang="en-US"/>
          </a:p>
        </p:txBody>
      </p:sp>
      <p:sp>
        <p:nvSpPr>
          <p:cNvPr id="3" name="Footer Placeholder 2">
            <a:extLst>
              <a:ext uri="{FF2B5EF4-FFF2-40B4-BE49-F238E27FC236}">
                <a16:creationId xmlns:a16="http://schemas.microsoft.com/office/drawing/2014/main" id="{8067C5F1-9797-FC46-80D6-A8D4855B4E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8DDFB-857A-C549-BED8-552D9016CA9A}"/>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143062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5CE40-F9D6-4F49-A36A-91F98C27E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0EAC6C-385F-FB4E-AF2B-D03EB0470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0EB9E7-2766-8E4E-91FE-E9226A18D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51EB91-CFC3-E547-BB06-76C56880EB20}"/>
              </a:ext>
            </a:extLst>
          </p:cNvPr>
          <p:cNvSpPr>
            <a:spLocks noGrp="1"/>
          </p:cNvSpPr>
          <p:nvPr>
            <p:ph type="dt" sz="half" idx="10"/>
          </p:nvPr>
        </p:nvSpPr>
        <p:spPr/>
        <p:txBody>
          <a:bodyPr/>
          <a:lstStyle/>
          <a:p>
            <a:fld id="{751312BC-7AE3-6246-ACC5-28D550291ADD}" type="datetime1">
              <a:rPr lang="en-CA" smtClean="0"/>
              <a:t>2025-10-03</a:t>
            </a:fld>
            <a:endParaRPr lang="en-US"/>
          </a:p>
        </p:txBody>
      </p:sp>
      <p:sp>
        <p:nvSpPr>
          <p:cNvPr id="6" name="Footer Placeholder 5">
            <a:extLst>
              <a:ext uri="{FF2B5EF4-FFF2-40B4-BE49-F238E27FC236}">
                <a16:creationId xmlns:a16="http://schemas.microsoft.com/office/drawing/2014/main" id="{A930833D-D677-B449-B5DD-58A4DBB25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98AD6-7DC0-DC42-9349-A55DFAB57B69}"/>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168663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AB35C-4567-DF4F-A746-20889594F02A}" type="datetime1">
              <a:rPr lang="en-CA" smtClean="0"/>
              <a:t>2025-10-03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DC422-F52C-5940-8FC2-5F9D582A14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1FF49C-AC41-AD4B-8F50-02AEBAAF3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B67C6F-BAF6-2D4E-BB51-9B58B0B74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84494-1726-FF4F-9C28-7E3BD0A47C5C}"/>
              </a:ext>
            </a:extLst>
          </p:cNvPr>
          <p:cNvSpPr>
            <a:spLocks noGrp="1"/>
          </p:cNvSpPr>
          <p:nvPr>
            <p:ph type="dt" sz="half" idx="10"/>
          </p:nvPr>
        </p:nvSpPr>
        <p:spPr/>
        <p:txBody>
          <a:bodyPr/>
          <a:lstStyle/>
          <a:p>
            <a:fld id="{344BA9EC-EAD9-1343-9363-06C177B051D4}" type="datetime1">
              <a:rPr lang="en-CA" smtClean="0"/>
              <a:t>2025-10-03</a:t>
            </a:fld>
            <a:endParaRPr lang="en-US"/>
          </a:p>
        </p:txBody>
      </p:sp>
      <p:sp>
        <p:nvSpPr>
          <p:cNvPr id="6" name="Footer Placeholder 5">
            <a:extLst>
              <a:ext uri="{FF2B5EF4-FFF2-40B4-BE49-F238E27FC236}">
                <a16:creationId xmlns:a16="http://schemas.microsoft.com/office/drawing/2014/main" id="{F0010E16-B6AC-FC45-814C-19C39ADEF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352A09-B1EA-8543-B62A-6CFDF485259B}"/>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2345348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3AF6D-2FF6-164C-BC55-A0729D8491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50F2E7-D60E-0E41-A81A-B00BD0A7A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B518-460D-F244-95F5-F240203BB3ED}"/>
              </a:ext>
            </a:extLst>
          </p:cNvPr>
          <p:cNvSpPr>
            <a:spLocks noGrp="1"/>
          </p:cNvSpPr>
          <p:nvPr>
            <p:ph type="dt" sz="half" idx="10"/>
          </p:nvPr>
        </p:nvSpPr>
        <p:spPr/>
        <p:txBody>
          <a:bodyPr/>
          <a:lstStyle/>
          <a:p>
            <a:fld id="{18B0219C-ADC4-E941-A8EF-137B00377BA7}" type="datetime1">
              <a:rPr lang="en-CA" smtClean="0"/>
              <a:t>2025-10-03</a:t>
            </a:fld>
            <a:endParaRPr lang="en-US"/>
          </a:p>
        </p:txBody>
      </p:sp>
      <p:sp>
        <p:nvSpPr>
          <p:cNvPr id="5" name="Footer Placeholder 4">
            <a:extLst>
              <a:ext uri="{FF2B5EF4-FFF2-40B4-BE49-F238E27FC236}">
                <a16:creationId xmlns:a16="http://schemas.microsoft.com/office/drawing/2014/main" id="{768118D0-27D5-B245-ADE9-4AF731C93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7544B-D138-C145-86E1-C54C5C25FC3F}"/>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3360017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8B3EB-6DE7-AA4B-958F-F3B619E42A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4D3C27-1B80-4047-B50E-867872DF2D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B6E33-45A6-9149-8DDC-F11413630CCC}"/>
              </a:ext>
            </a:extLst>
          </p:cNvPr>
          <p:cNvSpPr>
            <a:spLocks noGrp="1"/>
          </p:cNvSpPr>
          <p:nvPr>
            <p:ph type="dt" sz="half" idx="10"/>
          </p:nvPr>
        </p:nvSpPr>
        <p:spPr/>
        <p:txBody>
          <a:bodyPr/>
          <a:lstStyle/>
          <a:p>
            <a:fld id="{A189FD2F-85DD-0A45-AF16-A96A91FE83CD}" type="datetime1">
              <a:rPr lang="en-CA" smtClean="0"/>
              <a:t>2025-10-03</a:t>
            </a:fld>
            <a:endParaRPr lang="en-US"/>
          </a:p>
        </p:txBody>
      </p:sp>
      <p:sp>
        <p:nvSpPr>
          <p:cNvPr id="5" name="Footer Placeholder 4">
            <a:extLst>
              <a:ext uri="{FF2B5EF4-FFF2-40B4-BE49-F238E27FC236}">
                <a16:creationId xmlns:a16="http://schemas.microsoft.com/office/drawing/2014/main" id="{DF64FEF2-93E3-4140-AF51-DEA8C423C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A9333-D6C5-FE47-AE2B-325CCE59F6E3}"/>
              </a:ext>
            </a:extLst>
          </p:cNvPr>
          <p:cNvSpPr>
            <a:spLocks noGrp="1"/>
          </p:cNvSpPr>
          <p:nvPr>
            <p:ph type="sldNum" sz="quarter" idx="12"/>
          </p:nvPr>
        </p:nvSpPr>
        <p:spPr/>
        <p:txBody>
          <a:bodyPr/>
          <a:lstStyle/>
          <a:p>
            <a:fld id="{3E914AF8-A759-9A49-97F9-32C376CE0611}" type="slidenum">
              <a:rPr lang="en-US" smtClean="0"/>
              <a:t>‹#›</a:t>
            </a:fld>
            <a:endParaRPr lang="en-US"/>
          </a:p>
        </p:txBody>
      </p:sp>
    </p:spTree>
    <p:extLst>
      <p:ext uri="{BB962C8B-B14F-4D97-AF65-F5344CB8AC3E}">
        <p14:creationId xmlns:p14="http://schemas.microsoft.com/office/powerpoint/2010/main" val="168895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661705-295E-DD45-9E00-F9664C66FD6B}" type="datetime1">
              <a:rPr lang="en-CA" smtClean="0"/>
              <a:t>2025-10-03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25FE6-1982-A84F-90A1-E88DE6FA3561}" type="datetime1">
              <a:rPr lang="en-CA" smtClean="0"/>
              <a:t>2025-10-03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3B9B37-C0DC-7940-B8DC-601B2503A3DE}" type="datetime1">
              <a:rPr lang="en-CA" smtClean="0"/>
              <a:t>2025-10-03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D85F1A-2668-964B-8AD6-142599E846D6}" type="datetime1">
              <a:rPr lang="en-CA" smtClean="0"/>
              <a:t>2025-10-03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DBB85-0969-A64E-9190-C259ACE6D9B0}" type="datetime1">
              <a:rPr lang="en-CA" smtClean="0"/>
              <a:t>2025-10-03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EBEC70-C64F-E440-98B6-D9E66B299B3D}" type="datetime1">
              <a:rPr lang="en-CA" smtClean="0"/>
              <a:t>2025-10-03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C1A51E5-FBA8-C742-9EA3-EBB0CBBA6532}" type="datetime1">
              <a:rPr lang="en-CA" smtClean="0"/>
              <a:t>2025-10-03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4CFEC3-FFC8-104A-91E8-383751734A47}" type="datetime1">
              <a:rPr lang="en-CA" smtClean="0"/>
              <a:t>2025-10-03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99C358-3BB8-6444-87F2-F19FB2360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49C06E-5E26-F74C-981A-F53CF2CB9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AE4C0-4BF6-074C-8EA7-F81FB889F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7FC2CB-8152-5949-90A8-B60714786C0F}" type="datetime1">
              <a:rPr lang="en-CA" smtClean="0"/>
              <a:t>2025-10-03</a:t>
            </a:fld>
            <a:endParaRPr lang="en-US"/>
          </a:p>
        </p:txBody>
      </p:sp>
      <p:sp>
        <p:nvSpPr>
          <p:cNvPr id="5" name="Footer Placeholder 4">
            <a:extLst>
              <a:ext uri="{FF2B5EF4-FFF2-40B4-BE49-F238E27FC236}">
                <a16:creationId xmlns:a16="http://schemas.microsoft.com/office/drawing/2014/main" id="{A7798D70-4804-9E4F-BC41-A4485905A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D079AD-F6EC-8C40-99B9-456F51AFA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914AF8-A759-9A49-97F9-32C376CE0611}" type="slidenum">
              <a:rPr lang="en-US" smtClean="0"/>
              <a:t>‹#›</a:t>
            </a:fld>
            <a:endParaRPr lang="en-US"/>
          </a:p>
        </p:txBody>
      </p:sp>
    </p:spTree>
    <p:extLst>
      <p:ext uri="{BB962C8B-B14F-4D97-AF65-F5344CB8AC3E}">
        <p14:creationId xmlns:p14="http://schemas.microsoft.com/office/powerpoint/2010/main" val="3067558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kaosain.com/imt"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98" name="Rectangle 1085">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99" name="Picture 1087">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00" name="Straight Connector 1089">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091">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102" name="Rectangle 1093">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91DC5-0442-A84D-A2BD-357068B0E8AC}"/>
              </a:ext>
            </a:extLst>
          </p:cNvPr>
          <p:cNvSpPr>
            <a:spLocks noGrp="1"/>
          </p:cNvSpPr>
          <p:nvPr>
            <p:ph type="ctrTitle"/>
          </p:nvPr>
        </p:nvSpPr>
        <p:spPr>
          <a:xfrm>
            <a:off x="373394" y="1600199"/>
            <a:ext cx="4010348" cy="4297680"/>
          </a:xfrm>
        </p:spPr>
        <p:txBody>
          <a:bodyPr vert="horz" lIns="91440" tIns="45720" rIns="91440" bIns="45720" rtlCol="0" anchor="ctr">
            <a:normAutofit/>
          </a:bodyPr>
          <a:lstStyle/>
          <a:p>
            <a:pPr algn="ctr">
              <a:defRPr/>
            </a:pPr>
            <a:r>
              <a:rPr lang="en-US" sz="2000" b="0" i="0" kern="1200" cap="all" dirty="0">
                <a:solidFill>
                  <a:schemeClr val="tx1"/>
                </a:solidFill>
                <a:effectLst/>
                <a:latin typeface="+mj-lt"/>
                <a:ea typeface="+mj-ea"/>
                <a:cs typeface="+mj-cs"/>
              </a:rPr>
              <a:t>Submitted to:</a:t>
            </a:r>
            <a:br>
              <a:rPr lang="en-US" sz="2000" b="0" i="0" kern="1200" cap="all" dirty="0">
                <a:solidFill>
                  <a:schemeClr val="tx1"/>
                </a:solidFill>
                <a:effectLst/>
                <a:latin typeface="+mj-lt"/>
                <a:ea typeface="+mj-ea"/>
                <a:cs typeface="+mj-cs"/>
              </a:rPr>
            </a:br>
            <a:r>
              <a:rPr lang="en-US" sz="2000" dirty="0"/>
              <a:t>Professor Mahmoud </a:t>
            </a:r>
            <a:r>
              <a:rPr lang="en-US" sz="2000" dirty="0" err="1"/>
              <a:t>Alfadel</a:t>
            </a:r>
            <a:br>
              <a:rPr lang="en-US" sz="2000" b="0" i="0" kern="1200" cap="all" dirty="0">
                <a:solidFill>
                  <a:schemeClr val="tx1"/>
                </a:solidFill>
                <a:effectLst/>
                <a:latin typeface="+mj-lt"/>
                <a:ea typeface="+mj-ea"/>
                <a:cs typeface="+mj-cs"/>
              </a:rPr>
            </a:br>
            <a:br>
              <a:rPr lang="en-US" sz="2000" b="0" i="0" kern="1200" cap="all" dirty="0">
                <a:solidFill>
                  <a:schemeClr val="tx1"/>
                </a:solidFill>
                <a:effectLst/>
                <a:latin typeface="+mj-lt"/>
                <a:ea typeface="+mj-ea"/>
                <a:cs typeface="+mj-cs"/>
              </a:rPr>
            </a:br>
            <a:br>
              <a:rPr lang="en-US" sz="2000" b="0" i="0" kern="1200" cap="all" dirty="0">
                <a:solidFill>
                  <a:schemeClr val="tx1"/>
                </a:solidFill>
                <a:effectLst/>
                <a:latin typeface="+mj-lt"/>
                <a:ea typeface="+mj-ea"/>
                <a:cs typeface="+mj-cs"/>
              </a:rPr>
            </a:br>
            <a:r>
              <a:rPr lang="en-US" sz="1400" b="0" i="0" kern="1200" cap="all" dirty="0">
                <a:solidFill>
                  <a:schemeClr val="tx1"/>
                </a:solidFill>
                <a:effectLst/>
                <a:latin typeface="+mj-lt"/>
                <a:ea typeface="+mj-ea"/>
                <a:cs typeface="+mj-cs"/>
              </a:rPr>
              <a:t>Submitted by:</a:t>
            </a:r>
            <a:br>
              <a:rPr lang="en-US" sz="1400" b="0" i="0" kern="1200" cap="all" dirty="0">
                <a:solidFill>
                  <a:schemeClr val="tx1"/>
                </a:solidFill>
                <a:effectLst/>
                <a:latin typeface="+mj-lt"/>
                <a:ea typeface="+mj-ea"/>
                <a:cs typeface="+mj-cs"/>
              </a:rPr>
            </a:br>
            <a:r>
              <a:rPr lang="en-US" sz="1400" b="0" i="0" kern="1200" cap="all" dirty="0">
                <a:solidFill>
                  <a:schemeClr val="tx1"/>
                </a:solidFill>
                <a:effectLst/>
                <a:latin typeface="+mj-lt"/>
                <a:ea typeface="+mj-ea"/>
                <a:cs typeface="+mj-cs"/>
              </a:rPr>
              <a:t>Mohammad Kaosain Akbar</a:t>
            </a:r>
            <a:br>
              <a:rPr lang="en-US" sz="1400" b="0" i="0" kern="1200" cap="all" dirty="0">
                <a:solidFill>
                  <a:schemeClr val="tx1"/>
                </a:solidFill>
                <a:effectLst/>
                <a:latin typeface="+mj-lt"/>
                <a:ea typeface="+mj-ea"/>
                <a:cs typeface="+mj-cs"/>
              </a:rPr>
            </a:br>
            <a:endParaRPr lang="en-US" sz="1400" b="0" i="0" kern="1200" cap="all" dirty="0">
              <a:solidFill>
                <a:schemeClr val="tx1"/>
              </a:solidFill>
              <a:effectLst/>
              <a:latin typeface="+mj-lt"/>
              <a:ea typeface="+mj-ea"/>
              <a:cs typeface="+mj-cs"/>
            </a:endParaRPr>
          </a:p>
        </p:txBody>
      </p:sp>
      <p:cxnSp>
        <p:nvCxnSpPr>
          <p:cNvPr id="1103" name="Straight Connector 1095">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Subtitle 2">
            <a:extLst>
              <a:ext uri="{FF2B5EF4-FFF2-40B4-BE49-F238E27FC236}">
                <a16:creationId xmlns:a16="http://schemas.microsoft.com/office/drawing/2014/main" id="{4A220A10-AD23-2642-A519-B3BABC83814E}"/>
              </a:ext>
            </a:extLst>
          </p:cNvPr>
          <p:cNvSpPr txBox="1">
            <a:spLocks/>
          </p:cNvSpPr>
          <p:nvPr/>
        </p:nvSpPr>
        <p:spPr>
          <a:xfrm>
            <a:off x="4679185" y="1817370"/>
            <a:ext cx="7217069" cy="4297680"/>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spcBef>
                <a:spcPts val="0"/>
              </a:spcBef>
              <a:spcAft>
                <a:spcPts val="600"/>
              </a:spcAft>
              <a:defRPr/>
            </a:pPr>
            <a:r>
              <a:rPr lang="en-US" sz="3000" b="0" i="0" cap="all" dirty="0"/>
              <a:t>Paper review</a:t>
            </a:r>
            <a:endParaRPr lang="en-US" sz="3000" dirty="0"/>
          </a:p>
        </p:txBody>
      </p:sp>
      <p:sp>
        <p:nvSpPr>
          <p:cNvPr id="15" name="TextBox 14">
            <a:extLst>
              <a:ext uri="{FF2B5EF4-FFF2-40B4-BE49-F238E27FC236}">
                <a16:creationId xmlns:a16="http://schemas.microsoft.com/office/drawing/2014/main" id="{F4A06F2B-FFFA-BD44-A679-0FEEB6D3EEE6}"/>
              </a:ext>
            </a:extLst>
          </p:cNvPr>
          <p:cNvSpPr txBox="1"/>
          <p:nvPr/>
        </p:nvSpPr>
        <p:spPr>
          <a:xfrm>
            <a:off x="11215688" y="4200525"/>
            <a:ext cx="184731" cy="369332"/>
          </a:xfrm>
          <a:prstGeom prst="rect">
            <a:avLst/>
          </a:prstGeom>
          <a:noFill/>
        </p:spPr>
        <p:txBody>
          <a:bodyPr wrap="none" rtlCol="0">
            <a:spAutoFit/>
          </a:bodyPr>
          <a:lstStyle/>
          <a:p>
            <a:endParaRPr lang="en-US" dirty="0"/>
          </a:p>
        </p:txBody>
      </p:sp>
      <p:pic>
        <p:nvPicPr>
          <p:cNvPr id="4" name="Picture 3">
            <a:extLst>
              <a:ext uri="{FF2B5EF4-FFF2-40B4-BE49-F238E27FC236}">
                <a16:creationId xmlns:a16="http://schemas.microsoft.com/office/drawing/2014/main" id="{9097DCAB-7847-2A4B-87BA-637D0DD1483D}"/>
              </a:ext>
            </a:extLst>
          </p:cNvPr>
          <p:cNvPicPr>
            <a:picLocks noChangeAspect="1"/>
          </p:cNvPicPr>
          <p:nvPr/>
        </p:nvPicPr>
        <p:blipFill>
          <a:blip r:embed="rId3"/>
          <a:stretch>
            <a:fillRect/>
          </a:stretch>
        </p:blipFill>
        <p:spPr>
          <a:xfrm>
            <a:off x="6634591" y="683501"/>
            <a:ext cx="3271901" cy="2649090"/>
          </a:xfrm>
          <a:prstGeom prst="rect">
            <a:avLst/>
          </a:prstGeom>
        </p:spPr>
      </p:pic>
    </p:spTree>
    <p:extLst>
      <p:ext uri="{BB962C8B-B14F-4D97-AF65-F5344CB8AC3E}">
        <p14:creationId xmlns:p14="http://schemas.microsoft.com/office/powerpoint/2010/main" val="3767603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401423-BDB3-AD43-AAD2-42BB6193054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31" name="Rectangle 3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C26B2D1B-4168-A643-A10E-9C3713A1FF1E}"/>
              </a:ext>
            </a:extLst>
          </p:cNvPr>
          <p:cNvSpPr>
            <a:spLocks noGrp="1"/>
          </p:cNvSpPr>
          <p:nvPr>
            <p:ph type="sldNum" sz="quarter" idx="12"/>
          </p:nvPr>
        </p:nvSpPr>
        <p:spPr>
          <a:xfrm>
            <a:off x="10489019" y="6356350"/>
            <a:ext cx="1268818" cy="365125"/>
          </a:xfrm>
        </p:spPr>
        <p:txBody>
          <a:bodyPr vert="horz" lIns="91440" tIns="45720" rIns="91440" bIns="45720" rtlCol="0" anchor="ctr">
            <a:normAutofit/>
          </a:bodyPr>
          <a:lstStyle/>
          <a:p>
            <a:pPr defTabSz="914400">
              <a:spcAft>
                <a:spcPts val="600"/>
              </a:spcAft>
            </a:pPr>
            <a:fld id="{3E914AF8-A759-9A49-97F9-32C376CE0611}" type="slidenum">
              <a:rPr lang="en-US">
                <a:solidFill>
                  <a:schemeClr val="tx1">
                    <a:lumMod val="50000"/>
                    <a:lumOff val="50000"/>
                  </a:schemeClr>
                </a:solidFill>
              </a:rPr>
              <a:pPr defTabSz="914400">
                <a:spcAft>
                  <a:spcPts val="600"/>
                </a:spcAft>
              </a:pPr>
              <a:t>9</a:t>
            </a:fld>
            <a:endParaRPr lang="en-US">
              <a:solidFill>
                <a:schemeClr val="tx1">
                  <a:lumMod val="50000"/>
                  <a:lumOff val="50000"/>
                </a:schemeClr>
              </a:solidFill>
            </a:endParaRPr>
          </a:p>
        </p:txBody>
      </p:sp>
      <p:pic>
        <p:nvPicPr>
          <p:cNvPr id="10" name="Picture 9">
            <a:extLst>
              <a:ext uri="{FF2B5EF4-FFF2-40B4-BE49-F238E27FC236}">
                <a16:creationId xmlns:a16="http://schemas.microsoft.com/office/drawing/2014/main" id="{452E7DB8-9D21-6549-ADE1-18993335D8AC}"/>
              </a:ext>
            </a:extLst>
          </p:cNvPr>
          <p:cNvPicPr>
            <a:picLocks noChangeAspect="1"/>
          </p:cNvPicPr>
          <p:nvPr/>
        </p:nvPicPr>
        <p:blipFill>
          <a:blip r:embed="rId2"/>
          <a:stretch>
            <a:fillRect/>
          </a:stretch>
        </p:blipFill>
        <p:spPr>
          <a:xfrm>
            <a:off x="11459643" y="0"/>
            <a:ext cx="732357" cy="592952"/>
          </a:xfrm>
          <a:prstGeom prst="rect">
            <a:avLst/>
          </a:prstGeom>
        </p:spPr>
      </p:pic>
    </p:spTree>
    <p:extLst>
      <p:ext uri="{BB962C8B-B14F-4D97-AF65-F5344CB8AC3E}">
        <p14:creationId xmlns:p14="http://schemas.microsoft.com/office/powerpoint/2010/main" val="3285135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55E1-59B2-A142-916D-978D6A966496}"/>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1037F6C5-6381-2A4B-AD82-08810720CBB4}"/>
              </a:ext>
            </a:extLst>
          </p:cNvPr>
          <p:cNvSpPr>
            <a:spLocks noGrp="1"/>
          </p:cNvSpPr>
          <p:nvPr>
            <p:ph idx="1"/>
          </p:nvPr>
        </p:nvSpPr>
        <p:spPr/>
        <p:txBody>
          <a:bodyPr>
            <a:normAutofit/>
          </a:bodyPr>
          <a:lstStyle/>
          <a:p>
            <a:r>
              <a:rPr lang="en-CA" sz="2400" dirty="0">
                <a:effectLst/>
                <a:latin typeface="Times New Roman" panose="02020603050405020304" pitchFamily="18" charset="0"/>
                <a:ea typeface="Calibri" panose="020F0502020204030204" pitchFamily="34" charset="0"/>
                <a:cs typeface="Times New Roman" panose="02020603050405020304" pitchFamily="18" charset="0"/>
              </a:rPr>
              <a:t> Initial List of Papers</a:t>
            </a:r>
          </a:p>
          <a:p>
            <a:r>
              <a:rPr lang="en-CA" sz="2400" dirty="0">
                <a:effectLst/>
                <a:latin typeface="Times New Roman" panose="02020603050405020304" pitchFamily="18" charset="0"/>
                <a:ea typeface="Calibri" panose="020F0502020204030204" pitchFamily="34" charset="0"/>
                <a:cs typeface="Times New Roman" panose="02020603050405020304" pitchFamily="18" charset="0"/>
              </a:rPr>
              <a:t> Final Choice of Selecting the Paper</a:t>
            </a:r>
          </a:p>
          <a:p>
            <a:r>
              <a:rPr lang="en-CA" sz="2400" dirty="0">
                <a:effectLst/>
                <a:latin typeface="Times New Roman" panose="02020603050405020304" pitchFamily="18" charset="0"/>
                <a:ea typeface="Calibri" panose="020F0502020204030204" pitchFamily="34" charset="0"/>
                <a:cs typeface="Times New Roman" panose="02020603050405020304" pitchFamily="18" charset="0"/>
              </a:rPr>
              <a:t> Paper summary</a:t>
            </a:r>
          </a:p>
          <a:p>
            <a:r>
              <a:rPr lang="en-CA" sz="2400" dirty="0">
                <a:effectLst/>
                <a:latin typeface="Times New Roman" panose="02020603050405020304" pitchFamily="18" charset="0"/>
                <a:ea typeface="Calibri" panose="020F0502020204030204" pitchFamily="34" charset="0"/>
                <a:cs typeface="Times New Roman" panose="02020603050405020304" pitchFamily="18" charset="0"/>
              </a:rPr>
              <a:t> Paper Strength</a:t>
            </a:r>
          </a:p>
          <a:p>
            <a:r>
              <a:rPr lang="en-CA" sz="2400" dirty="0">
                <a:latin typeface="Times New Roman" panose="02020603050405020304" pitchFamily="18" charset="0"/>
                <a:ea typeface="Calibri" panose="020F0502020204030204" pitchFamily="34" charset="0"/>
                <a:cs typeface="Times New Roman" panose="02020603050405020304" pitchFamily="18" charset="0"/>
              </a:rPr>
              <a:t> Paper </a:t>
            </a:r>
            <a:r>
              <a:rPr lang="en-CA" sz="2400" dirty="0">
                <a:effectLst/>
                <a:latin typeface="Times New Roman" panose="02020603050405020304" pitchFamily="18" charset="0"/>
                <a:ea typeface="Calibri" panose="020F0502020204030204" pitchFamily="34" charset="0"/>
                <a:cs typeface="Times New Roman" panose="02020603050405020304" pitchFamily="18" charset="0"/>
              </a:rPr>
              <a:t>Weakness</a:t>
            </a:r>
          </a:p>
          <a:p>
            <a:r>
              <a:rPr lang="en-CA" sz="2400" dirty="0">
                <a:effectLst/>
                <a:latin typeface="Times New Roman" panose="02020603050405020304" pitchFamily="18" charset="0"/>
                <a:ea typeface="Calibri" panose="020F0502020204030204" pitchFamily="34" charset="0"/>
                <a:cs typeface="Times New Roman" panose="02020603050405020304" pitchFamily="18" charset="0"/>
              </a:rPr>
              <a:t> Recommendation</a:t>
            </a:r>
          </a:p>
          <a:p>
            <a:r>
              <a:rPr lang="en-CA" sz="2400" dirty="0">
                <a:effectLst/>
                <a:latin typeface="Times New Roman" panose="02020603050405020304" pitchFamily="18" charset="0"/>
                <a:ea typeface="Calibri" panose="020F0502020204030204" pitchFamily="34" charset="0"/>
                <a:cs typeface="Times New Roman" panose="02020603050405020304" pitchFamily="18" charset="0"/>
              </a:rPr>
              <a:t> Personal Learning Feedback</a:t>
            </a:r>
          </a:p>
        </p:txBody>
      </p:sp>
      <p:sp>
        <p:nvSpPr>
          <p:cNvPr id="4" name="TextBox 3">
            <a:extLst>
              <a:ext uri="{FF2B5EF4-FFF2-40B4-BE49-F238E27FC236}">
                <a16:creationId xmlns:a16="http://schemas.microsoft.com/office/drawing/2014/main" id="{C2EE8EFE-AD61-EF40-8FB0-D641BFA1C6B4}"/>
              </a:ext>
            </a:extLst>
          </p:cNvPr>
          <p:cNvSpPr txBox="1"/>
          <p:nvPr/>
        </p:nvSpPr>
        <p:spPr>
          <a:xfrm>
            <a:off x="4130558" y="5807631"/>
            <a:ext cx="4854214" cy="369332"/>
          </a:xfrm>
          <a:prstGeom prst="rect">
            <a:avLst/>
          </a:prstGeom>
          <a:noFill/>
        </p:spPr>
        <p:txBody>
          <a:bodyPr wrap="none" rtlCol="0">
            <a:spAutoFit/>
          </a:bodyPr>
          <a:lstStyle/>
          <a:p>
            <a:r>
              <a:rPr lang="en-US" dirty="0"/>
              <a:t>Link for the report slides: </a:t>
            </a:r>
            <a:r>
              <a:rPr lang="en-US" dirty="0">
                <a:solidFill>
                  <a:srgbClr val="0563C1"/>
                </a:solidFill>
                <a:hlinkClick r:id="rId2">
                  <a:extLst>
                    <a:ext uri="{A12FA001-AC4F-418D-AE19-62706E023703}">
                      <ahyp:hlinkClr xmlns:ahyp="http://schemas.microsoft.com/office/drawing/2018/hyperlinkcolor" val="tx"/>
                    </a:ext>
                  </a:extLst>
                </a:hlinkClick>
              </a:rPr>
              <a:t>kaosain.com</a:t>
            </a:r>
            <a:r>
              <a:rPr lang="en-US" dirty="0">
                <a:solidFill>
                  <a:srgbClr val="0070C0"/>
                </a:solidFill>
                <a:hlinkClick r:id="rId2">
                  <a:extLst>
                    <a:ext uri="{A12FA001-AC4F-418D-AE19-62706E023703}">
                      <ahyp:hlinkClr xmlns:ahyp="http://schemas.microsoft.com/office/drawing/2018/hyperlinkcolor" val="tx"/>
                    </a:ext>
                  </a:extLst>
                </a:hlinkClick>
              </a:rPr>
              <a:t>/</a:t>
            </a:r>
            <a:r>
              <a:rPr lang="en-US" dirty="0" err="1">
                <a:solidFill>
                  <a:srgbClr val="0070C0"/>
                </a:solidFill>
              </a:rPr>
              <a:t>calgary</a:t>
            </a:r>
            <a:r>
              <a:rPr lang="en-US" dirty="0"/>
              <a:t>	 </a:t>
            </a:r>
          </a:p>
        </p:txBody>
      </p:sp>
      <p:sp>
        <p:nvSpPr>
          <p:cNvPr id="6" name="Slide Number Placeholder 5">
            <a:extLst>
              <a:ext uri="{FF2B5EF4-FFF2-40B4-BE49-F238E27FC236}">
                <a16:creationId xmlns:a16="http://schemas.microsoft.com/office/drawing/2014/main" id="{AAA68F4A-88D8-D240-A5E7-F75819BDB110}"/>
              </a:ext>
            </a:extLst>
          </p:cNvPr>
          <p:cNvSpPr>
            <a:spLocks noGrp="1"/>
          </p:cNvSpPr>
          <p:nvPr>
            <p:ph type="sldNum" sz="quarter" idx="12"/>
          </p:nvPr>
        </p:nvSpPr>
        <p:spPr/>
        <p:txBody>
          <a:bodyPr/>
          <a:lstStyle/>
          <a:p>
            <a:fld id="{3E914AF8-A759-9A49-97F9-32C376CE0611}" type="slidenum">
              <a:rPr lang="en-US" smtClean="0"/>
              <a:t>1</a:t>
            </a:fld>
            <a:endParaRPr lang="en-US"/>
          </a:p>
        </p:txBody>
      </p:sp>
      <p:pic>
        <p:nvPicPr>
          <p:cNvPr id="9" name="Picture 8">
            <a:extLst>
              <a:ext uri="{FF2B5EF4-FFF2-40B4-BE49-F238E27FC236}">
                <a16:creationId xmlns:a16="http://schemas.microsoft.com/office/drawing/2014/main" id="{7A03C801-47F4-204B-A170-62D728429106}"/>
              </a:ext>
            </a:extLst>
          </p:cNvPr>
          <p:cNvPicPr>
            <a:picLocks noChangeAspect="1"/>
          </p:cNvPicPr>
          <p:nvPr/>
        </p:nvPicPr>
        <p:blipFill>
          <a:blip r:embed="rId3"/>
          <a:stretch>
            <a:fillRect/>
          </a:stretch>
        </p:blipFill>
        <p:spPr>
          <a:xfrm>
            <a:off x="11459643" y="0"/>
            <a:ext cx="732357" cy="592952"/>
          </a:xfrm>
          <a:prstGeom prst="rect">
            <a:avLst/>
          </a:prstGeom>
        </p:spPr>
      </p:pic>
    </p:spTree>
    <p:extLst>
      <p:ext uri="{BB962C8B-B14F-4D97-AF65-F5344CB8AC3E}">
        <p14:creationId xmlns:p14="http://schemas.microsoft.com/office/powerpoint/2010/main" val="373177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7D47-66BD-4E4D-990C-E0FF3850E5D5}"/>
              </a:ext>
            </a:extLst>
          </p:cNvPr>
          <p:cNvSpPr>
            <a:spLocks noGrp="1"/>
          </p:cNvSpPr>
          <p:nvPr>
            <p:ph type="title"/>
          </p:nvPr>
        </p:nvSpPr>
        <p:spPr>
          <a:xfrm>
            <a:off x="838199" y="136525"/>
            <a:ext cx="10515600" cy="1325563"/>
          </a:xfrm>
        </p:spPr>
        <p:txBody>
          <a:bodyPr/>
          <a:lstStyle/>
          <a:p>
            <a:r>
              <a:rPr lang="en-US" dirty="0"/>
              <a:t>Initial List of Papers </a:t>
            </a:r>
          </a:p>
        </p:txBody>
      </p:sp>
      <p:sp>
        <p:nvSpPr>
          <p:cNvPr id="3" name="Content Placeholder 2">
            <a:extLst>
              <a:ext uri="{FF2B5EF4-FFF2-40B4-BE49-F238E27FC236}">
                <a16:creationId xmlns:a16="http://schemas.microsoft.com/office/drawing/2014/main" id="{480250F4-4E45-1346-8B92-DE76E5D949E5}"/>
              </a:ext>
            </a:extLst>
          </p:cNvPr>
          <p:cNvSpPr>
            <a:spLocks noGrp="1"/>
          </p:cNvSpPr>
          <p:nvPr>
            <p:ph idx="1"/>
          </p:nvPr>
        </p:nvSpPr>
        <p:spPr>
          <a:xfrm>
            <a:off x="838200" y="1387969"/>
            <a:ext cx="10515599" cy="4667250"/>
          </a:xfrm>
        </p:spPr>
        <p:txBody>
          <a:bodyPr>
            <a:normAutofit/>
          </a:bodyPr>
          <a:lstStyle/>
          <a:p>
            <a:pPr marL="0" indent="0" algn="just">
              <a:buNone/>
            </a:pPr>
            <a:r>
              <a:rPr lang="en-CA" sz="1500" dirty="0">
                <a:effectLst/>
                <a:latin typeface="Times New Roman" panose="02020603050405020304" pitchFamily="18" charset="0"/>
                <a:ea typeface="Calibri" panose="020F0502020204030204" pitchFamily="34" charset="0"/>
                <a:cs typeface="Times New Roman" panose="02020603050405020304" pitchFamily="18" charset="0"/>
              </a:rPr>
              <a:t>In order to select reviewing papers for this task, initially the following research articles were shortlisted.</a:t>
            </a:r>
          </a:p>
          <a:p>
            <a:pPr marL="0" lvl="0" indent="0" algn="just">
              <a:buNone/>
            </a:pPr>
            <a:r>
              <a:rPr lang="en-CA" sz="1500" dirty="0">
                <a:latin typeface="Times New Roman" panose="02020603050405020304" pitchFamily="18" charset="0"/>
                <a:ea typeface="Times New Roman" panose="02020603050405020304" pitchFamily="18" charset="0"/>
                <a:cs typeface="Times New Roman" panose="02020603050405020304" pitchFamily="18" charset="0"/>
              </a:rPr>
              <a:t>	</a:t>
            </a:r>
          </a:p>
          <a:p>
            <a:pPr marL="400050" indent="-400050" algn="just">
              <a:buFont typeface="+mj-lt"/>
              <a:buAutoNum type="romanUcPeriod"/>
            </a:pPr>
            <a:r>
              <a:rPr lang="en-CA" sz="2000" b="1" dirty="0">
                <a:effectLst/>
                <a:latin typeface="Times New Roman" panose="02020603050405020304" pitchFamily="18" charset="0"/>
                <a:ea typeface="Times New Roman" panose="02020603050405020304" pitchFamily="18" charset="0"/>
                <a:cs typeface="Times New Roman" panose="02020603050405020304" pitchFamily="18" charset="0"/>
              </a:rPr>
              <a:t>BLAZE: Cross-Language and Cross-Project Bug Localization via Dynamic Chunking and Hard Example Learning.</a:t>
            </a:r>
          </a:p>
          <a:p>
            <a:pPr lvl="1" algn="just"/>
            <a:r>
              <a:rPr lang="en-CA" sz="1500" dirty="0">
                <a:effectLst/>
                <a:latin typeface="Times New Roman" panose="02020603050405020304" pitchFamily="18" charset="0"/>
                <a:ea typeface="Times New Roman" panose="02020603050405020304" pitchFamily="18" charset="0"/>
                <a:cs typeface="Times New Roman" panose="02020603050405020304" pitchFamily="18" charset="0"/>
              </a:rPr>
              <a:t>This paper leverages large language models with dynamic chunking and hard example learning to improve cross-language and cross-project bug localization </a:t>
            </a:r>
          </a:p>
          <a:p>
            <a:pPr marL="857250" lvl="1" indent="-400050" algn="just">
              <a:buFont typeface="+mj-lt"/>
              <a:buAutoNum type="romanUcPeriod"/>
            </a:pPr>
            <a:endParaRPr lang="en-CA"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indent="-400050" algn="just">
              <a:buFont typeface="+mj-lt"/>
              <a:buAutoNum type="romanUcPeriod"/>
            </a:pPr>
            <a:endParaRPr lang="en-CA"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indent="-400050" algn="just">
              <a:buFont typeface="+mj-lt"/>
              <a:buAutoNum type="romanUcPeriod"/>
            </a:pPr>
            <a:r>
              <a:rPr lang="en-CA" sz="2000" b="1" dirty="0">
                <a:effectLst/>
                <a:latin typeface="Times New Roman" panose="02020603050405020304" pitchFamily="18" charset="0"/>
                <a:ea typeface="Calibri" panose="020F0502020204030204" pitchFamily="34" charset="0"/>
                <a:cs typeface="Times New Roman" panose="02020603050405020304" pitchFamily="18" charset="0"/>
              </a:rPr>
              <a:t>R</a:t>
            </a:r>
            <a:r>
              <a:rPr lang="en-CA" sz="2000" b="1" dirty="0">
                <a:effectLst/>
                <a:latin typeface="Times New Roman" panose="02020603050405020304" pitchFamily="18" charset="0"/>
                <a:ea typeface="Times New Roman" panose="02020603050405020304" pitchFamily="18" charset="0"/>
                <a:cs typeface="Times New Roman" panose="02020603050405020304" pitchFamily="18" charset="0"/>
              </a:rPr>
              <a:t>evisiting the Performance of Deep Learning-Based Vulnerability Detection on Realistic Datasets.</a:t>
            </a:r>
            <a:endParaRPr lang="en-CA" sz="20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r>
              <a:rPr lang="en-CA" sz="1500" dirty="0">
                <a:effectLst/>
                <a:latin typeface="Times New Roman" panose="02020603050405020304" pitchFamily="18" charset="0"/>
                <a:ea typeface="Times New Roman" panose="02020603050405020304" pitchFamily="18" charset="0"/>
                <a:cs typeface="Times New Roman" panose="02020603050405020304" pitchFamily="18" charset="0"/>
              </a:rPr>
              <a:t>This paper revisiting the Performance of Deep Learning-Based Vulnerability Detection critically evaluates deep learning models on a proposed realistic dataset, highlighting their limitations and proposing improvements for practical use </a:t>
            </a:r>
          </a:p>
          <a:p>
            <a:pPr marL="400050" indent="-400050" algn="just">
              <a:buFont typeface="+mj-lt"/>
              <a:buAutoNum type="romanUcPeriod"/>
            </a:pPr>
            <a:endParaRPr lang="en-CA"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lgn="just">
              <a:buFont typeface="+mj-lt"/>
              <a:buAutoNum type="romanUcPeriod"/>
            </a:pPr>
            <a:r>
              <a:rPr lang="en-CA" sz="2000" b="1" dirty="0" err="1">
                <a:effectLst/>
                <a:latin typeface="Times New Roman" panose="02020603050405020304" pitchFamily="18" charset="0"/>
                <a:ea typeface="Times New Roman" panose="02020603050405020304" pitchFamily="18" charset="0"/>
                <a:cs typeface="Times New Roman" panose="02020603050405020304" pitchFamily="18" charset="0"/>
              </a:rPr>
              <a:t>RLocator</a:t>
            </a:r>
            <a:r>
              <a:rPr lang="en-CA" sz="2000" b="1" dirty="0">
                <a:effectLst/>
                <a:latin typeface="Times New Roman" panose="02020603050405020304" pitchFamily="18" charset="0"/>
                <a:ea typeface="Times New Roman" panose="02020603050405020304" pitchFamily="18" charset="0"/>
                <a:cs typeface="Times New Roman" panose="02020603050405020304" pitchFamily="18" charset="0"/>
              </a:rPr>
              <a:t>: Reinforcement Learning for Bug Localization</a:t>
            </a:r>
          </a:p>
          <a:p>
            <a:pPr lvl="1" algn="just"/>
            <a:r>
              <a:rPr lang="en-CA" sz="1500" dirty="0">
                <a:latin typeface="Times New Roman" panose="02020603050405020304" pitchFamily="18" charset="0"/>
                <a:ea typeface="Calibri" panose="020F0502020204030204" pitchFamily="34" charset="0"/>
                <a:cs typeface="Times New Roman" panose="02020603050405020304" pitchFamily="18" charset="0"/>
              </a:rPr>
              <a:t>This paper uses reinforcement learning to optimize bug localization and outperforms prior deep learning approaches </a:t>
            </a:r>
            <a:endParaRPr lang="en-CA"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874271-267F-D64D-A698-32534FD9E090}"/>
              </a:ext>
            </a:extLst>
          </p:cNvPr>
          <p:cNvSpPr>
            <a:spLocks noGrp="1"/>
          </p:cNvSpPr>
          <p:nvPr>
            <p:ph type="sldNum" sz="quarter" idx="12"/>
          </p:nvPr>
        </p:nvSpPr>
        <p:spPr/>
        <p:txBody>
          <a:bodyPr/>
          <a:lstStyle/>
          <a:p>
            <a:fld id="{3E914AF8-A759-9A49-97F9-32C376CE0611}" type="slidenum">
              <a:rPr lang="en-US" smtClean="0"/>
              <a:t>2</a:t>
            </a:fld>
            <a:endParaRPr lang="en-US"/>
          </a:p>
        </p:txBody>
      </p:sp>
      <p:pic>
        <p:nvPicPr>
          <p:cNvPr id="8" name="Picture 7">
            <a:extLst>
              <a:ext uri="{FF2B5EF4-FFF2-40B4-BE49-F238E27FC236}">
                <a16:creationId xmlns:a16="http://schemas.microsoft.com/office/drawing/2014/main" id="{D8D39AC8-7056-4145-90E9-FF197B0A0A33}"/>
              </a:ext>
            </a:extLst>
          </p:cNvPr>
          <p:cNvPicPr>
            <a:picLocks noChangeAspect="1"/>
          </p:cNvPicPr>
          <p:nvPr/>
        </p:nvPicPr>
        <p:blipFill>
          <a:blip r:embed="rId2"/>
          <a:stretch>
            <a:fillRect/>
          </a:stretch>
        </p:blipFill>
        <p:spPr>
          <a:xfrm>
            <a:off x="11459643" y="0"/>
            <a:ext cx="732357" cy="592952"/>
          </a:xfrm>
          <a:prstGeom prst="rect">
            <a:avLst/>
          </a:prstGeom>
        </p:spPr>
      </p:pic>
    </p:spTree>
    <p:extLst>
      <p:ext uri="{BB962C8B-B14F-4D97-AF65-F5344CB8AC3E}">
        <p14:creationId xmlns:p14="http://schemas.microsoft.com/office/powerpoint/2010/main" val="137270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7D47-66BD-4E4D-990C-E0FF3850E5D5}"/>
              </a:ext>
            </a:extLst>
          </p:cNvPr>
          <p:cNvSpPr>
            <a:spLocks noGrp="1"/>
          </p:cNvSpPr>
          <p:nvPr>
            <p:ph type="title"/>
          </p:nvPr>
        </p:nvSpPr>
        <p:spPr>
          <a:xfrm>
            <a:off x="495299" y="380700"/>
            <a:ext cx="11201400" cy="1325563"/>
          </a:xfrm>
        </p:spPr>
        <p:txBody>
          <a:bodyPr/>
          <a:lstStyle/>
          <a:p>
            <a:r>
              <a:rPr lang="en-CA" dirty="0"/>
              <a:t>Final Choice of Selecting the Paper</a:t>
            </a:r>
            <a:endParaRPr lang="en-US" dirty="0"/>
          </a:p>
        </p:txBody>
      </p:sp>
      <p:sp>
        <p:nvSpPr>
          <p:cNvPr id="3" name="Content Placeholder 2">
            <a:extLst>
              <a:ext uri="{FF2B5EF4-FFF2-40B4-BE49-F238E27FC236}">
                <a16:creationId xmlns:a16="http://schemas.microsoft.com/office/drawing/2014/main" id="{480250F4-4E45-1346-8B92-DE76E5D949E5}"/>
              </a:ext>
            </a:extLst>
          </p:cNvPr>
          <p:cNvSpPr>
            <a:spLocks noGrp="1"/>
          </p:cNvSpPr>
          <p:nvPr>
            <p:ph idx="1"/>
          </p:nvPr>
        </p:nvSpPr>
        <p:spPr>
          <a:xfrm>
            <a:off x="531549" y="1783903"/>
            <a:ext cx="11128899" cy="4755009"/>
          </a:xfrm>
        </p:spPr>
        <p:txBody>
          <a:bodyPr>
            <a:normAutofit/>
          </a:bodyPr>
          <a:lstStyle/>
          <a:p>
            <a:pPr algn="just"/>
            <a:r>
              <a:rPr lang="en-CA" dirty="0"/>
              <a:t>I chose this paper because it relates closely to my machine learning background.</a:t>
            </a:r>
          </a:p>
          <a:p>
            <a:pPr marL="0" indent="0" algn="just">
              <a:buNone/>
            </a:pPr>
            <a:endParaRPr lang="en-CA" dirty="0"/>
          </a:p>
          <a:p>
            <a:pPr algn="just"/>
            <a:r>
              <a:rPr lang="en-CA" dirty="0"/>
              <a:t>It connects with my earlier research on semi-supervised NILM using a TCN-</a:t>
            </a:r>
            <a:r>
              <a:rPr lang="en-CA" dirty="0" err="1"/>
              <a:t>BiLSTM</a:t>
            </a:r>
            <a:r>
              <a:rPr lang="en-CA" dirty="0"/>
              <a:t> model with partly labeled data.</a:t>
            </a:r>
          </a:p>
          <a:p>
            <a:pPr algn="just"/>
            <a:endParaRPr lang="en-CA" dirty="0"/>
          </a:p>
          <a:p>
            <a:pPr algn="just"/>
            <a:r>
              <a:rPr lang="en-CA" dirty="0"/>
              <a:t>I was interested in how this work applies reinforcement learning to handle complex, noisy problems in software engineering.</a:t>
            </a:r>
          </a:p>
        </p:txBody>
      </p:sp>
      <p:sp>
        <p:nvSpPr>
          <p:cNvPr id="4" name="Slide Number Placeholder 3">
            <a:extLst>
              <a:ext uri="{FF2B5EF4-FFF2-40B4-BE49-F238E27FC236}">
                <a16:creationId xmlns:a16="http://schemas.microsoft.com/office/drawing/2014/main" id="{E0874271-267F-D64D-A698-32534FD9E090}"/>
              </a:ext>
            </a:extLst>
          </p:cNvPr>
          <p:cNvSpPr>
            <a:spLocks noGrp="1"/>
          </p:cNvSpPr>
          <p:nvPr>
            <p:ph type="sldNum" sz="quarter" idx="12"/>
          </p:nvPr>
        </p:nvSpPr>
        <p:spPr/>
        <p:txBody>
          <a:bodyPr/>
          <a:lstStyle/>
          <a:p>
            <a:fld id="{3E914AF8-A759-9A49-97F9-32C376CE0611}" type="slidenum">
              <a:rPr lang="en-US" smtClean="0"/>
              <a:t>3</a:t>
            </a:fld>
            <a:endParaRPr lang="en-US" dirty="0"/>
          </a:p>
        </p:txBody>
      </p:sp>
      <p:pic>
        <p:nvPicPr>
          <p:cNvPr id="8" name="Picture 7">
            <a:extLst>
              <a:ext uri="{FF2B5EF4-FFF2-40B4-BE49-F238E27FC236}">
                <a16:creationId xmlns:a16="http://schemas.microsoft.com/office/drawing/2014/main" id="{BC594E38-A6B0-0B4D-BBBB-A60416870B32}"/>
              </a:ext>
            </a:extLst>
          </p:cNvPr>
          <p:cNvPicPr>
            <a:picLocks noChangeAspect="1"/>
          </p:cNvPicPr>
          <p:nvPr/>
        </p:nvPicPr>
        <p:blipFill>
          <a:blip r:embed="rId2"/>
          <a:stretch>
            <a:fillRect/>
          </a:stretch>
        </p:blipFill>
        <p:spPr>
          <a:xfrm>
            <a:off x="11459643" y="0"/>
            <a:ext cx="732357" cy="592952"/>
          </a:xfrm>
          <a:prstGeom prst="rect">
            <a:avLst/>
          </a:prstGeom>
        </p:spPr>
      </p:pic>
    </p:spTree>
    <p:extLst>
      <p:ext uri="{BB962C8B-B14F-4D97-AF65-F5344CB8AC3E}">
        <p14:creationId xmlns:p14="http://schemas.microsoft.com/office/powerpoint/2010/main" val="426351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7D47-66BD-4E4D-990C-E0FF3850E5D5}"/>
              </a:ext>
            </a:extLst>
          </p:cNvPr>
          <p:cNvSpPr>
            <a:spLocks noGrp="1"/>
          </p:cNvSpPr>
          <p:nvPr>
            <p:ph type="title"/>
          </p:nvPr>
        </p:nvSpPr>
        <p:spPr>
          <a:xfrm>
            <a:off x="329241" y="136525"/>
            <a:ext cx="10515600" cy="1325563"/>
          </a:xfrm>
        </p:spPr>
        <p:txBody>
          <a:bodyPr/>
          <a:lstStyle/>
          <a:p>
            <a:r>
              <a:rPr lang="en-CA" dirty="0"/>
              <a:t>Paper Summary</a:t>
            </a:r>
            <a:endParaRPr lang="en-US" dirty="0"/>
          </a:p>
        </p:txBody>
      </p:sp>
      <p:sp>
        <p:nvSpPr>
          <p:cNvPr id="3" name="Content Placeholder 2">
            <a:extLst>
              <a:ext uri="{FF2B5EF4-FFF2-40B4-BE49-F238E27FC236}">
                <a16:creationId xmlns:a16="http://schemas.microsoft.com/office/drawing/2014/main" id="{480250F4-4E45-1346-8B92-DE76E5D949E5}"/>
              </a:ext>
            </a:extLst>
          </p:cNvPr>
          <p:cNvSpPr>
            <a:spLocks noGrp="1"/>
          </p:cNvSpPr>
          <p:nvPr>
            <p:ph idx="1"/>
          </p:nvPr>
        </p:nvSpPr>
        <p:spPr>
          <a:xfrm>
            <a:off x="329241" y="1394884"/>
            <a:ext cx="11533518" cy="4755009"/>
          </a:xfrm>
        </p:spPr>
        <p:txBody>
          <a:bodyPr>
            <a:noAutofit/>
          </a:bodyPr>
          <a:lstStyle/>
          <a:p>
            <a:pPr algn="just"/>
            <a:r>
              <a:rPr lang="en-CA" sz="1900" dirty="0">
                <a:effectLst/>
                <a:latin typeface="Times New Roman" panose="02020603050405020304" pitchFamily="18" charset="0"/>
                <a:ea typeface="Calibri" panose="020F0502020204030204" pitchFamily="34" charset="0"/>
                <a:cs typeface="Times New Roman" panose="02020603050405020304" pitchFamily="18" charset="0"/>
              </a:rPr>
              <a:t>The paper introduces </a:t>
            </a:r>
            <a:r>
              <a:rPr lang="en-CA" sz="1900" dirty="0" err="1">
                <a:effectLst/>
                <a:latin typeface="Times New Roman" panose="02020603050405020304" pitchFamily="18" charset="0"/>
                <a:ea typeface="Calibri" panose="020F0502020204030204" pitchFamily="34" charset="0"/>
                <a:cs typeface="Times New Roman" panose="02020603050405020304" pitchFamily="18" charset="0"/>
              </a:rPr>
              <a:t>RLocator</a:t>
            </a:r>
            <a:r>
              <a:rPr lang="en-CA" sz="1900" dirty="0">
                <a:effectLst/>
                <a:latin typeface="Times New Roman" panose="02020603050405020304" pitchFamily="18" charset="0"/>
                <a:ea typeface="Calibri" panose="020F0502020204030204" pitchFamily="34" charset="0"/>
                <a:cs typeface="Times New Roman" panose="02020603050405020304" pitchFamily="18" charset="0"/>
              </a:rPr>
              <a:t>, a reinforcement learning based framework for bug localization. The framework utilizes Markov Decision Process (MDP) and optimizes ranking quality of the bug containing file directly using the A2C algorithm with entropy regularization.</a:t>
            </a:r>
          </a:p>
          <a:p>
            <a:pPr algn="just"/>
            <a:endParaRPr lang="en-CA" sz="19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CA" sz="1900" dirty="0">
                <a:effectLst/>
                <a:latin typeface="Times New Roman" panose="02020603050405020304" pitchFamily="18" charset="0"/>
                <a:ea typeface="Calibri" panose="020F0502020204030204" pitchFamily="34" charset="0"/>
                <a:cs typeface="Times New Roman" panose="02020603050405020304" pitchFamily="18" charset="0"/>
              </a:rPr>
              <a:t>Initially, to manage scalability, </a:t>
            </a:r>
            <a:r>
              <a:rPr lang="en-CA" sz="1900" dirty="0" err="1">
                <a:effectLst/>
                <a:latin typeface="Times New Roman" panose="02020603050405020304" pitchFamily="18" charset="0"/>
                <a:ea typeface="Calibri" panose="020F0502020204030204" pitchFamily="34" charset="0"/>
                <a:cs typeface="Times New Roman" panose="02020603050405020304" pitchFamily="18" charset="0"/>
              </a:rPr>
              <a:t>ElasticSearch</a:t>
            </a:r>
            <a:r>
              <a:rPr lang="en-CA" sz="1900" dirty="0">
                <a:effectLst/>
                <a:latin typeface="Times New Roman" panose="02020603050405020304" pitchFamily="18" charset="0"/>
                <a:ea typeface="Calibri" panose="020F0502020204030204" pitchFamily="34" charset="0"/>
                <a:cs typeface="Times New Roman" panose="02020603050405020304" pitchFamily="18" charset="0"/>
              </a:rPr>
              <a:t> (ES) is used to retrieve the top-31 candidate files, after which an </a:t>
            </a:r>
            <a:r>
              <a:rPr lang="en-CA" sz="19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CA" sz="1900" dirty="0">
                <a:effectLst/>
                <a:latin typeface="Times New Roman" panose="02020603050405020304" pitchFamily="18" charset="0"/>
                <a:ea typeface="Calibri" panose="020F0502020204030204" pitchFamily="34" charset="0"/>
                <a:cs typeface="Times New Roman" panose="02020603050405020304" pitchFamily="18" charset="0"/>
              </a:rPr>
              <a:t> classifier filters out bug reports to </a:t>
            </a:r>
            <a:r>
              <a:rPr lang="en-CA" sz="1900" dirty="0" err="1">
                <a:effectLst/>
                <a:latin typeface="Times New Roman" panose="02020603050405020304" pitchFamily="18" charset="0"/>
                <a:ea typeface="Calibri" panose="020F0502020204030204" pitchFamily="34" charset="0"/>
                <a:cs typeface="Times New Roman" panose="02020603050405020304" pitchFamily="18" charset="0"/>
              </a:rPr>
              <a:t>aremove</a:t>
            </a:r>
            <a:r>
              <a:rPr lang="en-CA" sz="1900" dirty="0">
                <a:effectLst/>
                <a:latin typeface="Times New Roman" panose="02020603050405020304" pitchFamily="18" charset="0"/>
                <a:ea typeface="Calibri" panose="020F0502020204030204" pitchFamily="34" charset="0"/>
                <a:cs typeface="Times New Roman" panose="02020603050405020304" pitchFamily="18" charset="0"/>
              </a:rPr>
              <a:t> further irrelevant file which is termed as buggy by ES.</a:t>
            </a:r>
          </a:p>
          <a:p>
            <a:pPr algn="just"/>
            <a:endParaRPr lang="en-CA" sz="19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CA" sz="1900" dirty="0">
                <a:effectLst/>
                <a:latin typeface="Times New Roman" panose="02020603050405020304" pitchFamily="18" charset="0"/>
                <a:ea typeface="Calibri" panose="020F0502020204030204" pitchFamily="34" charset="0"/>
                <a:cs typeface="Times New Roman" panose="02020603050405020304" pitchFamily="18" charset="0"/>
              </a:rPr>
              <a:t>Within the architecture, the proposed model leverages </a:t>
            </a:r>
            <a:r>
              <a:rPr lang="en-CA" sz="1900" dirty="0" err="1">
                <a:effectLst/>
                <a:latin typeface="Times New Roman" panose="02020603050405020304" pitchFamily="18" charset="0"/>
                <a:ea typeface="Calibri" panose="020F0502020204030204" pitchFamily="34" charset="0"/>
                <a:cs typeface="Times New Roman" panose="02020603050405020304" pitchFamily="18" charset="0"/>
              </a:rPr>
              <a:t>CodeBERT</a:t>
            </a:r>
            <a:r>
              <a:rPr lang="en-CA" sz="1900" dirty="0">
                <a:effectLst/>
                <a:latin typeface="Times New Roman" panose="02020603050405020304" pitchFamily="18" charset="0"/>
                <a:ea typeface="Calibri" panose="020F0502020204030204" pitchFamily="34" charset="0"/>
                <a:cs typeface="Times New Roman" panose="02020603050405020304" pitchFamily="18" charset="0"/>
              </a:rPr>
              <a:t> embeddings for bug reports and source code, enhanced with a CNN to capture features and an LSTM to maintain state awareness during ranking.</a:t>
            </a:r>
          </a:p>
          <a:p>
            <a:pPr algn="just"/>
            <a:endParaRPr lang="en-CA" sz="19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CA" sz="1900" dirty="0">
                <a:effectLst/>
                <a:latin typeface="Times New Roman" panose="02020603050405020304" pitchFamily="18" charset="0"/>
                <a:ea typeface="Calibri" panose="020F0502020204030204" pitchFamily="34" charset="0"/>
                <a:cs typeface="Times New Roman" panose="02020603050405020304" pitchFamily="18" charset="0"/>
              </a:rPr>
              <a:t>The filtered candidates are then re-ranked by the RL model based on the MRR/MAP scores, which outputs prioritized source files for each bug report.</a:t>
            </a:r>
          </a:p>
          <a:p>
            <a:pPr algn="just"/>
            <a:endParaRPr lang="en-CA" sz="1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CA" sz="1900" dirty="0">
                <a:effectLst/>
                <a:latin typeface="Times New Roman" panose="02020603050405020304" pitchFamily="18" charset="0"/>
                <a:ea typeface="Calibri" panose="020F0502020204030204" pitchFamily="34" charset="0"/>
                <a:cs typeface="Times New Roman" panose="02020603050405020304" pitchFamily="18" charset="0"/>
              </a:rPr>
              <a:t>Evaluation on six Apache projects shows that </a:t>
            </a:r>
            <a:r>
              <a:rPr lang="en-CA" sz="1900" dirty="0" err="1">
                <a:effectLst/>
                <a:latin typeface="Times New Roman" panose="02020603050405020304" pitchFamily="18" charset="0"/>
                <a:ea typeface="Calibri" panose="020F0502020204030204" pitchFamily="34" charset="0"/>
                <a:cs typeface="Times New Roman" panose="02020603050405020304" pitchFamily="18" charset="0"/>
              </a:rPr>
              <a:t>RLocator</a:t>
            </a:r>
            <a:r>
              <a:rPr lang="en-CA" sz="1900" dirty="0">
                <a:effectLst/>
                <a:latin typeface="Times New Roman" panose="02020603050405020304" pitchFamily="18" charset="0"/>
                <a:ea typeface="Calibri" panose="020F0502020204030204" pitchFamily="34" charset="0"/>
                <a:cs typeface="Times New Roman" panose="02020603050405020304" pitchFamily="18" charset="0"/>
              </a:rPr>
              <a:t> surpasses baseline methods such as </a:t>
            </a:r>
            <a:r>
              <a:rPr lang="en-CA" sz="1900" dirty="0" err="1">
                <a:effectLst/>
                <a:latin typeface="Times New Roman" panose="02020603050405020304" pitchFamily="18" charset="0"/>
                <a:ea typeface="Calibri" panose="020F0502020204030204" pitchFamily="34" charset="0"/>
                <a:cs typeface="Times New Roman" panose="02020603050405020304" pitchFamily="18" charset="0"/>
              </a:rPr>
              <a:t>BugLocator</a:t>
            </a:r>
            <a:r>
              <a:rPr lang="en-CA" sz="1900" dirty="0">
                <a:effectLst/>
                <a:latin typeface="Times New Roman" panose="02020603050405020304" pitchFamily="18" charset="0"/>
                <a:ea typeface="Calibri" panose="020F0502020204030204" pitchFamily="34" charset="0"/>
                <a:cs typeface="Times New Roman" panose="02020603050405020304" pitchFamily="18" charset="0"/>
              </a:rPr>
              <a:t>, FLIM, and BL-GAN, highlighting its effectiveness in practical bug localization tasks.</a:t>
            </a:r>
          </a:p>
        </p:txBody>
      </p:sp>
      <p:sp>
        <p:nvSpPr>
          <p:cNvPr id="4" name="Slide Number Placeholder 3">
            <a:extLst>
              <a:ext uri="{FF2B5EF4-FFF2-40B4-BE49-F238E27FC236}">
                <a16:creationId xmlns:a16="http://schemas.microsoft.com/office/drawing/2014/main" id="{E0874271-267F-D64D-A698-32534FD9E090}"/>
              </a:ext>
            </a:extLst>
          </p:cNvPr>
          <p:cNvSpPr>
            <a:spLocks noGrp="1"/>
          </p:cNvSpPr>
          <p:nvPr>
            <p:ph type="sldNum" sz="quarter" idx="12"/>
          </p:nvPr>
        </p:nvSpPr>
        <p:spPr/>
        <p:txBody>
          <a:bodyPr/>
          <a:lstStyle/>
          <a:p>
            <a:fld id="{3E914AF8-A759-9A49-97F9-32C376CE0611}" type="slidenum">
              <a:rPr lang="en-US" smtClean="0"/>
              <a:t>4</a:t>
            </a:fld>
            <a:endParaRPr lang="en-US" dirty="0"/>
          </a:p>
        </p:txBody>
      </p:sp>
      <p:pic>
        <p:nvPicPr>
          <p:cNvPr id="8" name="Picture 7">
            <a:extLst>
              <a:ext uri="{FF2B5EF4-FFF2-40B4-BE49-F238E27FC236}">
                <a16:creationId xmlns:a16="http://schemas.microsoft.com/office/drawing/2014/main" id="{632F8E91-FE77-E042-ACE3-0B96750BD8E8}"/>
              </a:ext>
            </a:extLst>
          </p:cNvPr>
          <p:cNvPicPr>
            <a:picLocks noChangeAspect="1"/>
          </p:cNvPicPr>
          <p:nvPr/>
        </p:nvPicPr>
        <p:blipFill>
          <a:blip r:embed="rId2"/>
          <a:stretch>
            <a:fillRect/>
          </a:stretch>
        </p:blipFill>
        <p:spPr>
          <a:xfrm>
            <a:off x="11459643" y="0"/>
            <a:ext cx="732357" cy="592952"/>
          </a:xfrm>
          <a:prstGeom prst="rect">
            <a:avLst/>
          </a:prstGeom>
        </p:spPr>
      </p:pic>
    </p:spTree>
    <p:extLst>
      <p:ext uri="{BB962C8B-B14F-4D97-AF65-F5344CB8AC3E}">
        <p14:creationId xmlns:p14="http://schemas.microsoft.com/office/powerpoint/2010/main" val="274121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7D47-66BD-4E4D-990C-E0FF3850E5D5}"/>
              </a:ext>
            </a:extLst>
          </p:cNvPr>
          <p:cNvSpPr>
            <a:spLocks noGrp="1"/>
          </p:cNvSpPr>
          <p:nvPr>
            <p:ph type="title"/>
          </p:nvPr>
        </p:nvSpPr>
        <p:spPr>
          <a:xfrm>
            <a:off x="838200" y="163269"/>
            <a:ext cx="10515600" cy="1325563"/>
          </a:xfrm>
        </p:spPr>
        <p:txBody>
          <a:bodyPr/>
          <a:lstStyle/>
          <a:p>
            <a:r>
              <a:rPr lang="en-CA" dirty="0"/>
              <a:t>Strengths</a:t>
            </a:r>
            <a:endParaRPr lang="en-US" dirty="0"/>
          </a:p>
        </p:txBody>
      </p:sp>
      <p:sp>
        <p:nvSpPr>
          <p:cNvPr id="3" name="Content Placeholder 2">
            <a:extLst>
              <a:ext uri="{FF2B5EF4-FFF2-40B4-BE49-F238E27FC236}">
                <a16:creationId xmlns:a16="http://schemas.microsoft.com/office/drawing/2014/main" id="{480250F4-4E45-1346-8B92-DE76E5D949E5}"/>
              </a:ext>
            </a:extLst>
          </p:cNvPr>
          <p:cNvSpPr>
            <a:spLocks noGrp="1"/>
          </p:cNvSpPr>
          <p:nvPr>
            <p:ph idx="1"/>
          </p:nvPr>
        </p:nvSpPr>
        <p:spPr>
          <a:xfrm>
            <a:off x="330744" y="1488832"/>
            <a:ext cx="11128899" cy="4911016"/>
          </a:xfrm>
        </p:spPr>
        <p:txBody>
          <a:bodyPr>
            <a:noAutofit/>
          </a:bodyPr>
          <a:lstStyle/>
          <a:p>
            <a:pPr algn="just"/>
            <a:r>
              <a:rPr lang="en-CA" sz="2300" dirty="0">
                <a:effectLst/>
                <a:latin typeface="Times New Roman" panose="02020603050405020304" pitchFamily="18" charset="0"/>
                <a:ea typeface="Calibri" panose="020F0502020204030204" pitchFamily="34" charset="0"/>
                <a:cs typeface="Times New Roman" panose="02020603050405020304" pitchFamily="18" charset="0"/>
              </a:rPr>
              <a:t>The paper represents novelty in Bug localization approach where reinforcement learning is used combining MDP (having an internal architecture comprising of CNN-LSTM) with A2C and entropy policy.</a:t>
            </a:r>
          </a:p>
          <a:p>
            <a:pPr marL="0" indent="0" algn="just">
              <a:buNone/>
            </a:pPr>
            <a:endParaRPr lang="en-CA"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CA" sz="2300" dirty="0">
                <a:effectLst/>
                <a:latin typeface="Times New Roman" panose="02020603050405020304" pitchFamily="18" charset="0"/>
                <a:ea typeface="Times New Roman" panose="02020603050405020304" pitchFamily="18" charset="0"/>
                <a:cs typeface="Times New Roman" panose="02020603050405020304" pitchFamily="18" charset="0"/>
              </a:rPr>
              <a:t>The paper enhances the initial </a:t>
            </a:r>
            <a:r>
              <a:rPr lang="en-CA" sz="2300" dirty="0" err="1">
                <a:effectLst/>
                <a:latin typeface="Times New Roman" panose="02020603050405020304" pitchFamily="18" charset="0"/>
                <a:ea typeface="Times New Roman" panose="02020603050405020304" pitchFamily="18" charset="0"/>
                <a:cs typeface="Times New Roman" panose="02020603050405020304" pitchFamily="18" charset="0"/>
              </a:rPr>
              <a:t>ElasticSearch</a:t>
            </a:r>
            <a:r>
              <a:rPr lang="en-CA" sz="2300" dirty="0">
                <a:effectLst/>
                <a:latin typeface="Times New Roman" panose="02020603050405020304" pitchFamily="18" charset="0"/>
                <a:ea typeface="Times New Roman" panose="02020603050405020304" pitchFamily="18" charset="0"/>
                <a:cs typeface="Times New Roman" panose="02020603050405020304" pitchFamily="18" charset="0"/>
              </a:rPr>
              <a:t> (ES) approach with an additional </a:t>
            </a:r>
            <a:r>
              <a:rPr lang="en-CA" sz="230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CA" sz="2300" dirty="0">
                <a:effectLst/>
                <a:latin typeface="Times New Roman" panose="02020603050405020304" pitchFamily="18" charset="0"/>
                <a:ea typeface="Times New Roman" panose="02020603050405020304" pitchFamily="18" charset="0"/>
                <a:cs typeface="Times New Roman" panose="02020603050405020304" pitchFamily="18" charset="0"/>
              </a:rPr>
              <a:t> filter, which predicts whether the top-31 candidate files which actually contain any relevant buggy files. This step reduces noise and prevents the model from being trained on cases where correct localization would not be possible.</a:t>
            </a:r>
          </a:p>
          <a:p>
            <a:pPr marL="0" indent="0" algn="just">
              <a:buNone/>
            </a:pPr>
            <a:endParaRPr lang="en-CA" sz="23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CA" sz="2300" dirty="0">
                <a:effectLst/>
                <a:latin typeface="Times New Roman" panose="02020603050405020304" pitchFamily="18" charset="0"/>
                <a:ea typeface="Calibri" panose="020F0502020204030204" pitchFamily="34" charset="0"/>
                <a:cs typeface="Times New Roman" panose="02020603050405020304" pitchFamily="18" charset="0"/>
              </a:rPr>
              <a:t>The paper maintained transparency especially showing its superior performance over the 91% of dataset while also informing that for the remaining 9% of the data, </a:t>
            </a:r>
            <a:r>
              <a:rPr lang="en-CA" sz="2300" dirty="0" err="1">
                <a:effectLst/>
                <a:latin typeface="Times New Roman" panose="02020603050405020304" pitchFamily="18" charset="0"/>
                <a:ea typeface="Calibri" panose="020F0502020204030204" pitchFamily="34" charset="0"/>
                <a:cs typeface="Times New Roman" panose="02020603050405020304" pitchFamily="18" charset="0"/>
              </a:rPr>
              <a:t>RLocator</a:t>
            </a:r>
            <a:r>
              <a:rPr lang="en-CA" sz="2300" dirty="0">
                <a:effectLst/>
                <a:latin typeface="Times New Roman" panose="02020603050405020304" pitchFamily="18" charset="0"/>
                <a:ea typeface="Calibri" panose="020F0502020204030204" pitchFamily="34" charset="0"/>
                <a:cs typeface="Times New Roman" panose="02020603050405020304" pitchFamily="18" charset="0"/>
              </a:rPr>
              <a:t> could not localize the bugs.</a:t>
            </a:r>
          </a:p>
        </p:txBody>
      </p:sp>
      <p:sp>
        <p:nvSpPr>
          <p:cNvPr id="4" name="Slide Number Placeholder 3">
            <a:extLst>
              <a:ext uri="{FF2B5EF4-FFF2-40B4-BE49-F238E27FC236}">
                <a16:creationId xmlns:a16="http://schemas.microsoft.com/office/drawing/2014/main" id="{E0874271-267F-D64D-A698-32534FD9E090}"/>
              </a:ext>
            </a:extLst>
          </p:cNvPr>
          <p:cNvSpPr>
            <a:spLocks noGrp="1"/>
          </p:cNvSpPr>
          <p:nvPr>
            <p:ph type="sldNum" sz="quarter" idx="12"/>
          </p:nvPr>
        </p:nvSpPr>
        <p:spPr/>
        <p:txBody>
          <a:bodyPr/>
          <a:lstStyle/>
          <a:p>
            <a:fld id="{3E914AF8-A759-9A49-97F9-32C376CE0611}" type="slidenum">
              <a:rPr lang="en-US" smtClean="0"/>
              <a:t>5</a:t>
            </a:fld>
            <a:endParaRPr lang="en-US" dirty="0"/>
          </a:p>
        </p:txBody>
      </p:sp>
      <p:pic>
        <p:nvPicPr>
          <p:cNvPr id="8" name="Picture 7">
            <a:extLst>
              <a:ext uri="{FF2B5EF4-FFF2-40B4-BE49-F238E27FC236}">
                <a16:creationId xmlns:a16="http://schemas.microsoft.com/office/drawing/2014/main" id="{54438DA5-CC54-1446-BE4F-7BA00CDE200F}"/>
              </a:ext>
            </a:extLst>
          </p:cNvPr>
          <p:cNvPicPr>
            <a:picLocks noChangeAspect="1"/>
          </p:cNvPicPr>
          <p:nvPr/>
        </p:nvPicPr>
        <p:blipFill>
          <a:blip r:embed="rId2"/>
          <a:stretch>
            <a:fillRect/>
          </a:stretch>
        </p:blipFill>
        <p:spPr>
          <a:xfrm>
            <a:off x="11459643" y="0"/>
            <a:ext cx="732357" cy="592952"/>
          </a:xfrm>
          <a:prstGeom prst="rect">
            <a:avLst/>
          </a:prstGeom>
        </p:spPr>
      </p:pic>
    </p:spTree>
    <p:extLst>
      <p:ext uri="{BB962C8B-B14F-4D97-AF65-F5344CB8AC3E}">
        <p14:creationId xmlns:p14="http://schemas.microsoft.com/office/powerpoint/2010/main" val="37557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7D47-66BD-4E4D-990C-E0FF3850E5D5}"/>
              </a:ext>
            </a:extLst>
          </p:cNvPr>
          <p:cNvSpPr>
            <a:spLocks noGrp="1"/>
          </p:cNvSpPr>
          <p:nvPr>
            <p:ph type="title"/>
          </p:nvPr>
        </p:nvSpPr>
        <p:spPr>
          <a:xfrm>
            <a:off x="838200" y="163269"/>
            <a:ext cx="10515600" cy="1325563"/>
          </a:xfrm>
        </p:spPr>
        <p:txBody>
          <a:bodyPr/>
          <a:lstStyle/>
          <a:p>
            <a:r>
              <a:rPr lang="en-CA" dirty="0"/>
              <a:t>Weakness</a:t>
            </a:r>
            <a:endParaRPr lang="en-US" dirty="0"/>
          </a:p>
        </p:txBody>
      </p:sp>
      <p:sp>
        <p:nvSpPr>
          <p:cNvPr id="3" name="Content Placeholder 2">
            <a:extLst>
              <a:ext uri="{FF2B5EF4-FFF2-40B4-BE49-F238E27FC236}">
                <a16:creationId xmlns:a16="http://schemas.microsoft.com/office/drawing/2014/main" id="{480250F4-4E45-1346-8B92-DE76E5D949E5}"/>
              </a:ext>
            </a:extLst>
          </p:cNvPr>
          <p:cNvSpPr>
            <a:spLocks noGrp="1"/>
          </p:cNvSpPr>
          <p:nvPr>
            <p:ph idx="1"/>
          </p:nvPr>
        </p:nvSpPr>
        <p:spPr>
          <a:xfrm>
            <a:off x="330744" y="1488832"/>
            <a:ext cx="11128899" cy="4911016"/>
          </a:xfrm>
        </p:spPr>
        <p:txBody>
          <a:bodyPr>
            <a:noAutofit/>
          </a:bodyPr>
          <a:lstStyle/>
          <a:p>
            <a:pPr algn="just"/>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At the end of the introduction, the authors admit the difficulty in explaining why reinforcement learning performs better than supervised approaches. This highlights the proposed model’s limited </a:t>
            </a:r>
            <a:r>
              <a:rPr lang="en-CA" sz="2400" dirty="0" err="1">
                <a:effectLst/>
                <a:latin typeface="Times New Roman" panose="02020603050405020304" pitchFamily="18" charset="0"/>
                <a:ea typeface="Times New Roman" panose="02020603050405020304" pitchFamily="18" charset="0"/>
                <a:cs typeface="Times New Roman" panose="02020603050405020304" pitchFamily="18" charset="0"/>
              </a:rPr>
              <a:t>explainability</a:t>
            </a:r>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Equation (1) introduces a hyperparameter </a:t>
            </a:r>
            <a:r>
              <a:rPr lang="en-CA" sz="2400" i="1" dirty="0">
                <a:effectLst/>
                <a:latin typeface="Times New Roman" panose="02020603050405020304" pitchFamily="18" charset="0"/>
                <a:ea typeface="Times New Roman" panose="02020603050405020304" pitchFamily="18" charset="0"/>
                <a:cs typeface="Times New Roman" panose="02020603050405020304" pitchFamily="18" charset="0"/>
              </a:rPr>
              <a:t>M</a:t>
            </a:r>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 whose optimal value was tuned empirically to 3. This is value is obtained based on the dataset which was utilized in this paper. So, this value may differ for other datasets, reducing the generalization of the </a:t>
            </a:r>
            <a:r>
              <a:rPr lang="en-CA" sz="2400" dirty="0" err="1">
                <a:effectLst/>
                <a:latin typeface="Times New Roman" panose="02020603050405020304" pitchFamily="18" charset="0"/>
                <a:ea typeface="Times New Roman" panose="02020603050405020304" pitchFamily="18" charset="0"/>
                <a:cs typeface="Times New Roman" panose="02020603050405020304" pitchFamily="18" charset="0"/>
              </a:rPr>
              <a:t>RLocator</a:t>
            </a:r>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The candidate list is restricted to 31 files, but in realistic scenarios, a bug report may involve more than 31 files.</a:t>
            </a:r>
            <a:endParaRPr lang="en-CA"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0874271-267F-D64D-A698-32534FD9E090}"/>
              </a:ext>
            </a:extLst>
          </p:cNvPr>
          <p:cNvSpPr>
            <a:spLocks noGrp="1"/>
          </p:cNvSpPr>
          <p:nvPr>
            <p:ph type="sldNum" sz="quarter" idx="12"/>
          </p:nvPr>
        </p:nvSpPr>
        <p:spPr/>
        <p:txBody>
          <a:bodyPr/>
          <a:lstStyle/>
          <a:p>
            <a:fld id="{3E914AF8-A759-9A49-97F9-32C376CE0611}" type="slidenum">
              <a:rPr lang="en-US" smtClean="0"/>
              <a:t>6</a:t>
            </a:fld>
            <a:endParaRPr lang="en-US" dirty="0"/>
          </a:p>
        </p:txBody>
      </p:sp>
      <p:pic>
        <p:nvPicPr>
          <p:cNvPr id="8" name="Picture 7">
            <a:extLst>
              <a:ext uri="{FF2B5EF4-FFF2-40B4-BE49-F238E27FC236}">
                <a16:creationId xmlns:a16="http://schemas.microsoft.com/office/drawing/2014/main" id="{54438DA5-CC54-1446-BE4F-7BA00CDE200F}"/>
              </a:ext>
            </a:extLst>
          </p:cNvPr>
          <p:cNvPicPr>
            <a:picLocks noChangeAspect="1"/>
          </p:cNvPicPr>
          <p:nvPr/>
        </p:nvPicPr>
        <p:blipFill>
          <a:blip r:embed="rId2"/>
          <a:stretch>
            <a:fillRect/>
          </a:stretch>
        </p:blipFill>
        <p:spPr>
          <a:xfrm>
            <a:off x="11459643" y="0"/>
            <a:ext cx="732357" cy="592952"/>
          </a:xfrm>
          <a:prstGeom prst="rect">
            <a:avLst/>
          </a:prstGeom>
        </p:spPr>
      </p:pic>
    </p:spTree>
    <p:extLst>
      <p:ext uri="{BB962C8B-B14F-4D97-AF65-F5344CB8AC3E}">
        <p14:creationId xmlns:p14="http://schemas.microsoft.com/office/powerpoint/2010/main" val="2305091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7D47-66BD-4E4D-990C-E0FF3850E5D5}"/>
              </a:ext>
            </a:extLst>
          </p:cNvPr>
          <p:cNvSpPr>
            <a:spLocks noGrp="1"/>
          </p:cNvSpPr>
          <p:nvPr>
            <p:ph type="title"/>
          </p:nvPr>
        </p:nvSpPr>
        <p:spPr/>
        <p:txBody>
          <a:bodyPr/>
          <a:lstStyle/>
          <a:p>
            <a:r>
              <a:rPr lang="en-CA" dirty="0"/>
              <a:t>Recommendation</a:t>
            </a:r>
            <a:endParaRPr lang="en-US" dirty="0"/>
          </a:p>
        </p:txBody>
      </p:sp>
      <p:sp>
        <p:nvSpPr>
          <p:cNvPr id="3" name="Content Placeholder 2">
            <a:extLst>
              <a:ext uri="{FF2B5EF4-FFF2-40B4-BE49-F238E27FC236}">
                <a16:creationId xmlns:a16="http://schemas.microsoft.com/office/drawing/2014/main" id="{480250F4-4E45-1346-8B92-DE76E5D949E5}"/>
              </a:ext>
            </a:extLst>
          </p:cNvPr>
          <p:cNvSpPr>
            <a:spLocks noGrp="1"/>
          </p:cNvSpPr>
          <p:nvPr>
            <p:ph idx="1"/>
          </p:nvPr>
        </p:nvSpPr>
        <p:spPr>
          <a:xfrm>
            <a:off x="715992" y="1690688"/>
            <a:ext cx="10716104" cy="4755009"/>
          </a:xfrm>
        </p:spPr>
        <p:txBody>
          <a:bodyPr>
            <a:normAutofit/>
          </a:bodyPr>
          <a:lstStyle/>
          <a:p>
            <a:pPr algn="just"/>
            <a:r>
              <a:rPr lang="en-CA" sz="2300" dirty="0">
                <a:effectLst/>
                <a:latin typeface="Times New Roman" panose="02020603050405020304" pitchFamily="18" charset="0"/>
                <a:ea typeface="Times New Roman" panose="02020603050405020304" pitchFamily="18" charset="0"/>
              </a:rPr>
              <a:t>The paper highlights challenges with “lower quality bug reports.” Future work could deal with developing a more robust reinforcement learning model that can handle noisy or incomplete bug reports.</a:t>
            </a:r>
          </a:p>
          <a:p>
            <a:pPr algn="just"/>
            <a:endParaRPr lang="en-CA" sz="2300" dirty="0">
              <a:effectLst/>
              <a:latin typeface="Times New Roman" panose="02020603050405020304" pitchFamily="18" charset="0"/>
              <a:ea typeface="Times New Roman" panose="02020603050405020304" pitchFamily="18" charset="0"/>
            </a:endParaRPr>
          </a:p>
          <a:p>
            <a:pPr algn="just"/>
            <a:r>
              <a:rPr lang="en-CA" sz="2300" dirty="0">
                <a:effectLst/>
                <a:latin typeface="Times New Roman" panose="02020603050405020304" pitchFamily="18" charset="0"/>
                <a:ea typeface="Times New Roman" panose="02020603050405020304" pitchFamily="18" charset="0"/>
              </a:rPr>
              <a:t>The current model is limited to 31 candidate files due to GPU/memory limitations. It is important to develop models that can handle larger number of candidate files while also being more efficient in using computational resources.</a:t>
            </a:r>
          </a:p>
          <a:p>
            <a:pPr algn="just"/>
            <a:endParaRPr lang="en-CA" sz="2300" dirty="0">
              <a:effectLst/>
              <a:latin typeface="Times New Roman" panose="02020603050405020304" pitchFamily="18" charset="0"/>
              <a:ea typeface="Times New Roman" panose="02020603050405020304" pitchFamily="18" charset="0"/>
            </a:endParaRPr>
          </a:p>
          <a:p>
            <a:pPr algn="just"/>
            <a:r>
              <a:rPr lang="en-CA" sz="2300" dirty="0">
                <a:effectLst/>
                <a:latin typeface="Times New Roman" panose="02020603050405020304" pitchFamily="18" charset="0"/>
                <a:ea typeface="Times New Roman" panose="02020603050405020304" pitchFamily="18" charset="0"/>
              </a:rPr>
              <a:t>At present, </a:t>
            </a:r>
            <a:r>
              <a:rPr lang="en-CA" sz="2300" dirty="0" err="1">
                <a:effectLst/>
                <a:latin typeface="Times New Roman" panose="02020603050405020304" pitchFamily="18" charset="0"/>
                <a:ea typeface="Times New Roman" panose="02020603050405020304" pitchFamily="18" charset="0"/>
              </a:rPr>
              <a:t>RLocator</a:t>
            </a:r>
            <a:r>
              <a:rPr lang="en-CA" sz="2300" dirty="0">
                <a:effectLst/>
                <a:latin typeface="Times New Roman" panose="02020603050405020304" pitchFamily="18" charset="0"/>
                <a:ea typeface="Times New Roman" panose="02020603050405020304" pitchFamily="18" charset="0"/>
              </a:rPr>
              <a:t> depends on developers to manually provide feedback by selecting buggy files. Future work could involving automating this process, reducing the need for human developer to further train the model.</a:t>
            </a:r>
          </a:p>
        </p:txBody>
      </p:sp>
      <p:sp>
        <p:nvSpPr>
          <p:cNvPr id="4" name="Slide Number Placeholder 3">
            <a:extLst>
              <a:ext uri="{FF2B5EF4-FFF2-40B4-BE49-F238E27FC236}">
                <a16:creationId xmlns:a16="http://schemas.microsoft.com/office/drawing/2014/main" id="{E0874271-267F-D64D-A698-32534FD9E090}"/>
              </a:ext>
            </a:extLst>
          </p:cNvPr>
          <p:cNvSpPr>
            <a:spLocks noGrp="1"/>
          </p:cNvSpPr>
          <p:nvPr>
            <p:ph type="sldNum" sz="quarter" idx="12"/>
          </p:nvPr>
        </p:nvSpPr>
        <p:spPr/>
        <p:txBody>
          <a:bodyPr/>
          <a:lstStyle/>
          <a:p>
            <a:fld id="{3E914AF8-A759-9A49-97F9-32C376CE0611}" type="slidenum">
              <a:rPr lang="en-US" smtClean="0"/>
              <a:t>7</a:t>
            </a:fld>
            <a:endParaRPr lang="en-US" dirty="0"/>
          </a:p>
        </p:txBody>
      </p:sp>
      <p:pic>
        <p:nvPicPr>
          <p:cNvPr id="8" name="Picture 7">
            <a:extLst>
              <a:ext uri="{FF2B5EF4-FFF2-40B4-BE49-F238E27FC236}">
                <a16:creationId xmlns:a16="http://schemas.microsoft.com/office/drawing/2014/main" id="{6D51B3C2-DE43-A240-92E0-862C0DF54E11}"/>
              </a:ext>
            </a:extLst>
          </p:cNvPr>
          <p:cNvPicPr>
            <a:picLocks noChangeAspect="1"/>
          </p:cNvPicPr>
          <p:nvPr/>
        </p:nvPicPr>
        <p:blipFill>
          <a:blip r:embed="rId2"/>
          <a:stretch>
            <a:fillRect/>
          </a:stretch>
        </p:blipFill>
        <p:spPr>
          <a:xfrm>
            <a:off x="11459643" y="0"/>
            <a:ext cx="732357" cy="592952"/>
          </a:xfrm>
          <a:prstGeom prst="rect">
            <a:avLst/>
          </a:prstGeom>
        </p:spPr>
      </p:pic>
    </p:spTree>
    <p:extLst>
      <p:ext uri="{BB962C8B-B14F-4D97-AF65-F5344CB8AC3E}">
        <p14:creationId xmlns:p14="http://schemas.microsoft.com/office/powerpoint/2010/main" val="72039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7D47-66BD-4E4D-990C-E0FF3850E5D5}"/>
              </a:ext>
            </a:extLst>
          </p:cNvPr>
          <p:cNvSpPr>
            <a:spLocks noGrp="1"/>
          </p:cNvSpPr>
          <p:nvPr>
            <p:ph type="title"/>
          </p:nvPr>
        </p:nvSpPr>
        <p:spPr/>
        <p:txBody>
          <a:bodyPr/>
          <a:lstStyle/>
          <a:p>
            <a:r>
              <a:rPr lang="en-CA" dirty="0"/>
              <a:t>Personal Feedback</a:t>
            </a:r>
            <a:endParaRPr lang="en-US" dirty="0"/>
          </a:p>
        </p:txBody>
      </p:sp>
      <p:sp>
        <p:nvSpPr>
          <p:cNvPr id="3" name="Content Placeholder 2">
            <a:extLst>
              <a:ext uri="{FF2B5EF4-FFF2-40B4-BE49-F238E27FC236}">
                <a16:creationId xmlns:a16="http://schemas.microsoft.com/office/drawing/2014/main" id="{480250F4-4E45-1346-8B92-DE76E5D949E5}"/>
              </a:ext>
            </a:extLst>
          </p:cNvPr>
          <p:cNvSpPr>
            <a:spLocks noGrp="1"/>
          </p:cNvSpPr>
          <p:nvPr>
            <p:ph idx="1"/>
          </p:nvPr>
        </p:nvSpPr>
        <p:spPr>
          <a:xfrm>
            <a:off x="715992" y="1690688"/>
            <a:ext cx="10716104" cy="4755009"/>
          </a:xfrm>
        </p:spPr>
        <p:txBody>
          <a:bodyPr>
            <a:normAutofit/>
          </a:bodyPr>
          <a:lstStyle/>
          <a:p>
            <a:pPr algn="just"/>
            <a:r>
              <a:rPr lang="en-CA" sz="2200" dirty="0">
                <a:latin typeface="Times New Roman" panose="02020603050405020304" pitchFamily="18" charset="0"/>
                <a:cs typeface="Times New Roman" panose="02020603050405020304" pitchFamily="18" charset="0"/>
              </a:rPr>
              <a:t>I really enjoyed reading this paper, as it helped me gain valuable knowledge about reinforcement learning and its application in bug localization.</a:t>
            </a:r>
          </a:p>
          <a:p>
            <a:pPr marL="0" indent="0" algn="just">
              <a:buNone/>
            </a:pPr>
            <a:endParaRPr lang="en-CA" sz="2200" dirty="0">
              <a:latin typeface="Times New Roman" panose="02020603050405020304" pitchFamily="18" charset="0"/>
              <a:cs typeface="Times New Roman" panose="02020603050405020304" pitchFamily="18" charset="0"/>
            </a:endParaRPr>
          </a:p>
          <a:p>
            <a:pPr algn="just"/>
            <a:r>
              <a:rPr lang="en-CA" sz="2200" dirty="0">
                <a:latin typeface="Times New Roman" panose="02020603050405020304" pitchFamily="18" charset="0"/>
                <a:cs typeface="Times New Roman" panose="02020603050405020304" pitchFamily="18" charset="0"/>
              </a:rPr>
              <a:t>For the first time, I saw researchers place the related works section at the end of the article, yet the overall reading flow remained smooth.</a:t>
            </a:r>
          </a:p>
          <a:p>
            <a:pPr marL="0" indent="0" algn="just">
              <a:buNone/>
            </a:pPr>
            <a:endParaRPr lang="en-CA" sz="2200" dirty="0">
              <a:latin typeface="Times New Roman" panose="02020603050405020304" pitchFamily="18" charset="0"/>
              <a:cs typeface="Times New Roman" panose="02020603050405020304" pitchFamily="18" charset="0"/>
            </a:endParaRPr>
          </a:p>
          <a:p>
            <a:pPr algn="just"/>
            <a:r>
              <a:rPr lang="en-CA" sz="2200" dirty="0">
                <a:latin typeface="Times New Roman" panose="02020603050405020304" pitchFamily="18" charset="0"/>
                <a:cs typeface="Times New Roman" panose="02020603050405020304" pitchFamily="18" charset="0"/>
              </a:rPr>
              <a:t>The ablation study was well-presented and demonstrated why such evaluations are essential for research involving novel machine, deep, and reinforcement learning models.</a:t>
            </a:r>
          </a:p>
          <a:p>
            <a:pPr marL="0" indent="0" algn="just">
              <a:buNone/>
            </a:pPr>
            <a:endParaRPr lang="en-CA" sz="2200" dirty="0">
              <a:latin typeface="Times New Roman" panose="02020603050405020304" pitchFamily="18" charset="0"/>
              <a:cs typeface="Times New Roman" panose="02020603050405020304" pitchFamily="18" charset="0"/>
            </a:endParaRPr>
          </a:p>
          <a:p>
            <a:pPr algn="just"/>
            <a:r>
              <a:rPr lang="en-CA" sz="2200" dirty="0">
                <a:latin typeface="Times New Roman" panose="02020603050405020304" pitchFamily="18" charset="0"/>
                <a:cs typeface="Times New Roman" panose="02020603050405020304" pitchFamily="18" charset="0"/>
              </a:rPr>
              <a:t>I also found the inclusion of a Threats to Validity section particularly interesting, as it was the first time I encountered it in this type of paper, and it highlighted the importance of discussing research limitations transparently.</a:t>
            </a:r>
          </a:p>
        </p:txBody>
      </p:sp>
      <p:sp>
        <p:nvSpPr>
          <p:cNvPr id="4" name="Slide Number Placeholder 3">
            <a:extLst>
              <a:ext uri="{FF2B5EF4-FFF2-40B4-BE49-F238E27FC236}">
                <a16:creationId xmlns:a16="http://schemas.microsoft.com/office/drawing/2014/main" id="{E0874271-267F-D64D-A698-32534FD9E090}"/>
              </a:ext>
            </a:extLst>
          </p:cNvPr>
          <p:cNvSpPr>
            <a:spLocks noGrp="1"/>
          </p:cNvSpPr>
          <p:nvPr>
            <p:ph type="sldNum" sz="quarter" idx="12"/>
          </p:nvPr>
        </p:nvSpPr>
        <p:spPr/>
        <p:txBody>
          <a:bodyPr/>
          <a:lstStyle/>
          <a:p>
            <a:fld id="{3E914AF8-A759-9A49-97F9-32C376CE0611}" type="slidenum">
              <a:rPr lang="en-US" smtClean="0"/>
              <a:t>8</a:t>
            </a:fld>
            <a:endParaRPr lang="en-US" dirty="0"/>
          </a:p>
        </p:txBody>
      </p:sp>
      <p:pic>
        <p:nvPicPr>
          <p:cNvPr id="8" name="Picture 7">
            <a:extLst>
              <a:ext uri="{FF2B5EF4-FFF2-40B4-BE49-F238E27FC236}">
                <a16:creationId xmlns:a16="http://schemas.microsoft.com/office/drawing/2014/main" id="{6D51B3C2-DE43-A240-92E0-862C0DF54E11}"/>
              </a:ext>
            </a:extLst>
          </p:cNvPr>
          <p:cNvPicPr>
            <a:picLocks noChangeAspect="1"/>
          </p:cNvPicPr>
          <p:nvPr/>
        </p:nvPicPr>
        <p:blipFill>
          <a:blip r:embed="rId2"/>
          <a:stretch>
            <a:fillRect/>
          </a:stretch>
        </p:blipFill>
        <p:spPr>
          <a:xfrm>
            <a:off x="11459643" y="0"/>
            <a:ext cx="732357" cy="592952"/>
          </a:xfrm>
          <a:prstGeom prst="rect">
            <a:avLst/>
          </a:prstGeom>
        </p:spPr>
      </p:pic>
    </p:spTree>
    <p:extLst>
      <p:ext uri="{BB962C8B-B14F-4D97-AF65-F5344CB8AC3E}">
        <p14:creationId xmlns:p14="http://schemas.microsoft.com/office/powerpoint/2010/main" val="10975259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361</TotalTime>
  <Words>880</Words>
  <Application>Microsoft Macintosh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Calibri Light</vt:lpstr>
      <vt:lpstr>Gill Sans MT</vt:lpstr>
      <vt:lpstr>Times New Roman</vt:lpstr>
      <vt:lpstr>Gallery</vt:lpstr>
      <vt:lpstr>Office Theme</vt:lpstr>
      <vt:lpstr>Submitted to: Professor Mahmoud Alfadel   Submitted by: Mohammad Kaosain Akbar </vt:lpstr>
      <vt:lpstr>Contents</vt:lpstr>
      <vt:lpstr>Initial List of Papers </vt:lpstr>
      <vt:lpstr>Final Choice of Selecting the Paper</vt:lpstr>
      <vt:lpstr>Paper Summary</vt:lpstr>
      <vt:lpstr>Strengths</vt:lpstr>
      <vt:lpstr>Weakness</vt:lpstr>
      <vt:lpstr>Recommendation</vt:lpstr>
      <vt:lpstr>Personal Feedback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Interview  on  “Contextual Filtering and Opportunistic Local Processing of Health Data”</dc:title>
  <dc:creator>Office</dc:creator>
  <cp:lastModifiedBy>Office</cp:lastModifiedBy>
  <cp:revision>15</cp:revision>
  <dcterms:created xsi:type="dcterms:W3CDTF">2025-09-04T23:22:23Z</dcterms:created>
  <dcterms:modified xsi:type="dcterms:W3CDTF">2025-10-03T21:25:41Z</dcterms:modified>
</cp:coreProperties>
</file>