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257" r:id="rId5"/>
    <p:sldId id="260" r:id="rId6"/>
    <p:sldId id="261" r:id="rId7"/>
    <p:sldId id="259" r:id="rId8"/>
    <p:sldId id="262" r:id="rId9"/>
    <p:sldId id="263" r:id="rId10"/>
    <p:sldId id="284" r:id="rId11"/>
    <p:sldId id="285" r:id="rId12"/>
    <p:sldId id="28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4"/>
    <p:restoredTop sz="95748"/>
  </p:normalViewPr>
  <p:slideViewPr>
    <p:cSldViewPr snapToGrid="0" snapToObjects="1">
      <p:cViewPr varScale="1">
        <p:scale>
          <a:sx n="89" d="100"/>
          <a:sy n="89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FB7B-C738-D446-B71D-85B3D473A70D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3BE7-D20C-9349-8A8E-2975A860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DF8-AB0D-BC4D-9245-B09EA9484FAC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7FF3-1043-3143-9379-8647D835ED31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742B-EBC9-1B4A-8EBD-788927DC49E1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E476-508D-C14F-8C9C-BE8618E9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075C-6639-7D4A-910C-6B65492F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B0-B3D5-784C-B34C-1AD245A5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3AF4-F001-DF49-8D97-B9ABC5133A09}" type="datetime1">
              <a:rPr lang="en-CA" smtClean="0"/>
              <a:t>2025-09-09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7241-F1E7-E24B-89FA-BC8C9C0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F43F-2CFD-E84C-A17F-47CDB98B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AD77-DB4E-CB4F-9252-C729BD9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B3CD-B529-2A45-981E-23B9E56C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AE11-1C97-E745-9D20-DD4B758D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9FD8-ECD4-8B47-95EC-8EAF509DC7CB}" type="datetime1">
              <a:rPr lang="en-CA" smtClean="0"/>
              <a:t>2025-09-09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F2F0-5FCA-F849-A8EA-024574B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A978-79DD-EB41-A73B-778F88F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2BD-433D-7A4E-93C3-5CEF5129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1BAA-384E-974A-9766-C627BD2C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FA74-D099-8A49-B484-9B6133C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E8DA-381F-0440-BF81-5D51295DEADF}" type="datetime1">
              <a:rPr lang="en-CA" smtClean="0"/>
              <a:t>2025-09-09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2B4D-C8F9-EC4D-A6D5-3286E29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D830-1CAD-054C-B0AD-623E71A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B88E-8AB3-6D4D-85F2-4B5B4AB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54A3-1140-7241-B774-3EF8CB3D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6139-6907-EC4C-9F97-91B617DD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1982-FE57-9F49-870E-0DA6E9E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3A56-6027-F144-AB3B-72703BC05511}" type="datetime1">
              <a:rPr lang="en-CA" smtClean="0"/>
              <a:t>2025-09-09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F051-DC08-9246-AA66-6B40B20E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31D4-C1AB-2C4A-AFCA-FC0345A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2159-8674-AE46-8FE8-8B45248E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203A-F792-F243-9A07-0F329272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A246-FE76-6949-8574-E5459CB3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1190C-2AFB-5240-89FC-D627569D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28CC-04EC-CE42-BDC9-E16D418A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71D23-1F9F-F94B-B4E3-9B8350B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8B44-4473-0D4E-AEF0-AF8E49F1C869}" type="datetime1">
              <a:rPr lang="en-CA" smtClean="0"/>
              <a:t>2025-09-09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8F26D-3098-AA45-BD0F-68F18628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0D6B2-E6E3-554D-BE2E-3206422B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B6D2-BC73-4E4B-B668-313ABD7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CBD2-9326-B54A-9A75-6CA4336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EDB-5900-2F4A-8E3A-EC7F064FED2A}" type="datetime1">
              <a:rPr lang="en-CA" smtClean="0"/>
              <a:t>2025-09-09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AA0C-3332-2743-9339-E65780AD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226A-9D0D-204A-9311-906FF2BC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1F19-8E2E-2543-82A7-7C0760D6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DB6C-6063-9948-B5BE-FE2029B7D3BD}" type="datetime1">
              <a:rPr lang="en-CA" smtClean="0"/>
              <a:t>2025-09-09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7C5F1-9797-FC46-80D6-A8D4855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8DDFB-857A-C549-BED8-552D9016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E40-F9D6-4F49-A36A-91F98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AC6C-385F-FB4E-AF2B-D03EB047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9E7-2766-8E4E-91FE-E9226A18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EB91-CFC3-E547-BB06-76C5688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12BC-7AE3-6246-ACC5-28D550291ADD}" type="datetime1">
              <a:rPr lang="en-CA" smtClean="0"/>
              <a:t>2025-09-09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833D-D677-B449-B5DD-58A4DBB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98AD6-7DC0-DC42-9349-A55DFAB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35C-4567-DF4F-A746-20889594F02A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422-F52C-5940-8FC2-5F9D582A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F49C-AC41-AD4B-8F50-02AEBAAF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7C6F-BAF6-2D4E-BB51-9B58B0B7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4494-1726-FF4F-9C28-7E3BD0A4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A9EC-EAD9-1343-9363-06C177B051D4}" type="datetime1">
              <a:rPr lang="en-CA" smtClean="0"/>
              <a:t>2025-09-09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0E16-B6AC-FC45-814C-19C39ADE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2A09-B1EA-8543-B62A-6CFDF485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AF6D-2FF6-164C-BC55-A0729D8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2E7-D60E-0E41-A81A-B00BD0A7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B518-460D-F244-95F5-F240203B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219C-ADC4-E941-A8EF-137B00377BA7}" type="datetime1">
              <a:rPr lang="en-CA" smtClean="0"/>
              <a:t>2025-09-09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18D0-27D5-B245-ADE9-4AF731C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544B-D138-C145-86E1-C54C5C25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8B3EB-6DE7-AA4B-958F-F3B619E4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3C27-1B80-4047-B50E-867872DF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E33-45A6-9149-8DDC-F1141363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FD2F-85DD-0A45-AF16-A96A91FE83CD}" type="datetime1">
              <a:rPr lang="en-CA" smtClean="0"/>
              <a:t>2025-09-09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FEF2-93E3-4140-AF51-DEA8C423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9333-D6C5-FE47-AE2B-325CCE59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1705-295E-DD45-9E00-F9664C66FD6B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5FE6-1982-A84F-90A1-E88DE6FA3561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B37-C0DC-7940-B8DC-601B2503A3DE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5F1A-2668-964B-8AD6-142599E846D6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BB85-0969-A64E-9190-C259ACE6D9B0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C70-C64F-E440-98B6-D9E66B299B3D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1A51E5-FBA8-C742-9EA3-EBB0CBBA6532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FEC3-FFC8-104A-91E8-383751734A47}" type="datetime1">
              <a:rPr lang="en-CA" smtClean="0"/>
              <a:t>2025-09-09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9C358-3BB8-6444-87F2-F19FB236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C06E-5E26-F74C-981A-F53CF2CB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E4C0-4BF6-074C-8EA7-F81FB889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C2CB-8152-5949-90A8-B60714786C0F}" type="datetime1">
              <a:rPr lang="en-CA" smtClean="0"/>
              <a:t>2025-09-09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8D70-4804-9E4F-BC41-A4485905A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9AD-F6EC-8C40-99B9-456F51AFA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osain.com/im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69" name="Picture 106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75" name="Rectangle 1074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91DC5-0442-A84D-A2BD-357068B0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4" y="1612532"/>
            <a:ext cx="4435282" cy="42793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to:</a:t>
            </a:r>
            <a:b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0" i="0" kern="1200" cap="non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24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b="0" i="0" kern="1200" cap="none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Université</a:t>
            </a:r>
            <a:r>
              <a:rPr lang="en-US" sz="24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Gustave-</a:t>
            </a:r>
            <a:r>
              <a:rPr lang="en-US" sz="2400" b="0" i="0" kern="1200" cap="none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eiffel</a:t>
            </a:r>
            <a:br>
              <a:rPr lang="en-US" sz="24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0" i="0" kern="1200" cap="non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24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Instituto </a:t>
            </a:r>
            <a:r>
              <a:rPr lang="en-US" sz="2400" b="0" i="0" kern="1200" cap="none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Universitário</a:t>
            </a:r>
            <a:r>
              <a:rPr lang="en-US" sz="24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400" b="0" i="0" kern="1200" cap="none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Lisboa</a:t>
            </a:r>
            <a:b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by:</a:t>
            </a:r>
            <a:b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Mohammad </a:t>
            </a:r>
            <a:r>
              <a:rPr lang="en-US" sz="2000" b="0" i="0" kern="1200" cap="none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Kaosain</a:t>
            </a:r>
            <a: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Akbar</a:t>
            </a:r>
            <a:b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email: </a:t>
            </a:r>
            <a:r>
              <a:rPr lang="en-US" sz="2000" b="0" i="0" kern="1200" cap="none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Kaosain@hotmail.com</a:t>
            </a:r>
            <a:b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kern="1200" cap="none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address: Montreal, QC, Canada</a:t>
            </a:r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4A220A10-AD23-2642-A519-B3BABC83814E}"/>
              </a:ext>
            </a:extLst>
          </p:cNvPr>
          <p:cNvSpPr txBox="1">
            <a:spLocks/>
          </p:cNvSpPr>
          <p:nvPr/>
        </p:nvSpPr>
        <p:spPr>
          <a:xfrm>
            <a:off x="4741645" y="1166647"/>
            <a:ext cx="6051885" cy="4614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600" b="0" i="0" cap="all" dirty="0"/>
              <a:t>PhD Interview</a:t>
            </a:r>
            <a:br>
              <a:rPr lang="en-US" sz="2600" b="0" i="0" cap="all" dirty="0"/>
            </a:br>
            <a:br>
              <a:rPr lang="en-US" sz="2600" b="0" i="0" cap="all" dirty="0"/>
            </a:br>
            <a:r>
              <a:rPr lang="en-US" sz="2600" b="0" i="0" cap="all" dirty="0"/>
              <a:t>on</a:t>
            </a:r>
            <a:br>
              <a:rPr lang="en-US" b="0" i="0" cap="all" dirty="0"/>
            </a:br>
            <a:br>
              <a:rPr lang="en-US" b="0" i="0" cap="all" dirty="0"/>
            </a:br>
            <a:r>
              <a:rPr lang="en-US" sz="4000" b="0" i="0" cap="all" dirty="0"/>
              <a:t>“Risk assessment of electric two-wheelers in France using Generative AI approaches”</a:t>
            </a:r>
            <a:endParaRPr lang="en-US" dirty="0"/>
          </a:p>
        </p:txBody>
      </p:sp>
      <p:pic>
        <p:nvPicPr>
          <p:cNvPr id="1026" name="Picture 2" descr="PEDAGOGICAL GUIDELINES 2021-2022 - 'GPS' for Students -">
            <a:extLst>
              <a:ext uri="{FF2B5EF4-FFF2-40B4-BE49-F238E27FC236}">
                <a16:creationId xmlns:a16="http://schemas.microsoft.com/office/drawing/2014/main" id="{5AD46B54-2EAC-544A-99B8-860C9446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7827C63-3849-0743-B5D0-1C001C76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A06F2B-FFFA-BD44-A679-0FEEB6D3EEE6}"/>
              </a:ext>
            </a:extLst>
          </p:cNvPr>
          <p:cNvSpPr txBox="1"/>
          <p:nvPr/>
        </p:nvSpPr>
        <p:spPr>
          <a:xfrm>
            <a:off x="11215688" y="4200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0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Tentative PhD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50" y="1966466"/>
            <a:ext cx="11128899" cy="4755009"/>
          </a:xfrm>
        </p:spPr>
        <p:txBody>
          <a:bodyPr>
            <a:normAutofit/>
          </a:bodyPr>
          <a:lstStyle/>
          <a:p>
            <a:r>
              <a:rPr lang="en-CA" b="1" dirty="0"/>
              <a:t>Year 1</a:t>
            </a:r>
            <a:r>
              <a:rPr lang="en-CA" dirty="0"/>
              <a:t> – Familiarization with datasets, literature review, baseline models for scene understanding.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Year 2</a:t>
            </a:r>
            <a:r>
              <a:rPr lang="en-CA" dirty="0"/>
              <a:t> – Develop generative AI methods to detect and describe critical events; integrate multimodal data.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Year 3</a:t>
            </a:r>
            <a:r>
              <a:rPr lang="en-CA" dirty="0"/>
              <a:t> – Validate models against annotated events, refine risk detection framework, publish results, contribute to safety tools for e-mobility.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PEDAGOGICAL GUIDELINES 2021-2022 - 'GPS' for Students -">
            <a:extLst>
              <a:ext uri="{FF2B5EF4-FFF2-40B4-BE49-F238E27FC236}">
                <a16:creationId xmlns:a16="http://schemas.microsoft.com/office/drawing/2014/main" id="{E974B456-BD4B-6D47-A79F-76D70D22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9889E0C-C1F8-5247-B0C3-F0C2E3C8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Tentative Career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7" y="1646015"/>
            <a:ext cx="11884288" cy="4755009"/>
          </a:xfrm>
        </p:spPr>
        <p:txBody>
          <a:bodyPr>
            <a:normAutofit/>
          </a:bodyPr>
          <a:lstStyle/>
          <a:p>
            <a:r>
              <a:rPr lang="en-CA" b="1" dirty="0"/>
              <a:t>Short-Term (Post-PhD):</a:t>
            </a:r>
            <a:br>
              <a:rPr lang="en-CA" dirty="0"/>
            </a:br>
            <a:r>
              <a:rPr lang="en-CA" dirty="0"/>
              <a:t>– Continue research in Generative AI &amp; transport safety.</a:t>
            </a:r>
            <a:br>
              <a:rPr lang="en-CA" dirty="0"/>
            </a:br>
            <a:r>
              <a:rPr lang="en-CA" dirty="0"/>
              <a:t>– Pursue a postdoctoral fellowship in the same domain.</a:t>
            </a:r>
            <a:br>
              <a:rPr lang="en-CA" dirty="0"/>
            </a:br>
            <a:r>
              <a:rPr lang="en-CA" dirty="0"/>
              <a:t>– Expand international collaborations and publish in top venues.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Long-Term:</a:t>
            </a:r>
            <a:br>
              <a:rPr lang="en-CA" dirty="0"/>
            </a:br>
            <a:r>
              <a:rPr lang="en-CA" dirty="0"/>
              <a:t>– Become a professor in academia, leading research on AI for mobility &amp; safety.</a:t>
            </a:r>
            <a:br>
              <a:rPr lang="en-CA" dirty="0"/>
            </a:br>
            <a:r>
              <a:rPr lang="en-CA" dirty="0"/>
              <a:t>– Supervise PhD students and build an interdisciplinary lab.</a:t>
            </a:r>
            <a:br>
              <a:rPr lang="en-CA" dirty="0"/>
            </a:br>
            <a:r>
              <a:rPr lang="en-CA" dirty="0"/>
              <a:t>– Contribute to policy, standards, and safer urban mobility through academic research.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PEDAGOGICAL GUIDELINES 2021-2022 - 'GPS' for Students -">
            <a:extLst>
              <a:ext uri="{FF2B5EF4-FFF2-40B4-BE49-F238E27FC236}">
                <a16:creationId xmlns:a16="http://schemas.microsoft.com/office/drawing/2014/main" id="{E974B456-BD4B-6D47-A79F-76D70D22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9889E0C-C1F8-5247-B0C3-F0C2E3C8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01423-BDB3-AD43-AAD2-42BB6193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2D1B-4168-A643-A10E-9C3713A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5018475E-BFD1-0946-A581-3FEEEFAF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EDAGOGICAL GUIDELINES 2021-2022 - 'GPS' for Students -">
            <a:extLst>
              <a:ext uri="{FF2B5EF4-FFF2-40B4-BE49-F238E27FC236}">
                <a16:creationId xmlns:a16="http://schemas.microsoft.com/office/drawing/2014/main" id="{BDA07D5F-133D-1646-98D4-2607F060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55E1-59B2-A142-916D-978D6A9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6C5-6381-2A4B-AD82-08810720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Publication Record</a:t>
            </a:r>
          </a:p>
          <a:p>
            <a:r>
              <a:rPr lang="en-US" dirty="0"/>
              <a:t>Summary of my previous research</a:t>
            </a:r>
          </a:p>
          <a:p>
            <a:r>
              <a:rPr lang="en-US" dirty="0"/>
              <a:t>Why I am interested in this PhD opportunity </a:t>
            </a:r>
          </a:p>
          <a:p>
            <a:r>
              <a:rPr lang="en-CA" dirty="0"/>
              <a:t>Alignment of My Previous Research with This PhD</a:t>
            </a:r>
          </a:p>
          <a:p>
            <a:r>
              <a:rPr lang="en-US" dirty="0"/>
              <a:t>Tentative PhD Plan</a:t>
            </a:r>
          </a:p>
          <a:p>
            <a:r>
              <a:rPr lang="en-US" dirty="0"/>
              <a:t>Tentative Career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E8EFE-AD61-EF40-8FB0-D641BFA1C6B4}"/>
              </a:ext>
            </a:extLst>
          </p:cNvPr>
          <p:cNvSpPr txBox="1"/>
          <p:nvPr/>
        </p:nvSpPr>
        <p:spPr>
          <a:xfrm>
            <a:off x="8717871" y="837747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for the slides: 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kaosain.com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ue</a:t>
            </a:r>
            <a:r>
              <a:rPr lang="en-US" dirty="0"/>
              <a:t>	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8F4A-88D8-D240-A5E7-F75819B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 descr="PEDAGOGICAL GUIDELINES 2021-2022 - 'GPS' for Students -">
            <a:extLst>
              <a:ext uri="{FF2B5EF4-FFF2-40B4-BE49-F238E27FC236}">
                <a16:creationId xmlns:a16="http://schemas.microsoft.com/office/drawing/2014/main" id="{719CD316-28D1-6E47-AFD4-87578783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19555"/>
            <a:ext cx="1281495" cy="76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8B27347-128C-964D-9213-3CFC98E4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7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629A-3CCA-AF56-B823-57A94ED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08764C-AEDB-82F5-DB18-05709FC2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16247"/>
              </p:ext>
            </p:extLst>
          </p:nvPr>
        </p:nvGraphicFramePr>
        <p:xfrm>
          <a:off x="701219" y="1925919"/>
          <a:ext cx="9053473" cy="3909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498">
                  <a:extLst>
                    <a:ext uri="{9D8B030D-6E8A-4147-A177-3AD203B41FA5}">
                      <a16:colId xmlns:a16="http://schemas.microsoft.com/office/drawing/2014/main" val="601284677"/>
                    </a:ext>
                  </a:extLst>
                </a:gridCol>
                <a:gridCol w="6134975">
                  <a:extLst>
                    <a:ext uri="{9D8B030D-6E8A-4147-A177-3AD203B41FA5}">
                      <a16:colId xmlns:a16="http://schemas.microsoft.com/office/drawing/2014/main" val="144643695"/>
                    </a:ext>
                  </a:extLst>
                </a:gridCol>
              </a:tblGrid>
              <a:tr h="48959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Name: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Mohammad Kaosain Akbar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21922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Current Role: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Junior Data Scientist at Desjardins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603795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Location: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Montreal, QC,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251850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Place of Birth: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Dhaka, Bangladesh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73664"/>
                  </a:ext>
                </a:extLst>
              </a:tr>
              <a:tr h="48015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Research Interests: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Human-Computer Interaction (HCI), Machine Learning,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344099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Deep Learning, Data Imputation, System Development,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04922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Computational Intelligence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54176"/>
                  </a:ext>
                </a:extLst>
              </a:tr>
            </a:tbl>
          </a:graphicData>
        </a:graphic>
      </p:graphicFrame>
      <p:pic>
        <p:nvPicPr>
          <p:cNvPr id="2050" name="Picture 2" descr="Mohammad Kaosain Akbar - AI/ML Engineer &amp; Researcher | Software Engineer |  MASc in Applied Machine Learning | LinkedIn">
            <a:extLst>
              <a:ext uri="{FF2B5EF4-FFF2-40B4-BE49-F238E27FC236}">
                <a16:creationId xmlns:a16="http://schemas.microsoft.com/office/drawing/2014/main" id="{CE94D8AE-CF74-51EF-FE87-6BE80ADC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197" y="2029335"/>
            <a:ext cx="1994184" cy="19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52577-FF4F-2A46-AC68-525A73EF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2" descr="PEDAGOGICAL GUIDELINES 2021-2022 - 'GPS' for Students -">
            <a:extLst>
              <a:ext uri="{FF2B5EF4-FFF2-40B4-BE49-F238E27FC236}">
                <a16:creationId xmlns:a16="http://schemas.microsoft.com/office/drawing/2014/main" id="{816248CE-1814-DD43-9CA9-32FAB125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60C93C5-2504-6D40-910B-D14941E9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EA42-EBD7-C2FC-0E1A-72E1FCA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8875B-1573-E0A8-46E2-15184863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94805"/>
              </p:ext>
            </p:extLst>
          </p:nvPr>
        </p:nvGraphicFramePr>
        <p:xfrm>
          <a:off x="562453" y="1864010"/>
          <a:ext cx="8463896" cy="4116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849">
                  <a:extLst>
                    <a:ext uri="{9D8B030D-6E8A-4147-A177-3AD203B41FA5}">
                      <a16:colId xmlns:a16="http://schemas.microsoft.com/office/drawing/2014/main" val="2990333019"/>
                    </a:ext>
                  </a:extLst>
                </a:gridCol>
                <a:gridCol w="5794047">
                  <a:extLst>
                    <a:ext uri="{9D8B030D-6E8A-4147-A177-3AD203B41FA5}">
                      <a16:colId xmlns:a16="http://schemas.microsoft.com/office/drawing/2014/main" val="924903051"/>
                    </a:ext>
                  </a:extLst>
                </a:gridCol>
              </a:tblGrid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Undergraduate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 of Science in </a:t>
                      </a:r>
                      <a:r>
                        <a:rPr lang="en-US" b="1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3905"/>
                  </a:ext>
                </a:extLst>
              </a:tr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South University, Dhaka, Bangladesh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975"/>
                  </a:ext>
                </a:extLst>
              </a:tr>
              <a:tr h="94950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3.84/4.77 (Summa Cum Laude)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23494"/>
                  </a:ext>
                </a:extLst>
              </a:tr>
              <a:tr h="504202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Masters of Applied Science in </a:t>
                      </a:r>
                      <a:r>
                        <a:rPr lang="en-US" b="1" dirty="0"/>
                        <a:t>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75320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3.77/4.30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76445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Concordia University, Montreal, QC, Canada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6570"/>
                  </a:ext>
                </a:extLst>
              </a:tr>
              <a:tr h="51702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Thesis: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Non-intrusive Load Monitoring using Machine and Deep Learning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20320"/>
                  </a:ext>
                </a:extLst>
              </a:tr>
            </a:tbl>
          </a:graphicData>
        </a:graphic>
      </p:graphicFrame>
      <p:pic>
        <p:nvPicPr>
          <p:cNvPr id="1028" name="Picture 4" descr="Concordia Campus Master Plan consultations ramp up | News - Concordia  University">
            <a:extLst>
              <a:ext uri="{FF2B5EF4-FFF2-40B4-BE49-F238E27FC236}">
                <a16:creationId xmlns:a16="http://schemas.microsoft.com/office/drawing/2014/main" id="{6A559B68-6E88-E364-72B2-F864A311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5" y="3922481"/>
            <a:ext cx="2610369" cy="20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SU: A BRIEF HISTORY | North South University">
            <a:extLst>
              <a:ext uri="{FF2B5EF4-FFF2-40B4-BE49-F238E27FC236}">
                <a16:creationId xmlns:a16="http://schemas.microsoft.com/office/drawing/2014/main" id="{AA77BEE9-4ED5-ECEC-3991-2B8B3D92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6" y="1947709"/>
            <a:ext cx="2610369" cy="15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22C-8452-EB4B-83CB-D8D8E3C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2" descr="PEDAGOGICAL GUIDELINES 2021-2022 - 'GPS' for Students -">
            <a:extLst>
              <a:ext uri="{FF2B5EF4-FFF2-40B4-BE49-F238E27FC236}">
                <a16:creationId xmlns:a16="http://schemas.microsoft.com/office/drawing/2014/main" id="{AC83B085-15D3-E449-A92F-EB6E843E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840B819-D8A2-B14B-9EE4-5A88920B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9045-3AB3-E2FF-979B-A154E4E3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0837B3-8BA8-99D7-691A-83240206A0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7357" y="1721789"/>
          <a:ext cx="11477285" cy="404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1600">
                  <a:extLst>
                    <a:ext uri="{9D8B030D-6E8A-4147-A177-3AD203B41FA5}">
                      <a16:colId xmlns:a16="http://schemas.microsoft.com/office/drawing/2014/main" val="2816975791"/>
                    </a:ext>
                  </a:extLst>
                </a:gridCol>
                <a:gridCol w="3815861">
                  <a:extLst>
                    <a:ext uri="{9D8B030D-6E8A-4147-A177-3AD203B41FA5}">
                      <a16:colId xmlns:a16="http://schemas.microsoft.com/office/drawing/2014/main" val="2424035301"/>
                    </a:ext>
                  </a:extLst>
                </a:gridCol>
                <a:gridCol w="3859824">
                  <a:extLst>
                    <a:ext uri="{9D8B030D-6E8A-4147-A177-3AD203B41FA5}">
                      <a16:colId xmlns:a16="http://schemas.microsoft.com/office/drawing/2014/main" val="1582106623"/>
                    </a:ext>
                  </a:extLst>
                </a:gridCol>
              </a:tblGrid>
              <a:tr h="5906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Timeline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86869"/>
                  </a:ext>
                </a:extLst>
              </a:tr>
              <a:tr h="699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2019 to August 2019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Database Developer (Co-op)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Samsung Electronics Bangladesh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960"/>
                  </a:ext>
                </a:extLst>
              </a:tr>
              <a:tr h="650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Undergraduate Teaching Assistant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North South University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355"/>
                  </a:ext>
                </a:extLst>
              </a:tr>
              <a:tr h="1050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 2019 to December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Lecturer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Daffodil International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35657"/>
                  </a:ext>
                </a:extLst>
              </a:tr>
              <a:tr h="1053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2021 to December 2023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Learning Engineer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Applied AI Institute – Concordia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191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8C25-4F53-8E4D-A74C-98FAFB3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 descr="PEDAGOGICAL GUIDELINES 2021-2022 - 'GPS' for Students -">
            <a:extLst>
              <a:ext uri="{FF2B5EF4-FFF2-40B4-BE49-F238E27FC236}">
                <a16:creationId xmlns:a16="http://schemas.microsoft.com/office/drawing/2014/main" id="{1D05DE44-B265-854F-8215-5CBD772BB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777B597-B593-C544-A8DC-507A2378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3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DB6E-72A7-934D-AFC4-92341C0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Publication Record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83021-7F49-AB4A-9B67-BEF67F57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28" y="161955"/>
            <a:ext cx="7292727" cy="65816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EA38-D35F-934C-9060-AAE5B5C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 descr="PEDAGOGICAL GUIDELINES 2021-2022 - 'GPS' for Students -">
            <a:extLst>
              <a:ext uri="{FF2B5EF4-FFF2-40B4-BE49-F238E27FC236}">
                <a16:creationId xmlns:a16="http://schemas.microsoft.com/office/drawing/2014/main" id="{D21C1CC8-1619-1243-B867-9B0241E5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525" y="19555"/>
            <a:ext cx="1124333" cy="6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87F771B-26C8-B143-99F5-1054D8F3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My Previous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9894"/>
            <a:ext cx="10515599" cy="4667250"/>
          </a:xfrm>
        </p:spPr>
        <p:txBody>
          <a:bodyPr>
            <a:normAutofit/>
          </a:bodyPr>
          <a:lstStyle/>
          <a:p>
            <a:r>
              <a:rPr lang="en-CA" b="1" dirty="0"/>
              <a:t>Non-Intrusive Load Monitoring (NILM):</a:t>
            </a:r>
            <a:r>
              <a:rPr lang="en-CA" dirty="0"/>
              <a:t> Developed ML/DL methods to disaggregate energy usage from aggregate signals GAF-TCN NILM.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Energy Forecasting:</a:t>
            </a:r>
            <a:r>
              <a:rPr lang="en-CA" dirty="0"/>
              <a:t> Proposed advanced regression and imputation methods. Tackled </a:t>
            </a:r>
            <a:r>
              <a:rPr lang="en-CA" b="1" dirty="0"/>
              <a:t>noisy, missing, and privacy-sensitive data</a:t>
            </a:r>
            <a:r>
              <a:rPr lang="en-CA" dirty="0"/>
              <a:t> in real-world contexts.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Applications:</a:t>
            </a:r>
            <a:r>
              <a:rPr lang="en-CA" dirty="0"/>
              <a:t> Smart grid optimization, demand-side management, EV charging infrastructure.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PEDAGOGICAL GUIDELINES 2021-2022 - 'GPS' for Students -">
            <a:extLst>
              <a:ext uri="{FF2B5EF4-FFF2-40B4-BE49-F238E27FC236}">
                <a16:creationId xmlns:a16="http://schemas.microsoft.com/office/drawing/2014/main" id="{FFD5253A-815A-E243-96D9-0EB57D58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689D84-30A9-8D47-87D6-37E9A4B7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0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I Am Interested in This PhD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03"/>
            <a:ext cx="11128899" cy="4755009"/>
          </a:xfrm>
        </p:spPr>
        <p:txBody>
          <a:bodyPr>
            <a:normAutofit/>
          </a:bodyPr>
          <a:lstStyle/>
          <a:p>
            <a:r>
              <a:rPr lang="en-CA" b="1" dirty="0"/>
              <a:t>Societal impact: </a:t>
            </a:r>
            <a:r>
              <a:rPr lang="en-CA" dirty="0"/>
              <a:t>Improving safety of e-bikes &amp; e-scooters aligns with my broader interest in sustainable mobility.</a:t>
            </a:r>
          </a:p>
          <a:p>
            <a:r>
              <a:rPr lang="en-CA" b="1" dirty="0"/>
              <a:t>Interdisciplinary challenge: </a:t>
            </a:r>
            <a:r>
              <a:rPr lang="en-CA" dirty="0"/>
              <a:t>Combines my expertise in AI for time-series &amp; multimodal data with new directions in Generative AI &amp; vision-language models.</a:t>
            </a:r>
          </a:p>
          <a:p>
            <a:r>
              <a:rPr lang="en-CA" b="1" dirty="0"/>
              <a:t>Research motivation: </a:t>
            </a:r>
            <a:r>
              <a:rPr lang="en-CA" dirty="0"/>
              <a:t>Opportunity to apply AI to human-centered safety problems, directly impacting urban transport policy and public well-being.</a:t>
            </a:r>
          </a:p>
          <a:p>
            <a:r>
              <a:rPr lang="en-CA" b="1" dirty="0"/>
              <a:t>Career fit:</a:t>
            </a:r>
            <a:r>
              <a:rPr lang="en-CA" dirty="0"/>
              <a:t> Builds a bridge from my energy/EV background to e-mobility safety, aligning with my long-term goal of becoming an academic researcher in sustainable AI and mobility.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2" descr="PEDAGOGICAL GUIDELINES 2021-2022 - 'GPS' for Students -">
            <a:extLst>
              <a:ext uri="{FF2B5EF4-FFF2-40B4-BE49-F238E27FC236}">
                <a16:creationId xmlns:a16="http://schemas.microsoft.com/office/drawing/2014/main" id="{E974B456-BD4B-6D47-A79F-76D70D22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9889E0C-C1F8-5247-B0C3-F0C2E3C8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Alignment of My Research with This PhD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50" y="1966466"/>
            <a:ext cx="11128899" cy="4755009"/>
          </a:xfrm>
        </p:spPr>
        <p:txBody>
          <a:bodyPr>
            <a:normAutofit/>
          </a:bodyPr>
          <a:lstStyle/>
          <a:p>
            <a:r>
              <a:rPr lang="en-CA" dirty="0"/>
              <a:t>Multimodal Data Handling: My work on energy + contextual signals (NILM, EV load forecasting) parallels the PhD’s use of video + sensor + behavioral data.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Focus on Real-World Noisy Data: Both domains require methods that are robust, interpretable, and scalable for practical deployment.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E-Mobility Connection: Already contributed to EV charging analytics; now extending to safe operation of e-scooters/bikes, broadening my impact in the e-mobility ecosystem.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 descr="PEDAGOGICAL GUIDELINES 2021-2022 - 'GPS' for Students -">
            <a:extLst>
              <a:ext uri="{FF2B5EF4-FFF2-40B4-BE49-F238E27FC236}">
                <a16:creationId xmlns:a16="http://schemas.microsoft.com/office/drawing/2014/main" id="{E974B456-BD4B-6D47-A79F-76D70D22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21" y="19555"/>
            <a:ext cx="1531937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9889E0C-C1F8-5247-B0C3-F0C2E3C8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" y="23244"/>
            <a:ext cx="1828800" cy="3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16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326</TotalTime>
  <Words>673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Gallery</vt:lpstr>
      <vt:lpstr>Office Theme</vt:lpstr>
      <vt:lpstr>Presented to: - Université Gustave-eiffel - Instituto Universitário De Lisboa    Presented by: Mohammad Kaosain Akbar email: Kaosain@hotmail.com address: Montreal, QC, Canada</vt:lpstr>
      <vt:lpstr>Contents</vt:lpstr>
      <vt:lpstr>Introduction</vt:lpstr>
      <vt:lpstr>Introduction</vt:lpstr>
      <vt:lpstr>Introduction</vt:lpstr>
      <vt:lpstr>Publication Record</vt:lpstr>
      <vt:lpstr>Summary of My Previous Research</vt:lpstr>
      <vt:lpstr>Why I Am Interested in This PhD</vt:lpstr>
      <vt:lpstr>Alignment of My Research with This PhD</vt:lpstr>
      <vt:lpstr>Tentative PhD Plan</vt:lpstr>
      <vt:lpstr>Tentative Career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Interview  on  “Contextual Filtering and Opportunistic Local Processing of Health Data”</dc:title>
  <dc:creator>Office</dc:creator>
  <cp:lastModifiedBy>Office</cp:lastModifiedBy>
  <cp:revision>8</cp:revision>
  <dcterms:created xsi:type="dcterms:W3CDTF">2025-09-04T23:22:23Z</dcterms:created>
  <dcterms:modified xsi:type="dcterms:W3CDTF">2025-09-10T02:57:24Z</dcterms:modified>
</cp:coreProperties>
</file>