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8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6303"/>
  </p:normalViewPr>
  <p:slideViewPr>
    <p:cSldViewPr snapToGrid="0" snapToObjects="1">
      <p:cViewPr varScale="1">
        <p:scale>
          <a:sx n="144" d="100"/>
          <a:sy n="144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26441-2759-4EAA-B548-2A4BB60BB2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253CDE14-5975-496E-8C40-90EBE7982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Acquisition, Curation and Use for a Continuously Learning Health System</a:t>
          </a:r>
        </a:p>
      </dgm:t>
    </dgm:pt>
    <dgm:pt modelId="{17398618-D77B-4696-93F4-3FB56AD04179}" type="parTrans" cxnId="{1BA1D9D0-BF8C-45B9-BD4E-B30A07537E9A}">
      <dgm:prSet/>
      <dgm:spPr/>
      <dgm:t>
        <a:bodyPr/>
        <a:lstStyle/>
        <a:p>
          <a:endParaRPr lang="en-US"/>
        </a:p>
      </dgm:t>
    </dgm:pt>
    <dgm:pt modelId="{D03CFE81-BB93-442F-98DB-731BB7756CAF}" type="sibTrans" cxnId="{1BA1D9D0-BF8C-45B9-BD4E-B30A07537E9A}">
      <dgm:prSet/>
      <dgm:spPr/>
      <dgm:t>
        <a:bodyPr/>
        <a:lstStyle/>
        <a:p>
          <a:endParaRPr lang="en-US"/>
        </a:p>
      </dgm:t>
    </dgm:pt>
    <dgm:pt modelId="{C8ADA651-674E-4CCB-9300-6D0EEE3AA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Self-Care: Selective Fusion with Context-Aware Low Power Edge Computing for Stress Detection</a:t>
          </a:r>
        </a:p>
      </dgm:t>
    </dgm:pt>
    <dgm:pt modelId="{7C387603-587C-4789-A14B-E09C46E55CF4}" type="parTrans" cxnId="{555A73E6-694E-4E50-9D7A-95A074019849}">
      <dgm:prSet/>
      <dgm:spPr/>
      <dgm:t>
        <a:bodyPr/>
        <a:lstStyle/>
        <a:p>
          <a:endParaRPr lang="en-US"/>
        </a:p>
      </dgm:t>
    </dgm:pt>
    <dgm:pt modelId="{EE6A8E80-1077-44D5-B3C4-FA0B6575E0F1}" type="sibTrans" cxnId="{555A73E6-694E-4E50-9D7A-95A074019849}">
      <dgm:prSet/>
      <dgm:spPr/>
      <dgm:t>
        <a:bodyPr/>
        <a:lstStyle/>
        <a:p>
          <a:endParaRPr lang="en-US"/>
        </a:p>
      </dgm:t>
    </dgm:pt>
    <dgm:pt modelId="{EE5769F6-1052-4E83-81D4-168E0FAB9A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Harmoni: Context aware Filtering of sensor data for continuous remote Health monitoring</a:t>
          </a:r>
        </a:p>
      </dgm:t>
    </dgm:pt>
    <dgm:pt modelId="{8D134E27-161B-425E-B98C-3FBA45C1B458}" type="parTrans" cxnId="{90FF346A-CD29-4DCC-BB9A-B5E58BCFD148}">
      <dgm:prSet/>
      <dgm:spPr/>
      <dgm:t>
        <a:bodyPr/>
        <a:lstStyle/>
        <a:p>
          <a:endParaRPr lang="en-US"/>
        </a:p>
      </dgm:t>
    </dgm:pt>
    <dgm:pt modelId="{2E869CB6-F322-4B9C-A788-9A0A1F3516A1}" type="sibTrans" cxnId="{90FF346A-CD29-4DCC-BB9A-B5E58BCFD148}">
      <dgm:prSet/>
      <dgm:spPr/>
      <dgm:t>
        <a:bodyPr/>
        <a:lstStyle/>
        <a:p>
          <a:endParaRPr lang="en-US"/>
        </a:p>
      </dgm:t>
    </dgm:pt>
    <dgm:pt modelId="{E65C7BFC-83DA-4D63-8332-FBF818ACB48E}" type="pres">
      <dgm:prSet presAssocID="{B2F26441-2759-4EAA-B548-2A4BB60BB236}" presName="root" presStyleCnt="0">
        <dgm:presLayoutVars>
          <dgm:dir/>
          <dgm:resizeHandles val="exact"/>
        </dgm:presLayoutVars>
      </dgm:prSet>
      <dgm:spPr/>
    </dgm:pt>
    <dgm:pt modelId="{01A38C26-34D2-4317-A81B-D3750B40666D}" type="pres">
      <dgm:prSet presAssocID="{253CDE14-5975-496E-8C40-90EBE7982FBA}" presName="compNode" presStyleCnt="0"/>
      <dgm:spPr/>
    </dgm:pt>
    <dgm:pt modelId="{9AB53F6B-B726-4F10-AD7B-D59C06C69E0E}" type="pres">
      <dgm:prSet presAssocID="{253CDE14-5975-496E-8C40-90EBE7982FBA}" presName="bgRect" presStyleLbl="bgShp" presStyleIdx="0" presStyleCnt="3"/>
      <dgm:spPr/>
    </dgm:pt>
    <dgm:pt modelId="{3FCF759B-67B0-4117-B0F1-C644E3687C41}" type="pres">
      <dgm:prSet presAssocID="{253CDE14-5975-496E-8C40-90EBE7982F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B996F33-DD47-4AF1-BDF6-56D7E2FB5CFF}" type="pres">
      <dgm:prSet presAssocID="{253CDE14-5975-496E-8C40-90EBE7982FBA}" presName="spaceRect" presStyleCnt="0"/>
      <dgm:spPr/>
    </dgm:pt>
    <dgm:pt modelId="{C8B13123-8B56-4950-B6BC-83F3C5AF29EF}" type="pres">
      <dgm:prSet presAssocID="{253CDE14-5975-496E-8C40-90EBE7982FBA}" presName="parTx" presStyleLbl="revTx" presStyleIdx="0" presStyleCnt="3">
        <dgm:presLayoutVars>
          <dgm:chMax val="0"/>
          <dgm:chPref val="0"/>
        </dgm:presLayoutVars>
      </dgm:prSet>
      <dgm:spPr/>
    </dgm:pt>
    <dgm:pt modelId="{2E38692E-810C-473A-AA69-33267531D76C}" type="pres">
      <dgm:prSet presAssocID="{D03CFE81-BB93-442F-98DB-731BB7756CAF}" presName="sibTrans" presStyleCnt="0"/>
      <dgm:spPr/>
    </dgm:pt>
    <dgm:pt modelId="{A455E7C5-A3A3-4C25-A6B4-48F341024982}" type="pres">
      <dgm:prSet presAssocID="{C8ADA651-674E-4CCB-9300-6D0EEE3AA8B0}" presName="compNode" presStyleCnt="0"/>
      <dgm:spPr/>
    </dgm:pt>
    <dgm:pt modelId="{2DBD8B82-E68D-4FFA-8A94-88399533364D}" type="pres">
      <dgm:prSet presAssocID="{C8ADA651-674E-4CCB-9300-6D0EEE3AA8B0}" presName="bgRect" presStyleLbl="bgShp" presStyleIdx="1" presStyleCnt="3"/>
      <dgm:spPr/>
    </dgm:pt>
    <dgm:pt modelId="{DC7B5F2C-C96E-480B-BDE3-B6750700EDB9}" type="pres">
      <dgm:prSet presAssocID="{C8ADA651-674E-4CCB-9300-6D0EEE3AA8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84CC451-7E00-45E5-8889-A7B458D9C3EA}" type="pres">
      <dgm:prSet presAssocID="{C8ADA651-674E-4CCB-9300-6D0EEE3AA8B0}" presName="spaceRect" presStyleCnt="0"/>
      <dgm:spPr/>
    </dgm:pt>
    <dgm:pt modelId="{4EB0BF64-B7B1-44D2-9064-A5B4B09C18AA}" type="pres">
      <dgm:prSet presAssocID="{C8ADA651-674E-4CCB-9300-6D0EEE3AA8B0}" presName="parTx" presStyleLbl="revTx" presStyleIdx="1" presStyleCnt="3">
        <dgm:presLayoutVars>
          <dgm:chMax val="0"/>
          <dgm:chPref val="0"/>
        </dgm:presLayoutVars>
      </dgm:prSet>
      <dgm:spPr/>
    </dgm:pt>
    <dgm:pt modelId="{B28C690F-CCF2-42C5-A1C3-28AD45AF3A09}" type="pres">
      <dgm:prSet presAssocID="{EE6A8E80-1077-44D5-B3C4-FA0B6575E0F1}" presName="sibTrans" presStyleCnt="0"/>
      <dgm:spPr/>
    </dgm:pt>
    <dgm:pt modelId="{84F729E2-2585-40C0-99DC-755064E826C4}" type="pres">
      <dgm:prSet presAssocID="{EE5769F6-1052-4E83-81D4-168E0FAB9AA7}" presName="compNode" presStyleCnt="0"/>
      <dgm:spPr/>
    </dgm:pt>
    <dgm:pt modelId="{40B32B86-53A4-4D2B-9FBB-E84B06881440}" type="pres">
      <dgm:prSet presAssocID="{EE5769F6-1052-4E83-81D4-168E0FAB9AA7}" presName="bgRect" presStyleLbl="bgShp" presStyleIdx="2" presStyleCnt="3"/>
      <dgm:spPr/>
    </dgm:pt>
    <dgm:pt modelId="{83CEA751-D705-4EDF-8078-FA2968805490}" type="pres">
      <dgm:prSet presAssocID="{EE5769F6-1052-4E83-81D4-168E0FAB9A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F0A400F-DB97-4DF5-88B8-0B27A4E3C580}" type="pres">
      <dgm:prSet presAssocID="{EE5769F6-1052-4E83-81D4-168E0FAB9AA7}" presName="spaceRect" presStyleCnt="0"/>
      <dgm:spPr/>
    </dgm:pt>
    <dgm:pt modelId="{BC1665B3-AC29-4543-A74B-B1B7C7423A50}" type="pres">
      <dgm:prSet presAssocID="{EE5769F6-1052-4E83-81D4-168E0FAB9A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679435-61B8-4428-8B16-25506705125F}" type="presOf" srcId="{B2F26441-2759-4EAA-B548-2A4BB60BB236}" destId="{E65C7BFC-83DA-4D63-8332-FBF818ACB48E}" srcOrd="0" destOrd="0" presId="urn:microsoft.com/office/officeart/2018/2/layout/IconVerticalSolidList"/>
    <dgm:cxn modelId="{90FF346A-CD29-4DCC-BB9A-B5E58BCFD148}" srcId="{B2F26441-2759-4EAA-B548-2A4BB60BB236}" destId="{EE5769F6-1052-4E83-81D4-168E0FAB9AA7}" srcOrd="2" destOrd="0" parTransId="{8D134E27-161B-425E-B98C-3FBA45C1B458}" sibTransId="{2E869CB6-F322-4B9C-A788-9A0A1F3516A1}"/>
    <dgm:cxn modelId="{B26FB2BA-E874-411A-B103-9A1EB16A96C2}" type="presOf" srcId="{EE5769F6-1052-4E83-81D4-168E0FAB9AA7}" destId="{BC1665B3-AC29-4543-A74B-B1B7C7423A50}" srcOrd="0" destOrd="0" presId="urn:microsoft.com/office/officeart/2018/2/layout/IconVerticalSolidList"/>
    <dgm:cxn modelId="{D822FEBB-0975-4F14-BF93-BC38B2534F8B}" type="presOf" srcId="{C8ADA651-674E-4CCB-9300-6D0EEE3AA8B0}" destId="{4EB0BF64-B7B1-44D2-9064-A5B4B09C18AA}" srcOrd="0" destOrd="0" presId="urn:microsoft.com/office/officeart/2018/2/layout/IconVerticalSolidList"/>
    <dgm:cxn modelId="{D08E14C2-D445-4DBA-8523-47674B0CBE3B}" type="presOf" srcId="{253CDE14-5975-496E-8C40-90EBE7982FBA}" destId="{C8B13123-8B56-4950-B6BC-83F3C5AF29EF}" srcOrd="0" destOrd="0" presId="urn:microsoft.com/office/officeart/2018/2/layout/IconVerticalSolidList"/>
    <dgm:cxn modelId="{1BA1D9D0-BF8C-45B9-BD4E-B30A07537E9A}" srcId="{B2F26441-2759-4EAA-B548-2A4BB60BB236}" destId="{253CDE14-5975-496E-8C40-90EBE7982FBA}" srcOrd="0" destOrd="0" parTransId="{17398618-D77B-4696-93F4-3FB56AD04179}" sibTransId="{D03CFE81-BB93-442F-98DB-731BB7756CAF}"/>
    <dgm:cxn modelId="{555A73E6-694E-4E50-9D7A-95A074019849}" srcId="{B2F26441-2759-4EAA-B548-2A4BB60BB236}" destId="{C8ADA651-674E-4CCB-9300-6D0EEE3AA8B0}" srcOrd="1" destOrd="0" parTransId="{7C387603-587C-4789-A14B-E09C46E55CF4}" sibTransId="{EE6A8E80-1077-44D5-B3C4-FA0B6575E0F1}"/>
    <dgm:cxn modelId="{CF5EDAA9-91B9-4D1F-B738-0FD451C6F611}" type="presParOf" srcId="{E65C7BFC-83DA-4D63-8332-FBF818ACB48E}" destId="{01A38C26-34D2-4317-A81B-D3750B40666D}" srcOrd="0" destOrd="0" presId="urn:microsoft.com/office/officeart/2018/2/layout/IconVerticalSolidList"/>
    <dgm:cxn modelId="{FF38C5F7-2FC1-4208-947E-DF54D796DB87}" type="presParOf" srcId="{01A38C26-34D2-4317-A81B-D3750B40666D}" destId="{9AB53F6B-B726-4F10-AD7B-D59C06C69E0E}" srcOrd="0" destOrd="0" presId="urn:microsoft.com/office/officeart/2018/2/layout/IconVerticalSolidList"/>
    <dgm:cxn modelId="{DF43BC72-71B9-4A63-A7DE-6F53D5BBDE29}" type="presParOf" srcId="{01A38C26-34D2-4317-A81B-D3750B40666D}" destId="{3FCF759B-67B0-4117-B0F1-C644E3687C41}" srcOrd="1" destOrd="0" presId="urn:microsoft.com/office/officeart/2018/2/layout/IconVerticalSolidList"/>
    <dgm:cxn modelId="{2286FD03-163F-43F8-BD26-E0AF3FE91415}" type="presParOf" srcId="{01A38C26-34D2-4317-A81B-D3750B40666D}" destId="{DB996F33-DD47-4AF1-BDF6-56D7E2FB5CFF}" srcOrd="2" destOrd="0" presId="urn:microsoft.com/office/officeart/2018/2/layout/IconVerticalSolidList"/>
    <dgm:cxn modelId="{399FD9D6-EA89-4933-B8C3-BADDD4B9C40F}" type="presParOf" srcId="{01A38C26-34D2-4317-A81B-D3750B40666D}" destId="{C8B13123-8B56-4950-B6BC-83F3C5AF29EF}" srcOrd="3" destOrd="0" presId="urn:microsoft.com/office/officeart/2018/2/layout/IconVerticalSolidList"/>
    <dgm:cxn modelId="{95107A06-B4FB-462A-AAF3-156885258F10}" type="presParOf" srcId="{E65C7BFC-83DA-4D63-8332-FBF818ACB48E}" destId="{2E38692E-810C-473A-AA69-33267531D76C}" srcOrd="1" destOrd="0" presId="urn:microsoft.com/office/officeart/2018/2/layout/IconVerticalSolidList"/>
    <dgm:cxn modelId="{656E7ED1-7575-4015-AF88-6A8A7D46936D}" type="presParOf" srcId="{E65C7BFC-83DA-4D63-8332-FBF818ACB48E}" destId="{A455E7C5-A3A3-4C25-A6B4-48F341024982}" srcOrd="2" destOrd="0" presId="urn:microsoft.com/office/officeart/2018/2/layout/IconVerticalSolidList"/>
    <dgm:cxn modelId="{809143E2-FECB-4877-A3AB-313741FA26CD}" type="presParOf" srcId="{A455E7C5-A3A3-4C25-A6B4-48F341024982}" destId="{2DBD8B82-E68D-4FFA-8A94-88399533364D}" srcOrd="0" destOrd="0" presId="urn:microsoft.com/office/officeart/2018/2/layout/IconVerticalSolidList"/>
    <dgm:cxn modelId="{95994F1D-D33D-46C1-A576-D5C2A259D787}" type="presParOf" srcId="{A455E7C5-A3A3-4C25-A6B4-48F341024982}" destId="{DC7B5F2C-C96E-480B-BDE3-B6750700EDB9}" srcOrd="1" destOrd="0" presId="urn:microsoft.com/office/officeart/2018/2/layout/IconVerticalSolidList"/>
    <dgm:cxn modelId="{1CAAC642-0F6D-46D9-909B-2D05B83186D7}" type="presParOf" srcId="{A455E7C5-A3A3-4C25-A6B4-48F341024982}" destId="{384CC451-7E00-45E5-8889-A7B458D9C3EA}" srcOrd="2" destOrd="0" presId="urn:microsoft.com/office/officeart/2018/2/layout/IconVerticalSolidList"/>
    <dgm:cxn modelId="{66B97528-0D15-41F0-9146-FCAC4B080B9F}" type="presParOf" srcId="{A455E7C5-A3A3-4C25-A6B4-48F341024982}" destId="{4EB0BF64-B7B1-44D2-9064-A5B4B09C18AA}" srcOrd="3" destOrd="0" presId="urn:microsoft.com/office/officeart/2018/2/layout/IconVerticalSolidList"/>
    <dgm:cxn modelId="{521800A9-160B-49EB-B47E-A497E4B94E80}" type="presParOf" srcId="{E65C7BFC-83DA-4D63-8332-FBF818ACB48E}" destId="{B28C690F-CCF2-42C5-A1C3-28AD45AF3A09}" srcOrd="3" destOrd="0" presId="urn:microsoft.com/office/officeart/2018/2/layout/IconVerticalSolidList"/>
    <dgm:cxn modelId="{F0D382C5-AB2A-43AD-A2EF-301EE9055D29}" type="presParOf" srcId="{E65C7BFC-83DA-4D63-8332-FBF818ACB48E}" destId="{84F729E2-2585-40C0-99DC-755064E826C4}" srcOrd="4" destOrd="0" presId="urn:microsoft.com/office/officeart/2018/2/layout/IconVerticalSolidList"/>
    <dgm:cxn modelId="{C7482779-5124-49F3-8A6B-30BC12616FB2}" type="presParOf" srcId="{84F729E2-2585-40C0-99DC-755064E826C4}" destId="{40B32B86-53A4-4D2B-9FBB-E84B06881440}" srcOrd="0" destOrd="0" presId="urn:microsoft.com/office/officeart/2018/2/layout/IconVerticalSolidList"/>
    <dgm:cxn modelId="{2E9AB096-50ED-48EE-8873-5BBE65F2D87A}" type="presParOf" srcId="{84F729E2-2585-40C0-99DC-755064E826C4}" destId="{83CEA751-D705-4EDF-8078-FA2968805490}" srcOrd="1" destOrd="0" presId="urn:microsoft.com/office/officeart/2018/2/layout/IconVerticalSolidList"/>
    <dgm:cxn modelId="{F69F0DB7-A484-401B-ABF9-6F861C6B6358}" type="presParOf" srcId="{84F729E2-2585-40C0-99DC-755064E826C4}" destId="{AF0A400F-DB97-4DF5-88B8-0B27A4E3C580}" srcOrd="2" destOrd="0" presId="urn:microsoft.com/office/officeart/2018/2/layout/IconVerticalSolidList"/>
    <dgm:cxn modelId="{39777451-28C0-4CE2-A0AD-E62BA8C6CEB4}" type="presParOf" srcId="{84F729E2-2585-40C0-99DC-755064E826C4}" destId="{BC1665B3-AC29-4543-A74B-B1B7C7423A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53F6B-B726-4F10-AD7B-D59C06C69E0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F759B-67B0-4117-B0F1-C644E3687C4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13123-8B56-4950-B6BC-83F3C5AF29EF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Acquisition, Curation and Use for a Continuously Learning Health System</a:t>
          </a:r>
        </a:p>
      </dsp:txBody>
      <dsp:txXfrm>
        <a:off x="1437631" y="531"/>
        <a:ext cx="9077968" cy="1244702"/>
      </dsp:txXfrm>
    </dsp:sp>
    <dsp:sp modelId="{2DBD8B82-E68D-4FFA-8A94-88399533364D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B5F2C-C96E-480B-BDE3-B6750700EDB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0BF64-B7B1-44D2-9064-A5B4B09C18A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Self-Care: Selective Fusion with Context-Aware Low Power Edge Computing for Stress Detection</a:t>
          </a:r>
        </a:p>
      </dsp:txBody>
      <dsp:txXfrm>
        <a:off x="1437631" y="1556410"/>
        <a:ext cx="9077968" cy="1244702"/>
      </dsp:txXfrm>
    </dsp:sp>
    <dsp:sp modelId="{40B32B86-53A4-4D2B-9FBB-E84B0688144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EA751-D705-4EDF-8078-FA296880549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665B3-AC29-4543-A74B-B1B7C7423A50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Harmoni: Context aware Filtering of sensor data for continuous remote Health monitoring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FB7B-C738-D446-B71D-85B3D473A70D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3BE7-D20C-9349-8A8E-2975A860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Accelerometer (ACC) – detects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Blood Volume Pulse (BVP) – measures heart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Electrodermal Activity (EDA) – measures skin sweat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Skin Temperature (TEMP).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Accelerometer (ACC) – detects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Blood Volume Pulse (BVP) – measures heart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Electrodermal Activity (EDA) – measures skin sweat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Skin Temperature (TEMP).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Accelerometer (ACC) – detects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Blood Volume Pulse (BVP) – measures heart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Electrodermal Activity (EDA) – measures skin sweat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Skin Temperature (TEMP).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Accelerometer (ACC) – detects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Blood Volume Pulse (BVP) – measures heart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Electrodermal Activity (EDA) – measures skin sweat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Skin Temperature (TEMP).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DF8-AB0D-BC4D-9245-B09EA9484FAC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7FF3-1043-3143-9379-8647D835ED31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742B-EBC9-1B4A-8EBD-788927DC49E1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E476-508D-C14F-8C9C-BE8618E9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075C-6639-7D4A-910C-6B65492F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B0-B3D5-784C-B34C-1AD245A5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3AF4-F001-DF49-8D97-B9ABC5133A09}" type="datetime1">
              <a:rPr lang="en-CA" smtClean="0"/>
              <a:t>2025-09-04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7241-F1E7-E24B-89FA-BC8C9C0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F43F-2CFD-E84C-A17F-47CDB98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D77-DB4E-CB4F-9252-C729BD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B3CD-B529-2A45-981E-23B9E56C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AE11-1C97-E745-9D20-DD4B758D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9FD8-ECD4-8B47-95EC-8EAF509DC7CB}" type="datetime1">
              <a:rPr lang="en-CA" smtClean="0"/>
              <a:t>2025-09-04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F2F0-5FCA-F849-A8EA-024574B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978-79DD-EB41-A73B-778F88F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2BD-433D-7A4E-93C3-5CEF5129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1BAA-384E-974A-9766-C627BD2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FA74-D099-8A49-B484-9B6133C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E8DA-381F-0440-BF81-5D51295DEADF}" type="datetime1">
              <a:rPr lang="en-CA" smtClean="0"/>
              <a:t>2025-09-04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2B4D-C8F9-EC4D-A6D5-3286E29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D830-1CAD-054C-B0AD-623E71A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B88E-8AB3-6D4D-85F2-4B5B4AB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54A3-1140-7241-B774-3EF8CB3D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6139-6907-EC4C-9F97-91B617DD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1982-FE57-9F49-870E-0DA6E9E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3A56-6027-F144-AB3B-72703BC05511}" type="datetime1">
              <a:rPr lang="en-CA" smtClean="0"/>
              <a:t>2025-09-04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F051-DC08-9246-AA66-6B40B20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31D4-C1AB-2C4A-AFCA-FC0345A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2159-8674-AE46-8FE8-8B45248E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203A-F792-F243-9A07-0F32927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A246-FE76-6949-8574-E5459CB3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1190C-2AFB-5240-89FC-D627569D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28CC-04EC-CE42-BDC9-E16D418A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1D23-1F9F-F94B-B4E3-9B8350B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8B44-4473-0D4E-AEF0-AF8E49F1C869}" type="datetime1">
              <a:rPr lang="en-CA" smtClean="0"/>
              <a:t>2025-09-04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8F26D-3098-AA45-BD0F-68F18628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0D6B2-E6E3-554D-BE2E-3206422B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6D2-BC73-4E4B-B668-313ABD7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CBD2-9326-B54A-9A75-6CA4336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EDB-5900-2F4A-8E3A-EC7F064FED2A}" type="datetime1">
              <a:rPr lang="en-CA" smtClean="0"/>
              <a:t>2025-09-04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AA0C-3332-2743-9339-E65780AD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226A-9D0D-204A-9311-906FF2B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1F19-8E2E-2543-82A7-7C0760D6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B6C-6063-9948-B5BE-FE2029B7D3BD}" type="datetime1">
              <a:rPr lang="en-CA" smtClean="0"/>
              <a:t>2025-09-04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7C5F1-9797-FC46-80D6-A8D4855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8DDFB-857A-C549-BED8-552D9016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E40-F9D6-4F49-A36A-91F98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AC6C-385F-FB4E-AF2B-D03EB047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9E7-2766-8E4E-91FE-E9226A1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EB91-CFC3-E547-BB06-76C5688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12BC-7AE3-6246-ACC5-28D550291ADD}" type="datetime1">
              <a:rPr lang="en-CA" smtClean="0"/>
              <a:t>2025-09-04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833D-D677-B449-B5DD-58A4DBB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8AD6-7DC0-DC42-9349-A55DFAB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35C-4567-DF4F-A746-20889594F02A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422-F52C-5940-8FC2-5F9D582A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F49C-AC41-AD4B-8F50-02AEBAAF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7C6F-BAF6-2D4E-BB51-9B58B0B7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4494-1726-FF4F-9C28-7E3BD0A4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9EC-EAD9-1343-9363-06C177B051D4}" type="datetime1">
              <a:rPr lang="en-CA" smtClean="0"/>
              <a:t>2025-09-04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0E16-B6AC-FC45-814C-19C39ADE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2A09-B1EA-8543-B62A-6CFDF48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F6D-2FF6-164C-BC55-A0729D8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2E7-D60E-0E41-A81A-B00BD0A7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B518-460D-F244-95F5-F240203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219C-ADC4-E941-A8EF-137B00377BA7}" type="datetime1">
              <a:rPr lang="en-CA" smtClean="0"/>
              <a:t>2025-09-04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18D0-27D5-B245-ADE9-4AF731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544B-D138-C145-86E1-C54C5C25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8B3EB-6DE7-AA4B-958F-F3B619E4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3C27-1B80-4047-B50E-867872D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33-45A6-9149-8DDC-F114136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D2F-85DD-0A45-AF16-A96A91FE83CD}" type="datetime1">
              <a:rPr lang="en-CA" smtClean="0"/>
              <a:t>2025-09-04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FEF2-93E3-4140-AF51-DEA8C42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9333-D6C5-FE47-AE2B-325CCE59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1705-295E-DD45-9E00-F9664C66FD6B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FE6-1982-A84F-90A1-E88DE6FA3561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B37-C0DC-7940-B8DC-601B2503A3DE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5F1A-2668-964B-8AD6-142599E846D6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BB85-0969-A64E-9190-C259ACE6D9B0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C70-C64F-E440-98B6-D9E66B299B3D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A51E5-FBA8-C742-9EA3-EBB0CBBA6532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FEC3-FFC8-104A-91E8-383751734A47}" type="datetime1">
              <a:rPr lang="en-CA" smtClean="0"/>
              <a:t>2025-09-04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9C358-3BB8-6444-87F2-F19FB23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C06E-5E26-F74C-981A-F53CF2CB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E4C0-4BF6-074C-8EA7-F81FB889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C2CB-8152-5949-90A8-B60714786C0F}" type="datetime1">
              <a:rPr lang="en-CA" smtClean="0"/>
              <a:t>2025-09-04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8D70-4804-9E4F-BC41-A4485905A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9AD-F6EC-8C40-99B9-456F51AFA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osain.com/im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1DC5-0442-A84D-A2BD-357068B0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-112721"/>
            <a:ext cx="11112500" cy="363937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PhD Interview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on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“</a:t>
            </a:r>
            <a:r>
              <a:rPr lang="en-CA" sz="3600" dirty="0">
                <a:solidFill>
                  <a:schemeClr val="tx1"/>
                </a:solidFill>
              </a:rPr>
              <a:t>Contextual Filtering and Opportunistic Local Processing of Health Data”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A5B78-627D-6643-BCA1-6BADBE604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730" y="3639377"/>
            <a:ext cx="5230039" cy="2397439"/>
          </a:xfrm>
        </p:spPr>
        <p:txBody>
          <a:bodyPr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IMT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Atlantique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– IRISA – EASE team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kumimoji="0" lang="en-US" sz="19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Kaosain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Akbar</a:t>
            </a:r>
            <a:br>
              <a:rPr kumimoji="0" lang="en-US" sz="17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7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kumimoji="0" lang="en-US" sz="17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kaosain@hotmail.com</a:t>
            </a:r>
            <a:endParaRPr kumimoji="0" lang="en-US" sz="17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17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ddress</a:t>
            </a:r>
            <a:r>
              <a:rPr kumimoji="0" lang="en-US" sz="17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Montreal, QC, Canada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T Atlantique logos | IMT Atlantique">
            <a:extLst>
              <a:ext uri="{FF2B5EF4-FFF2-40B4-BE49-F238E27FC236}">
                <a16:creationId xmlns:a16="http://schemas.microsoft.com/office/drawing/2014/main" id="{0D1DFB68-AE6F-BA45-963A-6855703B1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0" y="0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T Atlantique logos | IMT Atlantique">
            <a:extLst>
              <a:ext uri="{FF2B5EF4-FFF2-40B4-BE49-F238E27FC236}">
                <a16:creationId xmlns:a16="http://schemas.microsoft.com/office/drawing/2014/main" id="{03991B98-4DA7-2549-B468-D4DC4D05F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0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88F9-9C91-764C-A374-D5EE813F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79" y="12423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dirty="0"/>
              <a:t>Relevance to the PhD Project (IMT </a:t>
            </a:r>
            <a:r>
              <a:rPr lang="en-CA" sz="1800" b="1" dirty="0" err="1"/>
              <a:t>Atlantique</a:t>
            </a:r>
            <a:r>
              <a:rPr lang="en-CA" sz="1800" b="1" dirty="0"/>
              <a:t>)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/>
              <a:t>Context-Aware Filtering:</a:t>
            </a: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i="1" dirty="0"/>
              <a:t>Capstone:</a:t>
            </a:r>
            <a:r>
              <a:rPr lang="en-CA" sz="1800" dirty="0"/>
              <a:t> User decides precision of shared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i="1" dirty="0"/>
              <a:t>PhD:</a:t>
            </a:r>
            <a:r>
              <a:rPr lang="en-CA" sz="1800" dirty="0"/>
              <a:t> System decides which health sensor data is transmitted based on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/>
              <a:t>Privacy-Preserving Local Processing:</a:t>
            </a: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i="1" dirty="0"/>
              <a:t>Capstone:</a:t>
            </a:r>
            <a:r>
              <a:rPr lang="en-CA" sz="1800" dirty="0"/>
              <a:t> Processing &amp; abstraction done on phone before transmission.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i="1" dirty="0"/>
              <a:t>PhD:</a:t>
            </a:r>
            <a:r>
              <a:rPr lang="en-CA" sz="1800" dirty="0"/>
              <a:t> Local filtering/microservices on wearable/edge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/>
              <a:t>Edge + Wearable Integration:</a:t>
            </a: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dirty="0"/>
              <a:t>Both involve lightweight, on-device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b="1" dirty="0"/>
              <a:t>User-Centric Design:</a:t>
            </a: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dirty="0"/>
              <a:t>Both projects address real-world concerns (safety/privacy ↔ health/privacy).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398F8-AC6D-6446-BFFF-6E8A403C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5BD22-2C24-3940-B58D-FDE5456C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747159" cy="1325563"/>
          </a:xfrm>
        </p:spPr>
        <p:txBody>
          <a:bodyPr/>
          <a:lstStyle/>
          <a:p>
            <a:r>
              <a:rPr lang="en-US" dirty="0"/>
              <a:t>Previous Work Alignment towards PhD (BSc)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0AD2E-185A-8046-8A9F-CF138ADD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712" y="1283391"/>
            <a:ext cx="2703379" cy="3843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D5294-14E5-9C49-A668-C1C453FF7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0" r="8275" b="15872"/>
          <a:stretch/>
        </p:blipFill>
        <p:spPr bwMode="auto">
          <a:xfrm>
            <a:off x="845364" y="5097198"/>
            <a:ext cx="3517336" cy="1717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77318-CF28-3B43-9D17-A8D95E820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4" t="5435" r="10137" b="14691"/>
          <a:stretch/>
        </p:blipFill>
        <p:spPr bwMode="auto">
          <a:xfrm>
            <a:off x="5626785" y="5085086"/>
            <a:ext cx="3166533" cy="1636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 descr="IMT Atlantique logos | IMT Atlantique">
            <a:extLst>
              <a:ext uri="{FF2B5EF4-FFF2-40B4-BE49-F238E27FC236}">
                <a16:creationId xmlns:a16="http://schemas.microsoft.com/office/drawing/2014/main" id="{9FA9E4FC-82E8-5547-93A2-F9FD40F14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1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88F9-9C91-764C-A374-D5EE813F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86"/>
            <a:ext cx="10579216" cy="54932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800" b="1" dirty="0"/>
              <a:t>Data Imputation &amp; Curation</a:t>
            </a:r>
            <a:endParaRPr lang="en-CA" sz="1800" dirty="0"/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dirty="0"/>
              <a:t>Imputed missing EV charging data using </a:t>
            </a:r>
            <a:r>
              <a:rPr lang="en-CA" sz="1800" dirty="0" err="1"/>
              <a:t>BiLSTM</a:t>
            </a:r>
            <a:r>
              <a:rPr lang="en-CA" sz="1800" dirty="0"/>
              <a:t>-CNN.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b="1" dirty="0"/>
              <a:t>Alignment:</a:t>
            </a:r>
            <a:r>
              <a:rPr lang="en-CA" sz="1800" dirty="0"/>
              <a:t> Health data also suffers from missing/noisy signals → imputation methods transferable.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1800" b="1" dirty="0"/>
              <a:t>Context-Aware Signal Processing</a:t>
            </a:r>
            <a:endParaRPr lang="en-CA" sz="1800" dirty="0"/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dirty="0"/>
              <a:t>Used supervised, semi-supervised, and ensemble methods to separate and forecast signals from aggregate data.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b="1" dirty="0"/>
              <a:t>Alignment:</a:t>
            </a:r>
            <a:r>
              <a:rPr lang="en-CA" sz="1800" dirty="0"/>
              <a:t> Similar to filtering redundant sensor data in wearables using context.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1800" b="1" dirty="0"/>
              <a:t>Edge-Compatible ML Approaches</a:t>
            </a:r>
            <a:endParaRPr lang="en-CA" sz="1800" dirty="0"/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dirty="0"/>
              <a:t>Explored lightweight regression models for real-time load forecasting.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b="1" dirty="0"/>
              <a:t>Alignment:</a:t>
            </a:r>
            <a:r>
              <a:rPr lang="en-CA" sz="1800" dirty="0"/>
              <a:t> Resource-efficient models are needed for wearable and mobile health devices.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1800" b="1" dirty="0"/>
              <a:t>Handling Real-World Data Challenges</a:t>
            </a:r>
            <a:endParaRPr lang="en-CA" sz="1800" dirty="0"/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dirty="0"/>
              <a:t>Worked with incomplete, noisy, and heterogeneous datasets in smart energy systems.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b="1" dirty="0"/>
              <a:t>Alignment:</a:t>
            </a:r>
            <a:r>
              <a:rPr lang="en-CA" sz="1800" dirty="0"/>
              <a:t> Mirrors the challenges in continuous health monitoring (incomplete streams, noise, heterogeneity).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398F8-AC6D-6446-BFFF-6E8A403C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5BD22-2C24-3940-B58D-FDE5456C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45" y="0"/>
            <a:ext cx="10747159" cy="1325563"/>
          </a:xfrm>
        </p:spPr>
        <p:txBody>
          <a:bodyPr/>
          <a:lstStyle/>
          <a:p>
            <a:r>
              <a:rPr lang="en-US" dirty="0"/>
              <a:t>Previous Work Alignment towards PhD (</a:t>
            </a:r>
            <a:r>
              <a:rPr lang="en-US" dirty="0" err="1"/>
              <a:t>MASc</a:t>
            </a:r>
            <a:r>
              <a:rPr lang="en-US" dirty="0"/>
              <a:t>)</a:t>
            </a:r>
          </a:p>
        </p:txBody>
      </p:sp>
      <p:pic>
        <p:nvPicPr>
          <p:cNvPr id="10" name="Picture 2" descr="IMT Atlantique logos | IMT Atlantique">
            <a:extLst>
              <a:ext uri="{FF2B5EF4-FFF2-40B4-BE49-F238E27FC236}">
                <a16:creationId xmlns:a16="http://schemas.microsoft.com/office/drawing/2014/main" id="{3C770943-B8BF-FE49-9FC0-1BBA38186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1B11-BE89-7F42-9A29-D0A6A8E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this PhD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15D7-F336-A24D-8487-ABD22835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57089" cy="5079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Why am I interested in this PhD position?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Growing importance of continuous health monitoring for chronic diseases (cardio, Alzheimer’s, elderly care).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How do I align for this role?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My research tackled noisy, incomplete, and large-scale sensor data (NILM, EV forecasting, imputation).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Experience with edge-compatible ML and data imputation (</a:t>
            </a:r>
            <a:r>
              <a:rPr lang="en-CA" dirty="0" err="1"/>
              <a:t>ResiDualNet</a:t>
            </a:r>
            <a:r>
              <a:rPr lang="en-CA" dirty="0"/>
              <a:t>) directly translates to wearable health data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Prior capstone (</a:t>
            </a:r>
            <a:r>
              <a:rPr lang="en-CA" i="1" dirty="0"/>
              <a:t>I Am Here</a:t>
            </a:r>
            <a:r>
              <a:rPr lang="en-CA" dirty="0"/>
              <a:t>) shows ability to design privacy-aware, context-driven, mobile + wearable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Strong publication record and experience bridging data science + real-world applications.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My Motivation</a:t>
            </a:r>
          </a:p>
          <a:p>
            <a:pPr marL="0" indent="0">
              <a:buNone/>
            </a:pPr>
            <a:r>
              <a:rPr lang="en-CA" dirty="0"/>
              <a:t>Apply my expertise to build trustworthy, efficient, and human-centered health IoT systems that improve patient safety, data privacy, and healthcare outcomes.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BA35-AEDE-6B49-B6F8-8AF3DFFE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 descr="IMT Atlantique logos | IMT Atlantique">
            <a:extLst>
              <a:ext uri="{FF2B5EF4-FFF2-40B4-BE49-F238E27FC236}">
                <a16:creationId xmlns:a16="http://schemas.microsoft.com/office/drawing/2014/main" id="{079228F9-04BD-B44C-B5A6-505DF9AD6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84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C37D4-ED8F-F947-9CE6-819CA883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Reference Paper Discussion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3E61D-98DC-1D4C-BCF3-D82CBB25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C60BCF64-B9E5-BD4B-9947-1665CA60C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0581B99-BE43-9AFD-2C70-A6FE12356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06215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251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9EC2-A593-D04E-9854-320FED41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0" y="365571"/>
            <a:ext cx="10901779" cy="1325563"/>
          </a:xfrm>
        </p:spPr>
        <p:txBody>
          <a:bodyPr/>
          <a:lstStyle/>
          <a:p>
            <a:r>
              <a:rPr lang="en-CA" dirty="0"/>
              <a:t>Towards a Continuously Learning Health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7DC7-A00A-9642-A799-C0217070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873697"/>
            <a:ext cx="10515600" cy="4665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Importance &amp; Trends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Health data growing rapidly: EHRs, wearables, genomics, patient-reported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Potential to enable </a:t>
            </a:r>
            <a:r>
              <a:rPr lang="en-CA" b="1" dirty="0"/>
              <a:t>real-time learning</a:t>
            </a:r>
            <a:r>
              <a:rPr lang="en-CA" dirty="0"/>
              <a:t>, improve care, reduce costs, and accelerate research.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Problems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Data are often not shared across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Fragmented, inconsistent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Limited patient access &amp; control.</a:t>
            </a:r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2A60-1B28-4E48-8B34-EAA9C9CB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91574E75-D64F-5B49-B64A-B411DA818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9EC2-A593-D04E-9854-320FED41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0" y="365571"/>
            <a:ext cx="10901779" cy="1325563"/>
          </a:xfrm>
        </p:spPr>
        <p:txBody>
          <a:bodyPr/>
          <a:lstStyle/>
          <a:p>
            <a:r>
              <a:rPr lang="en-CA" dirty="0"/>
              <a:t>Towards a Continuously Learning Health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7DC7-A00A-9642-A799-C0217070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79" y="1873697"/>
            <a:ext cx="10515600" cy="46652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Challenges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Cultural:</a:t>
            </a:r>
            <a:r>
              <a:rPr lang="en-CA" dirty="0"/>
              <a:t> Resistance to sharing by researchers &amp;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Technical:</a:t>
            </a:r>
            <a:r>
              <a:rPr lang="en-CA" dirty="0"/>
              <a:t> Interoperability, metadata quality, incomplete longitudinal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Regulatory:</a:t>
            </a:r>
            <a:r>
              <a:rPr lang="en-CA" dirty="0"/>
              <a:t> Issue with consent, ownership, complex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Incentives:</a:t>
            </a:r>
            <a:r>
              <a:rPr lang="en-CA" dirty="0"/>
              <a:t> High cost for data holders, low perceived benefit.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Proposed Solutions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Promote a </a:t>
            </a:r>
            <a:r>
              <a:rPr lang="en-CA" b="1" dirty="0"/>
              <a:t>culture of sharing &amp; openness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Empower individuals with </a:t>
            </a:r>
            <a:r>
              <a:rPr lang="en-CA" b="1" dirty="0"/>
              <a:t>access &amp; control</a:t>
            </a:r>
            <a:r>
              <a:rPr lang="en-CA" dirty="0"/>
              <a:t> of their own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Apply </a:t>
            </a:r>
            <a:r>
              <a:rPr lang="en-CA" b="1" dirty="0"/>
              <a:t>FAIR principles</a:t>
            </a:r>
            <a:r>
              <a:rPr lang="en-CA" dirty="0"/>
              <a:t> (Findable, Accessible, Interoperable, Reusable).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Strengthen national infrastructure &amp; standards (APIs, interoperability).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Federal initiative for coordinated leadership (NIH, ONC, CMS, FDA).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2A60-1B28-4E48-8B34-EAA9C9CB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91574E75-D64F-5B49-B64A-B411DA818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9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E79-837F-1B4C-837E-09F37189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5" y="410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Self-Care: Selective Fusion with Context-Aware Low Power Edge Computing for Stress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8446-4BC0-8B4D-91B8-A9F39880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2" y="1680222"/>
            <a:ext cx="11527655" cy="5041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the Paper is About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Focus: </a:t>
            </a:r>
            <a:r>
              <a:rPr lang="en-CA" b="1" dirty="0"/>
              <a:t>Stress detection</a:t>
            </a:r>
            <a:r>
              <a:rPr lang="en-CA" dirty="0"/>
              <a:t> using wearable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Problem: Combining all sensor streams are </a:t>
            </a:r>
            <a:r>
              <a:rPr lang="en-CA" b="1" dirty="0"/>
              <a:t>computationally heavy</a:t>
            </a:r>
            <a:r>
              <a:rPr lang="en-CA" dirty="0"/>
              <a:t> and drains battery on wearables.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Goal: Stress detection with energy-efficient, context-aware edge computing.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b="1" dirty="0"/>
              <a:t>Step 1: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system starts with raw signals from four wrist sensors: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Accelerometer (ACC) – detects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Blood Volume Pulse (BVP) – measures heart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Electrodermal Activity (EDA) – measures skin sweat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Skin Temperature (TEMP).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These raw signals are noisy, so filters are applied to make the data clearer and easier to analyze.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CED1-8608-7341-8CA7-7A9E578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4BCFA192-670D-A042-9BD0-99CCBAAAA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2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E79-837F-1B4C-837E-09F37189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5" y="410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Self-Care: Selective Fusion with Context-Aware Low Power Edge Computing for Stress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8446-4BC0-8B4D-91B8-A9F39880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0" y="1633491"/>
            <a:ext cx="11527655" cy="53709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b="1" dirty="0"/>
              <a:t>Step 2: Context Identification</a:t>
            </a:r>
          </a:p>
          <a:p>
            <a:pPr marL="0" indent="0">
              <a:buNone/>
            </a:pPr>
            <a:endParaRPr lang="en-CA" sz="1400" b="1" dirty="0"/>
          </a:p>
          <a:p>
            <a:pPr>
              <a:buFont typeface="+mj-lt"/>
              <a:buAutoNum type="arabicPeriod"/>
            </a:pPr>
            <a:r>
              <a:rPr lang="en-CA" b="1" dirty="0"/>
              <a:t>Feature Extraction (from ACC):</a:t>
            </a:r>
            <a:br>
              <a:rPr lang="en-CA" dirty="0"/>
            </a:br>
            <a:r>
              <a:rPr lang="en-CA" dirty="0"/>
              <a:t>Only motion features are extracted first, since movement directly affects the reliability of other signals.</a:t>
            </a:r>
          </a:p>
          <a:p>
            <a:pPr marL="0" indent="0">
              <a:buNone/>
            </a:pPr>
            <a:endParaRPr lang="en-CA" sz="1400" dirty="0"/>
          </a:p>
          <a:p>
            <a:pPr>
              <a:buFont typeface="+mj-lt"/>
              <a:buAutoNum type="arabicPeriod"/>
            </a:pPr>
            <a:r>
              <a:rPr lang="en-CA" b="1" dirty="0"/>
              <a:t>Gating Model:</a:t>
            </a:r>
            <a:br>
              <a:rPr lang="en-CA" dirty="0"/>
            </a:br>
            <a:r>
              <a:rPr lang="en-CA" dirty="0"/>
              <a:t>A simple decision tree model looks at the motion features and decides </a:t>
            </a:r>
            <a:r>
              <a:rPr lang="en-CA" b="1" dirty="0"/>
              <a:t>which sensor combination to use</a:t>
            </a:r>
            <a:r>
              <a:rPr lang="en-CA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Branch 1 (B1): BVP + EDA + TEMP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Branch 2 (B2): ACC + BVP + EDA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Branch 3 (B3): BVP + EDA</a:t>
            </a:r>
          </a:p>
          <a:p>
            <a:pPr marL="457200" lvl="1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b="1" dirty="0"/>
              <a:t>3. Performance-Energy Trade-off (</a:t>
            </a:r>
            <a:r>
              <a:rPr lang="el-GR" b="1" dirty="0"/>
              <a:t>δ):</a:t>
            </a:r>
            <a:endParaRPr lang="el-GR" dirty="0"/>
          </a:p>
          <a:p>
            <a:pPr marL="742950" lvl="1" indent="-285750">
              <a:buFont typeface="+mj-lt"/>
              <a:buAutoNum type="arabicPeriod"/>
            </a:pPr>
            <a:r>
              <a:rPr lang="el-GR" dirty="0"/>
              <a:t>δ (</a:t>
            </a:r>
            <a:r>
              <a:rPr lang="en-CA" dirty="0"/>
              <a:t>delta) is a knob that balances accuracy vs. battery life.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If </a:t>
            </a:r>
            <a:r>
              <a:rPr lang="el-GR" dirty="0"/>
              <a:t>δ </a:t>
            </a:r>
            <a:r>
              <a:rPr lang="en-CA" dirty="0"/>
              <a:t>is small → only the best branch is chosen (saves energy).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If </a:t>
            </a:r>
            <a:r>
              <a:rPr lang="el-GR" dirty="0"/>
              <a:t>δ </a:t>
            </a:r>
            <a:r>
              <a:rPr lang="en-CA" dirty="0"/>
              <a:t>is large → multiple branches may be used (more accurate, but more energy).</a:t>
            </a:r>
          </a:p>
          <a:p>
            <a:pPr marL="457200" lvl="1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b="1" dirty="0"/>
              <a:t>4. Early Fusion:</a:t>
            </a:r>
            <a:br>
              <a:rPr lang="en-CA" dirty="0"/>
            </a:br>
            <a:r>
              <a:rPr lang="en-CA" dirty="0"/>
              <a:t>Once the branches are chosen, the signals from those sensors are combined (features concatenated) and sent to the branch classifiers.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CED1-8608-7341-8CA7-7A9E578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EE4D14BE-BC3F-6147-B5EC-5245E55A0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4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E79-837F-1B4C-837E-09F37189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5" y="410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Self-Care: Selective Fusion with Context-Aware Low Power Edge Computing for Stress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8446-4BC0-8B4D-91B8-A9F39880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0" y="1633491"/>
            <a:ext cx="11527655" cy="51579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Step 3: Branch Classifiers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Each branch has its own classifier trained on its sensor combination.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Simple machine learning models are used instead of heavy deep learning, since they’re lightweight and efficient for wearables.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Each branch outputs a prediction </a:t>
            </a:r>
            <a:r>
              <a:rPr lang="en-CA" dirty="0" err="1"/>
              <a:t>like:“This</a:t>
            </a:r>
            <a:r>
              <a:rPr lang="en-CA" dirty="0"/>
              <a:t> 60-second segment looks like Stress with 70% probability.”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Step 4: Late 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Since more than one branch may be active, their predictions need to be combined.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SELF-CARE uses a </a:t>
            </a:r>
            <a:r>
              <a:rPr lang="en-CA" b="1" dirty="0"/>
              <a:t>Kalman filter</a:t>
            </a:r>
            <a:r>
              <a:rPr lang="en-CA" dirty="0"/>
              <a:t> for fusion.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This filter not only merges predictions but also considers </a:t>
            </a:r>
            <a:r>
              <a:rPr lang="en-CA" b="1" dirty="0"/>
              <a:t>time dynamics.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Example: If stress is predicted at time t, the filter expects stress to continue at time t+1 unless strong evidence says otherwise.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smarter than simple voting (hard/soft voting), because it accounts for noise and trends over time.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CED1-8608-7341-8CA7-7A9E578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7B9960C3-3EB5-304B-B876-EA91B2674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9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E79-837F-1B4C-837E-09F37189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5" y="410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Self-Care: Selective Fusion with Context-Aware Low Power Edge Computing for Stress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8446-4BC0-8B4D-91B8-A9F39880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1633491"/>
            <a:ext cx="12041080" cy="51579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Problems /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l-GR" dirty="0"/>
              <a:t>δ </a:t>
            </a:r>
            <a:r>
              <a:rPr lang="en-CA" dirty="0"/>
              <a:t>is too strict, useful sensors may be skipped; if too loose, energy savings drop.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Single dataset, small sample size meaning model may not generalize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All participants treated the same, even though stress signals vary across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Does not test on broader health monitoring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Some accuracy is sacrificed for power savings.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Potential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Adaptive </a:t>
            </a:r>
            <a:r>
              <a:rPr lang="el-GR" b="1" dirty="0"/>
              <a:t>δ:</a:t>
            </a:r>
            <a:r>
              <a:rPr lang="el-GR" dirty="0"/>
              <a:t> </a:t>
            </a:r>
            <a:r>
              <a:rPr lang="en-CA" dirty="0"/>
              <a:t>Learn threshold dynamically per user or per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Personalization:</a:t>
            </a:r>
            <a:r>
              <a:rPr lang="en-CA" dirty="0"/>
              <a:t> Incorporate user-specific baselines (e.g., resting heart rate).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Larger datasets:</a:t>
            </a:r>
            <a:r>
              <a:rPr lang="en-CA" dirty="0"/>
              <a:t> Validate on multiple real-world datasets, not just WESAD.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Broader applications:</a:t>
            </a:r>
            <a:r>
              <a:rPr lang="en-CA" dirty="0"/>
              <a:t> Extend framework to other health monitoring tasks (</a:t>
            </a:r>
            <a:r>
              <a:rPr lang="en-CA" dirty="0" err="1"/>
              <a:t>e.g</a:t>
            </a:r>
            <a:r>
              <a:rPr lang="en-CA" dirty="0"/>
              <a:t> sleep monitoring).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Smarter fusion:</a:t>
            </a:r>
            <a:r>
              <a:rPr lang="en-CA" dirty="0"/>
              <a:t> Use reinforcement learning or attention mechanisms instead of a fixed gating model.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CED1-8608-7341-8CA7-7A9E578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F6BC2BDD-C711-394D-A0C2-2622668CF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55E1-59B2-A142-916D-978D6A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6C5-6381-2A4B-AD82-08810720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Publication Record</a:t>
            </a:r>
          </a:p>
          <a:p>
            <a:r>
              <a:rPr lang="en-US" dirty="0"/>
              <a:t>Previous Research Overview</a:t>
            </a:r>
          </a:p>
          <a:p>
            <a:r>
              <a:rPr lang="en-US" dirty="0"/>
              <a:t>Previous Work aligning with PhD</a:t>
            </a:r>
          </a:p>
          <a:p>
            <a:r>
              <a:rPr lang="en-US" dirty="0"/>
              <a:t>Motivation for this PhD</a:t>
            </a:r>
          </a:p>
          <a:p>
            <a:r>
              <a:rPr lang="en-US" dirty="0"/>
              <a:t>Reference Papers Discussion</a:t>
            </a:r>
          </a:p>
          <a:p>
            <a:r>
              <a:rPr lang="en-US" dirty="0"/>
              <a:t>PhD Plan</a:t>
            </a:r>
          </a:p>
          <a:p>
            <a:r>
              <a:rPr lang="en-US" dirty="0"/>
              <a:t>Career Plan</a:t>
            </a:r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6C4586A1-AE92-C940-A6AB-E8F695FD6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E8EFE-AD61-EF40-8FB0-D641BFA1C6B4}"/>
              </a:ext>
            </a:extLst>
          </p:cNvPr>
          <p:cNvSpPr txBox="1"/>
          <p:nvPr/>
        </p:nvSpPr>
        <p:spPr>
          <a:xfrm>
            <a:off x="8717871" y="837747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for the slides: </a:t>
            </a:r>
            <a:r>
              <a:rPr lang="en-US" dirty="0" err="1">
                <a:hlinkClick r:id="rId3"/>
              </a:rPr>
              <a:t>kaosain.com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imt</a:t>
            </a:r>
            <a:r>
              <a:rPr lang="en-US" dirty="0"/>
              <a:t>	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8F4A-88D8-D240-A5E7-F75819B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E17B-F85B-9747-AB12-8D444E49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36525"/>
            <a:ext cx="10515600" cy="1325563"/>
          </a:xfrm>
        </p:spPr>
        <p:txBody>
          <a:bodyPr/>
          <a:lstStyle/>
          <a:p>
            <a:r>
              <a:rPr lang="en-US" dirty="0" err="1"/>
              <a:t>Harmoni</a:t>
            </a:r>
            <a:r>
              <a:rPr lang="en-US" dirty="0"/>
              <a:t>: </a:t>
            </a:r>
            <a:r>
              <a:rPr lang="en-CA" dirty="0"/>
              <a:t>Context-Aware Filtering for Remote Health 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A8B9-3960-6D48-821A-C2D1C9A6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84" y="1621437"/>
            <a:ext cx="11913832" cy="4996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Introduction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Goal: Reduce redundant sensor data before transmission to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Motivation: Wearables generate continuous streams → too much data = high cost, battery drain, privacy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Approach: </a:t>
            </a:r>
            <a:r>
              <a:rPr lang="en-CA" b="1" dirty="0"/>
              <a:t>Context-aware filtering on mobile devices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Step 1: Sensor Data Collection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Biomedical sensors (heart rate, </a:t>
            </a:r>
            <a:r>
              <a:rPr lang="en-CA" dirty="0" err="1"/>
              <a:t>SpO</a:t>
            </a:r>
            <a:r>
              <a:rPr lang="en-CA" dirty="0"/>
              <a:t>₂) worn by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Continuous raw data streams is transmitted to mobile gateway (phone/PDA).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Step 2: Data Adaptation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Converts raw sensor outputs into a standard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Handles different communication protocols &amp; sensor vendors.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4E75-DBCA-7B4A-BEAA-F484D2C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E383D029-3F52-874C-ABC7-DC929FBF2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2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E17B-F85B-9747-AB12-8D444E49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/>
              <a:t>Harmoni</a:t>
            </a:r>
            <a:r>
              <a:rPr lang="en-US" sz="3000" dirty="0"/>
              <a:t>: </a:t>
            </a:r>
            <a:r>
              <a:rPr lang="en-CA" sz="3000" dirty="0"/>
              <a:t>Context-Aware Filtering for Remote Health Monitoring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A8B9-3960-6D48-821A-C2D1C9A6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62" y="1290938"/>
            <a:ext cx="11913832" cy="5236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200" b="1" dirty="0"/>
              <a:t>Step 3: Event Engine (Context-Aware Filtering)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Applies context-dependent filtering rules: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dirty="0"/>
              <a:t>Example: Office HR normal = 50–90 bpm, Gym HR normal = 90–170 bpm.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000" dirty="0"/>
          </a:p>
          <a:p>
            <a:pPr marL="0" indent="0">
              <a:buNone/>
            </a:pPr>
            <a:r>
              <a:rPr lang="en-CA" sz="2200" b="1" dirty="0"/>
              <a:t>Step 4: Rule Manager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Ensures correct filtering rules are 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Rules may change 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b="1" dirty="0"/>
              <a:t>Local context:</a:t>
            </a:r>
            <a:r>
              <a:rPr lang="en-CA" sz="2200" dirty="0"/>
              <a:t> Office and Gym.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b="1" dirty="0"/>
              <a:t>Remote updates:</a:t>
            </a:r>
            <a:r>
              <a:rPr lang="en-CA" sz="2200" dirty="0"/>
              <a:t> New rules from backend server (doctor updates thresholds).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000" dirty="0"/>
          </a:p>
          <a:p>
            <a:pPr marL="0" indent="0">
              <a:buNone/>
            </a:pPr>
            <a:r>
              <a:rPr lang="en-CA" sz="2200" b="1" dirty="0"/>
              <a:t>Step 5: Local Action Manager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Triggers </a:t>
            </a:r>
            <a:r>
              <a:rPr lang="en-CA" sz="2200" b="1" dirty="0"/>
              <a:t>on-device actions</a:t>
            </a:r>
            <a:r>
              <a:rPr lang="en-CA" sz="2200" dirty="0"/>
              <a:t> without needing server communication.</a:t>
            </a:r>
          </a:p>
          <a:p>
            <a:pPr marL="457200" lvl="1" indent="0">
              <a:buNone/>
            </a:pPr>
            <a:r>
              <a:rPr lang="en-CA" sz="2200" dirty="0"/>
              <a:t>Example: alarm if HR too high, reminder for medication.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Reduces dependency on backend for urgent events.</a:t>
            </a:r>
          </a:p>
          <a:p>
            <a:pPr marL="457200" lvl="1" indent="0">
              <a:buNone/>
            </a:pP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4E75-DBCA-7B4A-BEAA-F484D2C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1790C902-84E6-1446-856F-D7FEAEA91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40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E17B-F85B-9747-AB12-8D444E49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/>
              <a:t>Harmoni</a:t>
            </a:r>
            <a:r>
              <a:rPr lang="en-US" sz="3000" dirty="0"/>
              <a:t>: </a:t>
            </a:r>
            <a:r>
              <a:rPr lang="en-CA" sz="3000" dirty="0"/>
              <a:t>Context-Aware Filtering for Remote Health Monitoring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A8B9-3960-6D48-821A-C2D1C9A6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03" y="994807"/>
            <a:ext cx="11913832" cy="55441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Step 6: Data Transmission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After filtering, only meaningful events are 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Data is compressed before transmission (over Wi-Fi, GPRS, 3G).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Saves </a:t>
            </a:r>
            <a:r>
              <a:rPr lang="en-CA" b="1" dirty="0"/>
              <a:t>bandwidth and battery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Step 7: Backend Server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Collects filtered data for </a:t>
            </a:r>
            <a:r>
              <a:rPr lang="en-CA" b="1" dirty="0"/>
              <a:t>storage &amp; analysis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Runs a </a:t>
            </a:r>
            <a:r>
              <a:rPr lang="en-CA" b="1" dirty="0"/>
              <a:t>Rule Server</a:t>
            </a:r>
            <a:r>
              <a:rPr lang="en-CA" dirty="0"/>
              <a:t> that can update rules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Supports personalization and clinician feedback.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Step 8: Evaluation &amp; Findings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Tested with 4 participants (office vs. gym activities).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Context-aware filtering reduced transmission load by </a:t>
            </a:r>
            <a:r>
              <a:rPr lang="en-CA" b="1" dirty="0"/>
              <a:t>up to 72%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Outperformed compression-only approaches.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Key insight: Correct context detection is critical — wrong context = inefficient filtering.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4E75-DBCA-7B4A-BEAA-F484D2C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B159C62D-DE13-F14C-B1C1-F315C3437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8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E17B-F85B-9747-AB12-8D444E49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/>
              <a:t>Harmoni</a:t>
            </a:r>
            <a:r>
              <a:rPr lang="en-US" sz="3000" dirty="0"/>
              <a:t>: </a:t>
            </a:r>
            <a:r>
              <a:rPr lang="en-CA" sz="3000" dirty="0"/>
              <a:t>Context-Aware Filtering for Remote Health Monitoring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A8B9-3960-6D48-821A-C2D1C9A6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0" y="1226320"/>
            <a:ext cx="11913832" cy="4996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Problems / Limitations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Contexts defined </a:t>
            </a:r>
            <a:r>
              <a:rPr lang="en-CA" b="1" dirty="0"/>
              <a:t>manually</a:t>
            </a:r>
            <a:r>
              <a:rPr lang="en-CA" dirty="0"/>
              <a:t> (office, gym).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Very small study (only 4 participants).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Wrong context → filtering becomes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Limited sensors tested (only HR, </a:t>
            </a:r>
            <a:r>
              <a:rPr lang="en-CA" dirty="0" err="1"/>
              <a:t>SpO</a:t>
            </a:r>
            <a:r>
              <a:rPr lang="en-CA" dirty="0"/>
              <a:t>₂).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Backend personalization not fully evaluated.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Potential Solutions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Automatic context detection</a:t>
            </a:r>
            <a:r>
              <a:rPr lang="en-CA" dirty="0"/>
              <a:t> (accelerometer, GPS, activity recognition).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Larger-scale trials</a:t>
            </a:r>
            <a:r>
              <a:rPr lang="en-CA" dirty="0"/>
              <a:t> with diverse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Adaptive rules</a:t>
            </a:r>
            <a:r>
              <a:rPr lang="en-CA" dirty="0"/>
              <a:t> learned dynamically per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Integration with anomaly detection</a:t>
            </a:r>
            <a:r>
              <a:rPr lang="en-CA" dirty="0"/>
              <a:t> for smarter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Extend to more complex data (ECG, EEG).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4E75-DBCA-7B4A-BEAA-F484D2C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EBBF12BB-FB32-2D41-A305-095100CD8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A4E3-B183-DC43-911E-1C037C60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2350363"/>
            <a:ext cx="3369815" cy="2157274"/>
          </a:xfrm>
        </p:spPr>
        <p:txBody>
          <a:bodyPr>
            <a:normAutofit/>
          </a:bodyPr>
          <a:lstStyle/>
          <a:p>
            <a:r>
              <a:rPr lang="en-US" dirty="0"/>
              <a:t>PhD Plan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7C62-E1BE-294F-8AFB-1DDD7A58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456" y="210211"/>
            <a:ext cx="8152659" cy="66477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Foundations</a:t>
            </a:r>
            <a:endParaRPr lang="en-CA" dirty="0"/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Literature review &amp; gap analysis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Define health data use cases (with </a:t>
            </a:r>
            <a:r>
              <a:rPr lang="en-CA" dirty="0" err="1"/>
              <a:t>Premyom</a:t>
            </a:r>
            <a:r>
              <a:rPr lang="en-CA" dirty="0"/>
              <a:t> partners)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Initial prototypes for </a:t>
            </a:r>
            <a:r>
              <a:rPr lang="en-CA" b="1" dirty="0"/>
              <a:t>context-aware filtering</a:t>
            </a:r>
            <a:endParaRPr lang="en-CA" dirty="0"/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Workshop/conference paper</a:t>
            </a:r>
          </a:p>
          <a:p>
            <a:pPr marL="0" indent="0">
              <a:buNone/>
            </a:pPr>
            <a:endParaRPr lang="en-CA" sz="800" b="1" dirty="0"/>
          </a:p>
          <a:p>
            <a:pPr marL="0" indent="0">
              <a:buNone/>
            </a:pPr>
            <a:r>
              <a:rPr lang="en-CA" b="1" dirty="0"/>
              <a:t>Development</a:t>
            </a:r>
            <a:endParaRPr lang="en-CA" dirty="0"/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Implement </a:t>
            </a:r>
            <a:r>
              <a:rPr lang="en-CA" b="1" dirty="0"/>
              <a:t>local filtering + imputation microservices</a:t>
            </a:r>
            <a:endParaRPr lang="en-CA" dirty="0"/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Automate data processing pipelines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Collect and analyze pilot datasets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Submit journal + conference papers</a:t>
            </a:r>
          </a:p>
          <a:p>
            <a:pPr marL="0" indent="0">
              <a:buNone/>
            </a:pPr>
            <a:endParaRPr lang="en-CA" sz="800" b="1" dirty="0"/>
          </a:p>
          <a:p>
            <a:pPr marL="0" indent="0">
              <a:buNone/>
            </a:pPr>
            <a:r>
              <a:rPr lang="en-CA" b="1" dirty="0"/>
              <a:t>Evaluation &amp; Contribution</a:t>
            </a:r>
            <a:endParaRPr lang="en-CA" dirty="0"/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Large-scale validation (trade-offs: accuracy, energy, privacy)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Refinement with clinician/user feedback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Finalize PhD framework &amp; thesis</a:t>
            </a: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dirty="0"/>
              <a:t>High-impact journal publications</a:t>
            </a:r>
          </a:p>
          <a:p>
            <a:pPr marL="0" indent="0">
              <a:buNone/>
            </a:pPr>
            <a:endParaRPr lang="en-CA" sz="8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CA" b="1" dirty="0"/>
              <a:t>Expected Outcome:</a:t>
            </a:r>
            <a:br>
              <a:rPr lang="en-CA" dirty="0"/>
            </a:br>
            <a:r>
              <a:rPr lang="en-CA" dirty="0"/>
              <a:t>A validated </a:t>
            </a:r>
            <a:r>
              <a:rPr lang="en-CA" b="1" dirty="0"/>
              <a:t>context-aware, privacy-preserving wearable health system framework</a:t>
            </a:r>
            <a:r>
              <a:rPr lang="en-CA" dirty="0"/>
              <a:t> with scientific contributions (papers + thesis) and practical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DD8E8-3C1D-7344-BAF7-73B1895C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23</a:t>
            </a:fld>
            <a:endParaRPr lang="en-US"/>
          </a:p>
        </p:txBody>
      </p:sp>
      <p:pic>
        <p:nvPicPr>
          <p:cNvPr id="22" name="Picture 2" descr="IMT Atlantique logos | IMT Atlantique">
            <a:extLst>
              <a:ext uri="{FF2B5EF4-FFF2-40B4-BE49-F238E27FC236}">
                <a16:creationId xmlns:a16="http://schemas.microsoft.com/office/drawing/2014/main" id="{4C65736F-505B-5A45-8688-C2A56E00F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1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A4E3-B183-DC43-911E-1C037C60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2350363"/>
            <a:ext cx="3369815" cy="2157274"/>
          </a:xfrm>
        </p:spPr>
        <p:txBody>
          <a:bodyPr>
            <a:normAutofit/>
          </a:bodyPr>
          <a:lstStyle/>
          <a:p>
            <a:r>
              <a:rPr lang="en-US" dirty="0"/>
              <a:t>Career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7C62-E1BE-294F-8AFB-1DDD7A58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823" y="346736"/>
            <a:ext cx="8273989" cy="6511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200" b="1" dirty="0"/>
              <a:t>Short-Term (After PhD):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Pursue a </a:t>
            </a:r>
            <a:r>
              <a:rPr lang="en-CA" sz="2200" b="1" dirty="0"/>
              <a:t>Postdoctoral position</a:t>
            </a:r>
            <a:r>
              <a:rPr lang="en-CA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Continue research in </a:t>
            </a:r>
            <a:r>
              <a:rPr lang="en-CA" sz="2200" b="1" dirty="0"/>
              <a:t>healthcare data, IoT, and edge computing</a:t>
            </a:r>
            <a:r>
              <a:rPr lang="en-CA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Collaborate with academia and </a:t>
            </a:r>
            <a:r>
              <a:rPr lang="en-CA" sz="2200" b="1" dirty="0"/>
              <a:t>industry R&amp;D</a:t>
            </a:r>
            <a:r>
              <a:rPr lang="en-CA" sz="2200" dirty="0"/>
              <a:t> partners to apply research outcomes.</a:t>
            </a:r>
          </a:p>
          <a:p>
            <a:pPr marL="0" indent="0">
              <a:buNone/>
            </a:pPr>
            <a:endParaRPr lang="en-CA" sz="1000" b="1" dirty="0"/>
          </a:p>
          <a:p>
            <a:pPr marL="0" indent="0">
              <a:buNone/>
            </a:pPr>
            <a:r>
              <a:rPr lang="en-CA" sz="2200" b="1" dirty="0"/>
              <a:t>Long-Term: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Work towards becoming a </a:t>
            </a:r>
            <a:r>
              <a:rPr lang="en-CA" sz="2200" b="1" dirty="0"/>
              <a:t>faculty member</a:t>
            </a:r>
            <a:r>
              <a:rPr lang="en-CA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Lead research in </a:t>
            </a:r>
            <a:r>
              <a:rPr lang="en-CA" sz="2200" b="1" dirty="0"/>
              <a:t>context-aware, privacy-preserving AI for health systems</a:t>
            </a:r>
            <a:r>
              <a:rPr lang="en-CA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Mentor students and contribute to advancing this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Continue bridging </a:t>
            </a:r>
            <a:r>
              <a:rPr lang="en-CA" sz="2200" b="1" dirty="0"/>
              <a:t>academic research and industrial innovation</a:t>
            </a:r>
            <a:r>
              <a:rPr lang="en-CA" sz="2200" dirty="0"/>
              <a:t>.</a:t>
            </a:r>
          </a:p>
          <a:p>
            <a:pPr marL="0" indent="0">
              <a:buNone/>
            </a:pPr>
            <a:endParaRPr lang="en-CA" sz="1000" b="1" dirty="0"/>
          </a:p>
          <a:p>
            <a:pPr marL="0" indent="0">
              <a:buNone/>
            </a:pPr>
            <a:r>
              <a:rPr lang="en-CA" sz="2200" b="1" dirty="0"/>
              <a:t>Vision:</a:t>
            </a:r>
            <a:br>
              <a:rPr lang="en-CA" sz="2200" dirty="0"/>
            </a:br>
            <a:r>
              <a:rPr lang="en-CA" sz="2200" dirty="0"/>
              <a:t>To create </a:t>
            </a:r>
            <a:r>
              <a:rPr lang="en-CA" sz="2200" b="1" dirty="0"/>
              <a:t>human-centered AI systems</a:t>
            </a:r>
            <a:r>
              <a:rPr lang="en-CA" sz="2200" dirty="0"/>
              <a:t> that transform healthcare through collaboration between academia and industry.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DD8E8-3C1D-7344-BAF7-73B1895C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F8AEDED8-8A8B-1B44-B06F-9CE485D51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6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01423-BDB3-AD43-AAD2-42BB6193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23" y="1646877"/>
            <a:ext cx="5760846" cy="9476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2D1B-4168-A643-A10E-9C3713A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21" name="Picture 2" descr="IMT Atlantique logos | IMT Atlantique">
            <a:extLst>
              <a:ext uri="{FF2B5EF4-FFF2-40B4-BE49-F238E27FC236}">
                <a16:creationId xmlns:a16="http://schemas.microsoft.com/office/drawing/2014/main" id="{E5647E8E-AC16-8642-8538-7785CB550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3728" y="3985"/>
            <a:ext cx="1198272" cy="7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Rennes Campus | IMT Atlantique">
            <a:extLst>
              <a:ext uri="{FF2B5EF4-FFF2-40B4-BE49-F238E27FC236}">
                <a16:creationId xmlns:a16="http://schemas.microsoft.com/office/drawing/2014/main" id="{7880DEC5-67E7-9D41-B198-2602DA5A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44" y="3018265"/>
            <a:ext cx="4735843" cy="227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3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629A-3CCA-AF56-B823-57A94ED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8764C-AEDB-82F5-DB18-05709FC2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16247"/>
              </p:ext>
            </p:extLst>
          </p:nvPr>
        </p:nvGraphicFramePr>
        <p:xfrm>
          <a:off x="701219" y="1925919"/>
          <a:ext cx="9053473" cy="3909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498">
                  <a:extLst>
                    <a:ext uri="{9D8B030D-6E8A-4147-A177-3AD203B41FA5}">
                      <a16:colId xmlns:a16="http://schemas.microsoft.com/office/drawing/2014/main" val="601284677"/>
                    </a:ext>
                  </a:extLst>
                </a:gridCol>
                <a:gridCol w="6134975">
                  <a:extLst>
                    <a:ext uri="{9D8B030D-6E8A-4147-A177-3AD203B41FA5}">
                      <a16:colId xmlns:a16="http://schemas.microsoft.com/office/drawing/2014/main" val="144643695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Name: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Mohammad Kaosain Akbar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21922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Current Role: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Junior Data Scientist at Desjardins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603795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Location: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Montreal, QC,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51850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Place of Birth: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Dhaka, Bangladesh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73664"/>
                  </a:ext>
                </a:extLst>
              </a:tr>
              <a:tr h="48015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Research Interests: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Human-Computer Interaction (HCI), Machine Learning,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344099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Deep Learning, Data Imputation, System Development,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04922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Computational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54176"/>
                  </a:ext>
                </a:extLst>
              </a:tr>
            </a:tbl>
          </a:graphicData>
        </a:graphic>
      </p:graphicFrame>
      <p:pic>
        <p:nvPicPr>
          <p:cNvPr id="2050" name="Picture 2" descr="Mohammad Kaosain Akbar - AI/ML Engineer &amp; Researcher | Software Engineer |  MASc in Applied Machine Learning | LinkedIn">
            <a:extLst>
              <a:ext uri="{FF2B5EF4-FFF2-40B4-BE49-F238E27FC236}">
                <a16:creationId xmlns:a16="http://schemas.microsoft.com/office/drawing/2014/main" id="{CE94D8AE-CF74-51EF-FE87-6BE80ADC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97" y="2029335"/>
            <a:ext cx="1994184" cy="19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T Atlantique logos | IMT Atlantique">
            <a:extLst>
              <a:ext uri="{FF2B5EF4-FFF2-40B4-BE49-F238E27FC236}">
                <a16:creationId xmlns:a16="http://schemas.microsoft.com/office/drawing/2014/main" id="{E205FD7B-2B10-1348-934B-76A9966C9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2577-FF4F-2A46-AC68-525A73E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A42-EBD7-C2FC-0E1A-72E1FCA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75B-1573-E0A8-46E2-15184863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94805"/>
              </p:ext>
            </p:extLst>
          </p:nvPr>
        </p:nvGraphicFramePr>
        <p:xfrm>
          <a:off x="562453" y="1864010"/>
          <a:ext cx="8463896" cy="4116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849">
                  <a:extLst>
                    <a:ext uri="{9D8B030D-6E8A-4147-A177-3AD203B41FA5}">
                      <a16:colId xmlns:a16="http://schemas.microsoft.com/office/drawing/2014/main" val="2990333019"/>
                    </a:ext>
                  </a:extLst>
                </a:gridCol>
                <a:gridCol w="5794047">
                  <a:extLst>
                    <a:ext uri="{9D8B030D-6E8A-4147-A177-3AD203B41FA5}">
                      <a16:colId xmlns:a16="http://schemas.microsoft.com/office/drawing/2014/main" val="924903051"/>
                    </a:ext>
                  </a:extLst>
                </a:gridCol>
              </a:tblGrid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Undergraduate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 of Science in </a:t>
                      </a:r>
                      <a:r>
                        <a:rPr lang="en-US" b="1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3905"/>
                  </a:ext>
                </a:extLst>
              </a:tr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South University, Dhaka, Bangladesh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975"/>
                  </a:ext>
                </a:extLst>
              </a:tr>
              <a:tr h="94950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3.84/4.77 (Summa Cum Laude)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3494"/>
                  </a:ext>
                </a:extLst>
              </a:tr>
              <a:tr h="504202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Masters of Applied Science in </a:t>
                      </a:r>
                      <a:r>
                        <a:rPr lang="en-US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75320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3.77/4.30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76445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Concordia University, Montreal, QC, Canada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6570"/>
                  </a:ext>
                </a:extLst>
              </a:tr>
              <a:tr h="51702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Thesis: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Non-intrusive Load Monitoring using Machine and Deep Learning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20320"/>
                  </a:ext>
                </a:extLst>
              </a:tr>
            </a:tbl>
          </a:graphicData>
        </a:graphic>
      </p:graphicFrame>
      <p:pic>
        <p:nvPicPr>
          <p:cNvPr id="1028" name="Picture 4" descr="Concordia Campus Master Plan consultations ramp up | News - Concordia  University">
            <a:extLst>
              <a:ext uri="{FF2B5EF4-FFF2-40B4-BE49-F238E27FC236}">
                <a16:creationId xmlns:a16="http://schemas.microsoft.com/office/drawing/2014/main" id="{6A559B68-6E88-E364-72B2-F864A311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5" y="3922481"/>
            <a:ext cx="2610369" cy="20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U: A BRIEF HISTORY | North South University">
            <a:extLst>
              <a:ext uri="{FF2B5EF4-FFF2-40B4-BE49-F238E27FC236}">
                <a16:creationId xmlns:a16="http://schemas.microsoft.com/office/drawing/2014/main" id="{AA77BEE9-4ED5-ECEC-3991-2B8B3D92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6" y="1947709"/>
            <a:ext cx="2610369" cy="15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T Atlantique logos | IMT Atlantique">
            <a:extLst>
              <a:ext uri="{FF2B5EF4-FFF2-40B4-BE49-F238E27FC236}">
                <a16:creationId xmlns:a16="http://schemas.microsoft.com/office/drawing/2014/main" id="{28761C17-A3E1-F44E-B344-E925E308A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22C-8452-EB4B-83CB-D8D8E3C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045-3AB3-E2FF-979B-A154E4E3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0837B3-8BA8-99D7-691A-83240206A0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7357" y="1721789"/>
          <a:ext cx="11477285" cy="404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600">
                  <a:extLst>
                    <a:ext uri="{9D8B030D-6E8A-4147-A177-3AD203B41FA5}">
                      <a16:colId xmlns:a16="http://schemas.microsoft.com/office/drawing/2014/main" val="2816975791"/>
                    </a:ext>
                  </a:extLst>
                </a:gridCol>
                <a:gridCol w="3815861">
                  <a:extLst>
                    <a:ext uri="{9D8B030D-6E8A-4147-A177-3AD203B41FA5}">
                      <a16:colId xmlns:a16="http://schemas.microsoft.com/office/drawing/2014/main" val="2424035301"/>
                    </a:ext>
                  </a:extLst>
                </a:gridCol>
                <a:gridCol w="3859824">
                  <a:extLst>
                    <a:ext uri="{9D8B030D-6E8A-4147-A177-3AD203B41FA5}">
                      <a16:colId xmlns:a16="http://schemas.microsoft.com/office/drawing/2014/main" val="1582106623"/>
                    </a:ext>
                  </a:extLst>
                </a:gridCol>
              </a:tblGrid>
              <a:tr h="5906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Timeline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869"/>
                  </a:ext>
                </a:extLst>
              </a:tr>
              <a:tr h="699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2019 to August 2019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 Developer (Co-op)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Samsung Electronics Bangladesh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960"/>
                  </a:ext>
                </a:extLst>
              </a:tr>
              <a:tr h="650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Undergraduate Teaching Assistant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North South University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355"/>
                  </a:ext>
                </a:extLst>
              </a:tr>
              <a:tr h="1050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 2019 to December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Lecturer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Daffodil International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35657"/>
                  </a:ext>
                </a:extLst>
              </a:tr>
              <a:tr h="1053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2021 to December 2023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Learning Engineer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Applied AI Institute – Concordia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19122"/>
                  </a:ext>
                </a:extLst>
              </a:tr>
            </a:tbl>
          </a:graphicData>
        </a:graphic>
      </p:graphicFrame>
      <p:pic>
        <p:nvPicPr>
          <p:cNvPr id="6" name="Picture 2" descr="IMT Atlantique logos | IMT Atlantique">
            <a:extLst>
              <a:ext uri="{FF2B5EF4-FFF2-40B4-BE49-F238E27FC236}">
                <a16:creationId xmlns:a16="http://schemas.microsoft.com/office/drawing/2014/main" id="{74E3FAB0-8CF7-8F48-AC95-E6801DF69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8C25-4F53-8E4D-A74C-98FAFB3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DB6E-72A7-934D-AFC4-92341C0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Publication Record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83021-7F49-AB4A-9B67-BEF67F57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28" y="161955"/>
            <a:ext cx="7292727" cy="65816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EA38-D35F-934C-9060-AAE5B5C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0C3BD549-B9C6-3B43-9738-30A7E2C27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667250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Theme: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Energy Data Intelligence – NILM &amp; EV Forecasting</a:t>
            </a:r>
          </a:p>
          <a:p>
            <a:pPr marL="0" indent="0">
              <a:buNone/>
            </a:pP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Core Problem: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Extract useful insights from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aggregate sensor data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(building loads, EV charging)</a:t>
            </a:r>
          </a:p>
          <a:p>
            <a:pPr marL="0" indent="0">
              <a:buNone/>
            </a:pP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Research Progression: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Supervised NILM (regression &amp; classification)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Semi-supervised deep learning (TCN-LSTM hybrids)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Ensemble regression with Bayesian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Image-based NILM (GAF-TCN)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EV charging forecasting (Kolmogorov–Arnold Networks)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EV charging data imputation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ResiDualNet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-CNN)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EB66C7FF-BF03-3049-A78F-2D88B9C9F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-1579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0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341"/>
            <a:ext cx="11128899" cy="5256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NILM Contributions: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Supervised &amp; semi-supervised deep learning → robust to limited labeled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Bayesian-optimized ensemble models for adaptive NILM</a:t>
            </a:r>
          </a:p>
          <a:p>
            <a:pPr marL="0" indent="0">
              <a:buNone/>
            </a:pPr>
            <a:endParaRPr lang="en-CA" sz="1000" b="1" dirty="0"/>
          </a:p>
          <a:p>
            <a:pPr marL="0" indent="0">
              <a:buNone/>
            </a:pPr>
            <a:r>
              <a:rPr lang="en-CA" b="1" dirty="0"/>
              <a:t>EV Forecasting &amp; Data Imputation Contributions: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ResiDualNet</a:t>
            </a:r>
            <a:r>
              <a:rPr lang="en-CA" dirty="0"/>
              <a:t>: novel </a:t>
            </a:r>
            <a:r>
              <a:rPr lang="en-CA" dirty="0" err="1"/>
              <a:t>BiLSTM</a:t>
            </a:r>
            <a:r>
              <a:rPr lang="en-CA" dirty="0"/>
              <a:t>-CNN imputation technique → boosts EV load forecasting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Introduced Kolmogorov–Arnold Networks for short-term EV load prediction</a:t>
            </a:r>
          </a:p>
          <a:p>
            <a:pPr marL="0" indent="0">
              <a:buNone/>
            </a:pPr>
            <a:endParaRPr lang="en-CA" sz="1000" b="1" dirty="0"/>
          </a:p>
          <a:p>
            <a:pPr marL="0" indent="0">
              <a:buNone/>
            </a:pPr>
            <a:r>
              <a:rPr lang="en-CA" b="1" dirty="0"/>
              <a:t>Overall Contribution: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Advanced methods for </a:t>
            </a:r>
            <a:r>
              <a:rPr lang="en-CA" b="1" dirty="0"/>
              <a:t>handling noisy, incomplete, and real-world time-series data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Solutions for both disaggregation (NILM) and forecasting (EV loads)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003DEAE1-5869-6944-87FD-61B23A1F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554A-2959-C142-9209-73C5CA3A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747159" cy="1325563"/>
          </a:xfrm>
        </p:spPr>
        <p:txBody>
          <a:bodyPr/>
          <a:lstStyle/>
          <a:p>
            <a:r>
              <a:rPr lang="en-US" dirty="0"/>
              <a:t>Previous Work Alignment towards PhD (BSc)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5A27-7624-BD42-A9F8-53929A87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79" y="1090813"/>
            <a:ext cx="10515600" cy="57671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1800" b="1" u="sng" dirty="0"/>
              <a:t>Capstone Project: “I am Here”</a:t>
            </a:r>
          </a:p>
          <a:p>
            <a:pPr marL="0" indent="0">
              <a:buNone/>
            </a:pPr>
            <a:r>
              <a:rPr lang="en-CA" sz="1800" b="1" dirty="0"/>
              <a:t>Context &amp; Motivation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Rising harassment, kidnapping, and public insecurity in Bangladesh.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Need for a </a:t>
            </a:r>
            <a:r>
              <a:rPr lang="en-CA" sz="1600" b="1" dirty="0"/>
              <a:t>safety system</a:t>
            </a:r>
            <a:r>
              <a:rPr lang="en-CA" sz="1600" dirty="0"/>
              <a:t> that provides emergency help while protecting user privacy.</a:t>
            </a:r>
          </a:p>
          <a:p>
            <a:pPr marL="0" indent="0">
              <a:buNone/>
            </a:pPr>
            <a:r>
              <a:rPr lang="en-CA" sz="1800" b="1" dirty="0"/>
              <a:t>System Design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600" b="1" dirty="0"/>
              <a:t>Mobile App (Android):</a:t>
            </a:r>
            <a:r>
              <a:rPr lang="en-CA" sz="1600" dirty="0"/>
              <a:t> Core platform for location abstraction, SOS calls, trusted contacts.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b="1" dirty="0"/>
              <a:t>Wearable SOS Trigger:</a:t>
            </a:r>
            <a:r>
              <a:rPr lang="en-CA" sz="1600" dirty="0"/>
              <a:t> Wristband-style button, connected via Bluetooth, to discreetly activate emergency alerts.</a:t>
            </a:r>
          </a:p>
          <a:p>
            <a:pPr marL="0" indent="0">
              <a:buNone/>
            </a:pPr>
            <a:r>
              <a:rPr lang="en-CA" sz="1800" b="1" dirty="0"/>
              <a:t>Privacy Features:</a:t>
            </a: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Location abstraction (exact, area-level, city-level).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Share only with trusted contacts.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Multilingual (English &amp; Bengali).</a:t>
            </a:r>
          </a:p>
          <a:p>
            <a:pPr marL="0" indent="0">
              <a:buNone/>
            </a:pPr>
            <a:r>
              <a:rPr lang="en-CA" sz="1800" b="1" dirty="0"/>
              <a:t>Evaluation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Survey (n=84) → informed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Deployment (n=107) → urban &amp; rural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95% found the system useful.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Strong preference for </a:t>
            </a:r>
            <a:r>
              <a:rPr lang="en-CA" sz="1600" b="1" dirty="0"/>
              <a:t>broad location sharing</a:t>
            </a:r>
            <a:r>
              <a:rPr lang="en-CA" sz="1600" dirty="0"/>
              <a:t> over exact GPS.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93A8C-B551-8744-ADF7-E8CA7828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IMT Atlantique logos | IMT Atlantique">
            <a:extLst>
              <a:ext uri="{FF2B5EF4-FFF2-40B4-BE49-F238E27FC236}">
                <a16:creationId xmlns:a16="http://schemas.microsoft.com/office/drawing/2014/main" id="{0DB7E44F-AF9C-974D-9AFF-BD7451E96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0"/>
          <a:stretch/>
        </p:blipFill>
        <p:spPr bwMode="auto">
          <a:xfrm>
            <a:off x="10998381" y="6779"/>
            <a:ext cx="1193619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470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2523</Words>
  <Application>Microsoft Macintosh PowerPoint</Application>
  <PresentationFormat>Widescreen</PresentationFormat>
  <Paragraphs>368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Times New Roman</vt:lpstr>
      <vt:lpstr>Gallery</vt:lpstr>
      <vt:lpstr>Office Theme</vt:lpstr>
      <vt:lpstr>PhD Interview  on  “Contextual Filtering and Opportunistic Local Processing of Health Data”</vt:lpstr>
      <vt:lpstr>Contents</vt:lpstr>
      <vt:lpstr>Introduction</vt:lpstr>
      <vt:lpstr>Introduction</vt:lpstr>
      <vt:lpstr>Introduction</vt:lpstr>
      <vt:lpstr>Publication Record</vt:lpstr>
      <vt:lpstr>Previous Research Overview</vt:lpstr>
      <vt:lpstr>Previous Research Overview</vt:lpstr>
      <vt:lpstr>Previous Work Alignment towards PhD (BSc)</vt:lpstr>
      <vt:lpstr>Previous Work Alignment towards PhD (BSc)</vt:lpstr>
      <vt:lpstr>Previous Work Alignment towards PhD (MASc)</vt:lpstr>
      <vt:lpstr>Motivation for this PhD</vt:lpstr>
      <vt:lpstr>Reference Paper Discussion</vt:lpstr>
      <vt:lpstr>Towards a Continuously Learning Health System</vt:lpstr>
      <vt:lpstr>Towards a Continuously Learning Health System</vt:lpstr>
      <vt:lpstr>Self-Care: Selective Fusion with Context-Aware Low Power Edge Computing for Stress Detection </vt:lpstr>
      <vt:lpstr>Self-Care: Selective Fusion with Context-Aware Low Power Edge Computing for Stress Detection </vt:lpstr>
      <vt:lpstr>Self-Care: Selective Fusion with Context-Aware Low Power Edge Computing for Stress Detection </vt:lpstr>
      <vt:lpstr>Self-Care: Selective Fusion with Context-Aware Low Power Edge Computing for Stress Detection </vt:lpstr>
      <vt:lpstr>Harmoni: Context-Aware Filtering for Remote Health Monitoring</vt:lpstr>
      <vt:lpstr>Harmoni: Context-Aware Filtering for Remote Health Monitoring</vt:lpstr>
      <vt:lpstr>Harmoni: Context-Aware Filtering for Remote Health Monitoring</vt:lpstr>
      <vt:lpstr>Harmoni: Context-Aware Filtering for Remote Health Monitoring</vt:lpstr>
      <vt:lpstr>PhD Plan (tentative)</vt:lpstr>
      <vt:lpstr>Career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Interview  on  “Contextual Filtering and Opportunistic Local Processing of Health Data”</dc:title>
  <dc:creator>Office</dc:creator>
  <cp:lastModifiedBy>Office</cp:lastModifiedBy>
  <cp:revision>6</cp:revision>
  <dcterms:created xsi:type="dcterms:W3CDTF">2025-09-04T23:22:23Z</dcterms:created>
  <dcterms:modified xsi:type="dcterms:W3CDTF">2025-09-05T03:02:46Z</dcterms:modified>
</cp:coreProperties>
</file>