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5143500" cx="9144000"/>
  <p:notesSz cx="6858000" cy="9144000"/>
  <p:embeddedFontLst>
    <p:embeddedFont>
      <p:font typeface="Roboto"/>
      <p:regular r:id="rId78"/>
      <p:bold r:id="rId79"/>
      <p:italic r:id="rId80"/>
      <p:boldItalic r:id="rId81"/>
    </p:embeddedFont>
    <p:embeddedFont>
      <p:font typeface="Lato"/>
      <p:regular r:id="rId82"/>
      <p:bold r:id="rId83"/>
      <p:italic r:id="rId84"/>
      <p:boldItalic r:id="rId85"/>
    </p:embeddedFont>
    <p:embeddedFont>
      <p:font typeface="Caveat Medium"/>
      <p:regular r:id="rId86"/>
      <p:bold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italic.fntdata"/><Relationship Id="rId83" Type="http://schemas.openxmlformats.org/officeDocument/2006/relationships/font" Target="fonts/Lato-bold.fntdata"/><Relationship Id="rId42" Type="http://schemas.openxmlformats.org/officeDocument/2006/relationships/slide" Target="slides/slide37.xml"/><Relationship Id="rId86" Type="http://schemas.openxmlformats.org/officeDocument/2006/relationships/font" Target="fonts/CaveatMedium-regular.fntdata"/><Relationship Id="rId41" Type="http://schemas.openxmlformats.org/officeDocument/2006/relationships/slide" Target="slides/slide36.xml"/><Relationship Id="rId85" Type="http://schemas.openxmlformats.org/officeDocument/2006/relationships/font" Target="fonts/Lato-boldItalic.fntdata"/><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font" Target="fonts/CaveatMedium-bold.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italic.fntdata"/><Relationship Id="rId82" Type="http://schemas.openxmlformats.org/officeDocument/2006/relationships/font" Target="fonts/Lato-regular.fntdata"/><Relationship Id="rId81"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oboto-bold.fntdata"/><Relationship Id="rId34" Type="http://schemas.openxmlformats.org/officeDocument/2006/relationships/slide" Target="slides/slide29.xml"/><Relationship Id="rId78" Type="http://schemas.openxmlformats.org/officeDocument/2006/relationships/font" Target="fonts/Roboto-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5f003ec4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5f003ec4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5d563298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5d563298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a453e6c6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a453e6c6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a453e6c6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a453e6c6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5a86f50b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5a86f50b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5bb31109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5bb31109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5d4983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5d4983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5d4983c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5d4983c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5d4983c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5d4983c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a453e6c68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a453e6c68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a453e6c6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a453e6c6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a453e6c68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a453e6c68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a453e6c6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a453e6c6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a453e6c68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a453e6c68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e89bf54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5e89bf5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e89bf54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e89bf54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61cfd5d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61cfd5d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5e89bf54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e89bf54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e89bf54e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e89bf54e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e89bf54e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e89bf54e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a453e6c6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a453e6c6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a453e6c68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a453e6c68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https://www.credly.com/badges/c3e0f7e9-4c13-4393-91a8-42e9901e2e04/linked_in_profile</a:t>
            </a:r>
            <a:endParaRPr/>
          </a:p>
          <a:p>
            <a:pPr indent="0" lvl="0" marL="0" rtl="0" algn="l">
              <a:spcBef>
                <a:spcPts val="0"/>
              </a:spcBef>
              <a:spcAft>
                <a:spcPts val="0"/>
              </a:spcAft>
              <a:buNone/>
            </a:pPr>
            <a:r>
              <a:rPr lang="en"/>
              <a:t>https://graduation.udacity.com/confirm/4epk27st</a:t>
            </a:r>
            <a:endParaRPr/>
          </a:p>
          <a:p>
            <a:pPr indent="0" lvl="0" marL="0" rtl="0" algn="l">
              <a:spcBef>
                <a:spcPts val="0"/>
              </a:spcBef>
              <a:spcAft>
                <a:spcPts val="0"/>
              </a:spcAft>
              <a:buNone/>
            </a:pPr>
            <a:r>
              <a:rPr lang="en"/>
              <a:t>https://www.credly.com/badges/7f8f27e0-1dad-4011-8565-f648cb709829/linked_in_profile</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a453e6c68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a453e6c68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e89bf54e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e89bf54e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e89bf54e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e89bf54e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a453e6c68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a453e6c68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a453e6c68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a453e6c68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a453e6c68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a453e6c68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a453e6c68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5a453e6c68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5a453e6c6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5a453e6c6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a453e6c6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a453e6c6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5a453e6c68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5a453e6c68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a453e6c6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a453e6c6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5a453e6c6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5a453e6c6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5a453e6c68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5a453e6c68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5a453e6c68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5a453e6c68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0f71af0790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0f71af0790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0f71af0790_1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0f71af0790_1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0f71af0790_1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0f71af0790_1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f452acc9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f452acc9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f452acc9a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f452acc9a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f452acc9aa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f452acc9aa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452acc9aa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452acc9aa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5d56329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5d56329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f452acc9a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f452acc9a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f452acc9aa_3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f452acc9aa_3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f452acc9aa_3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f452acc9aa_3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f452acc9aa_3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f452acc9aa_3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f452acc9a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f452acc9a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f452acc9aa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f452acc9aa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f452acc9aa_5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f452acc9aa_5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f452acc9aa_5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f452acc9aa_5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f452acc9aa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f452acc9aa_5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f452acc9aa_5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f452acc9aa_5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5d563298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5d563298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f452acc9aa_5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f452acc9aa_5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f452acc9aa_5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f452acc9aa_5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f452acc9aa_5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f452acc9aa_5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f452acc9aa_5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f452acc9aa_5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f452acc9aa_5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f452acc9aa_5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f452acc9aa_5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f452acc9aa_5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f452acc9aa_5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f452acc9aa_5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f452acc9aa_5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f452acc9aa_5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f452acc9aa_5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f452acc9aa_5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f452acc9aa_5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f452acc9aa_5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5d56329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5d56329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f452acc9aa_5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f452acc9aa_5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0f71af0790_1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0f71af0790_1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5a453e6c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5a453e6c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5d563298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5d563298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5d56329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5d56329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panaverse.co/" TargetMode="External"/><Relationship Id="rId4" Type="http://schemas.openxmlformats.org/officeDocument/2006/relationships/hyperlink" Target="https://github.com/panaverse/" TargetMode="External"/><Relationship Id="rId5" Type="http://schemas.openxmlformats.org/officeDocument/2006/relationships/hyperlink" Target="https://www.youtube.com/@panaverse" TargetMode="External"/><Relationship Id="rId6" Type="http://schemas.openxmlformats.org/officeDocument/2006/relationships/hyperlink" Target="https://www.facebook.com/groups/panaver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dmonk.com/sogrady/2021/08/05/language-rankings-6-21/"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odejs.org/en/download/current/" TargetMode="External"/><Relationship Id="rId4" Type="http://schemas.openxmlformats.org/officeDocument/2006/relationships/hyperlink" Target="https://code.visualstudio.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github.com/panaverse/learn-typescript"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github.com/panaverse/typescript-node-projects/blob/main/getting-started-exercises.md" TargetMode="External"/><Relationship Id="rId4" Type="http://schemas.openxmlformats.org/officeDocument/2006/relationships/hyperlink" Target="https://github.com/panaverse/learn-typescri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dmonk.com/sogrady/2021/08/05/language-rankings-6-2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ypl.github.io/PYPL.html"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842022"/>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00"/>
              <a:t>LEARNING</a:t>
            </a:r>
            <a:r>
              <a:rPr lang="en" sz="5000"/>
              <a:t> FUNDAMENTALS OF TYPESCRIPT 5.0+</a:t>
            </a:r>
            <a:endParaRPr sz="5000"/>
          </a:p>
          <a:p>
            <a:pPr indent="0" lvl="0" marL="0" rtl="0" algn="ctr">
              <a:spcBef>
                <a:spcPts val="0"/>
              </a:spcBef>
              <a:spcAft>
                <a:spcPts val="0"/>
              </a:spcAft>
              <a:buNone/>
            </a:pPr>
            <a:r>
              <a:rPr lang="en" sz="2650" u="sng">
                <a:solidFill>
                  <a:srgbClr val="CFE2F3"/>
                </a:solidFill>
                <a:hlinkClick r:id="rId3">
                  <a:extLst>
                    <a:ext uri="{A12FA001-AC4F-418D-AE19-62706E023703}">
                      <ahyp:hlinkClr val="tx"/>
                    </a:ext>
                  </a:extLst>
                </a:hlinkClick>
              </a:rPr>
              <a:t>https://www.panaverse.co/</a:t>
            </a:r>
            <a:r>
              <a:rPr lang="en" sz="2650">
                <a:solidFill>
                  <a:srgbClr val="CFE2F3"/>
                </a:solidFill>
              </a:rPr>
              <a:t> </a:t>
            </a:r>
            <a:endParaRPr sz="2650">
              <a:solidFill>
                <a:srgbClr val="CFE2F3"/>
              </a:solidFill>
            </a:endParaRPr>
          </a:p>
          <a:p>
            <a:pPr indent="0" lvl="0" marL="0" rtl="0" algn="ctr">
              <a:spcBef>
                <a:spcPts val="0"/>
              </a:spcBef>
              <a:spcAft>
                <a:spcPts val="0"/>
              </a:spcAft>
              <a:buNone/>
            </a:pPr>
            <a:r>
              <a:rPr lang="en" sz="2650" u="sng">
                <a:solidFill>
                  <a:srgbClr val="CFE2F3"/>
                </a:solidFill>
                <a:hlinkClick r:id="rId4">
                  <a:extLst>
                    <a:ext uri="{A12FA001-AC4F-418D-AE19-62706E023703}">
                      <ahyp:hlinkClr val="tx"/>
                    </a:ext>
                  </a:extLst>
                </a:hlinkClick>
              </a:rPr>
              <a:t>https://github.com/panaverse/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5">
                  <a:extLst>
                    <a:ext uri="{A12FA001-AC4F-418D-AE19-62706E023703}">
                      <ahyp:hlinkClr val="tx"/>
                    </a:ext>
                  </a:extLst>
                </a:hlinkClick>
              </a:rPr>
              <a:t>https://www.youtube.com/@panaverse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6">
                  <a:extLst>
                    <a:ext uri="{A12FA001-AC4F-418D-AE19-62706E023703}">
                      <ahyp:hlinkClr val="tx"/>
                    </a:ext>
                  </a:extLst>
                </a:hlinkClick>
              </a:rPr>
              <a:t>https://www.facebook.com/groups/panaverse</a:t>
            </a:r>
            <a:r>
              <a:rPr lang="en" sz="2650">
                <a:solidFill>
                  <a:srgbClr val="CFE2F3"/>
                </a:solidFill>
              </a:rPr>
              <a:t>  </a:t>
            </a:r>
            <a:endParaRPr sz="2650">
              <a:solidFill>
                <a:srgbClr val="CFE2F3"/>
              </a:solidFill>
            </a:endParaRPr>
          </a:p>
        </p:txBody>
      </p:sp>
      <p:sp>
        <p:nvSpPr>
          <p:cNvPr id="86" name="Google Shape;86;p13"/>
          <p:cNvSpPr txBox="1"/>
          <p:nvPr>
            <p:ph idx="1" type="subTitle"/>
          </p:nvPr>
        </p:nvSpPr>
        <p:spPr>
          <a:xfrm>
            <a:off x="6765350" y="3877575"/>
            <a:ext cx="1474200" cy="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aveat Medium"/>
                <a:ea typeface="Caveat Medium"/>
                <a:cs typeface="Caveat Medium"/>
                <a:sym typeface="Caveat Medium"/>
              </a:rPr>
              <a:t>Daniyal Nagori</a:t>
            </a:r>
            <a:br>
              <a:rPr lang="en" sz="1600">
                <a:latin typeface="Caveat Medium"/>
                <a:ea typeface="Caveat Medium"/>
                <a:cs typeface="Caveat Medium"/>
                <a:sym typeface="Caveat Medium"/>
              </a:rPr>
            </a:br>
            <a:endParaRPr sz="1200">
              <a:latin typeface="Caveat Medium"/>
              <a:ea typeface="Caveat Medium"/>
              <a:cs typeface="Caveat Medium"/>
              <a:sym typeface="Cave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8"/>
              <a:t>Next.js 13 Now Supports TypeScript By Default</a:t>
            </a:r>
            <a:endParaRPr sz="3488"/>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41" name="Google Shape;141;p22"/>
          <p:cNvSpPr txBox="1"/>
          <p:nvPr>
            <p:ph idx="1" type="body"/>
          </p:nvPr>
        </p:nvSpPr>
        <p:spPr>
          <a:xfrm>
            <a:off x="311700" y="1001275"/>
            <a:ext cx="8520600" cy="523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200">
                <a:solidFill>
                  <a:srgbClr val="000000"/>
                </a:solidFill>
              </a:rPr>
              <a:t>Next.js is the Most Demanded Full Stack Framework in 2023</a:t>
            </a:r>
            <a:endParaRPr sz="2400">
              <a:solidFill>
                <a:schemeClr val="dk1"/>
              </a:solidFill>
              <a:latin typeface="Lato"/>
              <a:ea typeface="Lato"/>
              <a:cs typeface="Lato"/>
              <a:sym typeface="Lato"/>
            </a:endParaRPr>
          </a:p>
        </p:txBody>
      </p:sp>
      <p:sp>
        <p:nvSpPr>
          <p:cNvPr id="142" name="Google Shape;142;p22"/>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pic>
        <p:nvPicPr>
          <p:cNvPr id="143" name="Google Shape;143;p22"/>
          <p:cNvPicPr preferRelativeResize="0"/>
          <p:nvPr/>
        </p:nvPicPr>
        <p:blipFill>
          <a:blip r:embed="rId4">
            <a:alphaModFix/>
          </a:blip>
          <a:stretch>
            <a:fillRect/>
          </a:stretch>
        </p:blipFill>
        <p:spPr>
          <a:xfrm>
            <a:off x="152400" y="1753675"/>
            <a:ext cx="8931260" cy="3313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Getting Started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Setting up your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Setting up your environment</a:t>
            </a:r>
            <a:endParaRPr sz="2400"/>
          </a:p>
        </p:txBody>
      </p:sp>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There are many ways in which you can set up a coding environment. Such as: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Integrated Development Environment (IDE). Example: </a:t>
            </a:r>
            <a:r>
              <a:rPr b="1" lang="en">
                <a:solidFill>
                  <a:schemeClr val="dk1"/>
                </a:solidFill>
                <a:latin typeface="Lato"/>
                <a:ea typeface="Lato"/>
                <a:cs typeface="Lato"/>
                <a:sym typeface="Lato"/>
              </a:rPr>
              <a:t>VS Code,</a:t>
            </a:r>
            <a:r>
              <a:rPr lang="en">
                <a:solidFill>
                  <a:schemeClr val="dk1"/>
                </a:solidFill>
                <a:latin typeface="Lato"/>
                <a:ea typeface="Lato"/>
                <a:cs typeface="Lato"/>
                <a:sym typeface="Lato"/>
              </a:rPr>
              <a:t> Sublime Text, Atom,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Web browser. </a:t>
            </a:r>
            <a:r>
              <a:rPr lang="en">
                <a:solidFill>
                  <a:schemeClr val="dk1"/>
                </a:solidFill>
                <a:latin typeface="Lato"/>
                <a:ea typeface="Lato"/>
                <a:cs typeface="Lato"/>
                <a:sym typeface="Lato"/>
              </a:rPr>
              <a:t>Example: </a:t>
            </a:r>
            <a:r>
              <a:rPr b="1" lang="en">
                <a:solidFill>
                  <a:schemeClr val="dk1"/>
                </a:solidFill>
                <a:latin typeface="Lato"/>
                <a:ea typeface="Lato"/>
                <a:cs typeface="Lato"/>
                <a:sym typeface="Lato"/>
              </a:rPr>
              <a:t>Chrome</a:t>
            </a:r>
            <a:r>
              <a:rPr lang="en">
                <a:solidFill>
                  <a:schemeClr val="dk1"/>
                </a:solidFill>
                <a:latin typeface="Lato"/>
                <a:ea typeface="Lato"/>
                <a:cs typeface="Lato"/>
                <a:sym typeface="Lato"/>
              </a:rPr>
              <a:t>, Firefox,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Online editor (optional). Example: StackBlitz, Replit, etc.</a:t>
            </a: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NodeJs and VS Code</a:t>
            </a:r>
            <a:endParaRPr/>
          </a:p>
        </p:txBody>
      </p:sp>
      <p:sp>
        <p:nvSpPr>
          <p:cNvPr id="165" name="Google Shape;16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u="sng">
                <a:solidFill>
                  <a:schemeClr val="hlink"/>
                </a:solidFill>
                <a:latin typeface="Arial"/>
                <a:ea typeface="Arial"/>
                <a:cs typeface="Arial"/>
                <a:sym typeface="Arial"/>
                <a:hlinkClick r:id="rId3"/>
              </a:rPr>
              <a:t>https://nodejs.org/en/download/current/</a:t>
            </a:r>
            <a:endParaRPr sz="1350" u="sng">
              <a:solidFill>
                <a:schemeClr val="hlink"/>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Install Version 18.10.0+</a:t>
            </a:r>
            <a:endParaRPr sz="1350">
              <a:solidFill>
                <a:srgbClr val="474747"/>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node -v</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rPr lang="en" sz="1350" u="sng">
                <a:solidFill>
                  <a:schemeClr val="hlink"/>
                </a:solidFill>
                <a:latin typeface="Arial"/>
                <a:ea typeface="Arial"/>
                <a:cs typeface="Arial"/>
                <a:sym typeface="Arial"/>
                <a:hlinkClick r:id="rId4"/>
              </a:rPr>
              <a:t>https://code.visualstudio.com/</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500"/>
              </a:spcBef>
              <a:spcAft>
                <a:spcPts val="500"/>
              </a:spcAft>
              <a:buNone/>
            </a:pPr>
            <a:r>
              <a:t/>
            </a:r>
            <a:endParaRPr b="1">
              <a:solidFill>
                <a:schemeClr val="dk1"/>
              </a:solidFill>
              <a:highlight>
                <a:srgbClr val="FFFFFF"/>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Typescript</a:t>
            </a:r>
            <a:endParaRPr/>
          </a:p>
        </p:txBody>
      </p:sp>
      <p:sp>
        <p:nvSpPr>
          <p:cNvPr id="171" name="Google Shape;171;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hlink"/>
                </a:solidFill>
                <a:latin typeface="Arial"/>
                <a:ea typeface="Arial"/>
                <a:cs typeface="Arial"/>
                <a:sym typeface="Arial"/>
              </a:rPr>
              <a:t>https://www.npmjs.com/package/typescript</a:t>
            </a:r>
            <a:endParaRPr sz="1700" u="sng">
              <a:solidFill>
                <a:schemeClr val="hlink"/>
              </a:solidFill>
              <a:latin typeface="Arial"/>
              <a:ea typeface="Arial"/>
              <a:cs typeface="Arial"/>
              <a:sym typeface="Arial"/>
            </a:endParaRPr>
          </a:p>
          <a:p>
            <a:pPr indent="0" lvl="0" marL="0" marR="139700" rtl="0" algn="l">
              <a:spcBef>
                <a:spcPts val="900"/>
              </a:spcBef>
              <a:spcAft>
                <a:spcPts val="0"/>
              </a:spcAft>
              <a:buNone/>
            </a:pPr>
            <a:r>
              <a:rPr lang="en" sz="1700">
                <a:solidFill>
                  <a:schemeClr val="lt1"/>
                </a:solidFill>
                <a:highlight>
                  <a:srgbClr val="202124"/>
                </a:highlight>
                <a:latin typeface="Courier New"/>
                <a:ea typeface="Courier New"/>
                <a:cs typeface="Courier New"/>
                <a:sym typeface="Courier New"/>
              </a:rPr>
              <a:t>npm install -g typescript</a:t>
            </a:r>
            <a:endParaRPr sz="1700">
              <a:solidFill>
                <a:schemeClr val="lt1"/>
              </a:solidFill>
              <a:highlight>
                <a:srgbClr val="202124"/>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EFEFEF"/>
                </a:solidFill>
                <a:highlight>
                  <a:srgbClr val="474747"/>
                </a:highlight>
                <a:latin typeface="Courier New"/>
                <a:ea typeface="Courier New"/>
                <a:cs typeface="Courier New"/>
                <a:sym typeface="Courier New"/>
              </a:rPr>
              <a:t>tsc —init</a:t>
            </a:r>
            <a:endParaRPr sz="1700">
              <a:solidFill>
                <a:srgbClr val="EFEFEF"/>
              </a:solidFill>
              <a:highlight>
                <a:srgbClr val="474747"/>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Create a new file and name it whatever you want or better name it `index.ts` just for convention.</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Open your file in any text editor like vscode, notepad etc</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3000"/>
              </a:spcAft>
              <a:buNone/>
            </a:pPr>
            <a:r>
              <a:t/>
            </a:r>
            <a:endParaRPr b="1" sz="1700">
              <a:solidFill>
                <a:schemeClr val="dk1"/>
              </a:solidFill>
              <a:highlight>
                <a:srgbClr val="FFFFFF"/>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a:t>
            </a:r>
            <a:r>
              <a:rPr lang="en"/>
              <a:t>Typescript Program</a:t>
            </a:r>
            <a:endParaRPr/>
          </a:p>
        </p:txBody>
      </p:sp>
      <p:sp>
        <p:nvSpPr>
          <p:cNvPr id="177" name="Google Shape;177;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the following code: </a:t>
            </a:r>
            <a:endParaRPr/>
          </a:p>
          <a:p>
            <a:pPr indent="0" lvl="0" marL="0" rtl="0" algn="l">
              <a:spcBef>
                <a:spcPts val="1200"/>
              </a:spcBef>
              <a:spcAft>
                <a:spcPts val="1200"/>
              </a:spcAft>
              <a:buNone/>
            </a:pPr>
            <a:r>
              <a:rPr lang="en"/>
              <a:t>console.log("Hello World");</a:t>
            </a:r>
            <a:endParaRPr/>
          </a:p>
        </p:txBody>
      </p:sp>
      <p:sp>
        <p:nvSpPr>
          <p:cNvPr id="178" name="Google Shape;178;p28"/>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8"/>
          <p:cNvPicPr preferRelativeResize="0"/>
          <p:nvPr/>
        </p:nvPicPr>
        <p:blipFill>
          <a:blip r:embed="rId3">
            <a:alphaModFix/>
          </a:blip>
          <a:stretch>
            <a:fillRect/>
          </a:stretch>
        </p:blipFill>
        <p:spPr>
          <a:xfrm>
            <a:off x="3334450" y="945175"/>
            <a:ext cx="5655674" cy="3853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a:t>
            </a:r>
            <a:r>
              <a:rPr lang="en"/>
              <a:t> Typescript Program</a:t>
            </a:r>
            <a:endParaRPr/>
          </a:p>
        </p:txBody>
      </p:sp>
      <p:sp>
        <p:nvSpPr>
          <p:cNvPr id="185" name="Google Shape;185;p2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tsc</a:t>
            </a:r>
            <a:endParaRPr/>
          </a:p>
          <a:p>
            <a:pPr indent="0" lvl="0" marL="0" rtl="0" algn="l">
              <a:spcBef>
                <a:spcPts val="3000"/>
              </a:spcBef>
              <a:spcAft>
                <a:spcPts val="1200"/>
              </a:spcAft>
              <a:buNone/>
            </a:pPr>
            <a:r>
              <a:rPr lang="en"/>
              <a:t>It will compile into Javascript.</a:t>
            </a:r>
            <a:endParaRPr/>
          </a:p>
        </p:txBody>
      </p:sp>
      <p:pic>
        <p:nvPicPr>
          <p:cNvPr id="186" name="Google Shape;186;p29"/>
          <p:cNvPicPr preferRelativeResize="0"/>
          <p:nvPr/>
        </p:nvPicPr>
        <p:blipFill>
          <a:blip r:embed="rId3">
            <a:alphaModFix/>
          </a:blip>
          <a:stretch>
            <a:fillRect/>
          </a:stretch>
        </p:blipFill>
        <p:spPr>
          <a:xfrm>
            <a:off x="3088775" y="1170050"/>
            <a:ext cx="5659051" cy="2803400"/>
          </a:xfrm>
          <a:prstGeom prst="rect">
            <a:avLst/>
          </a:prstGeom>
          <a:noFill/>
          <a:ln>
            <a:noFill/>
          </a:ln>
        </p:spPr>
      </p:pic>
      <p:cxnSp>
        <p:nvCxnSpPr>
          <p:cNvPr id="187" name="Google Shape;187;p29"/>
          <p:cNvCxnSpPr/>
          <p:nvPr/>
        </p:nvCxnSpPr>
        <p:spPr>
          <a:xfrm rot="10800000">
            <a:off x="4075775" y="1886900"/>
            <a:ext cx="1014000" cy="846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Typescript Output</a:t>
            </a:r>
            <a:endParaRPr/>
          </a:p>
        </p:txBody>
      </p:sp>
      <p:sp>
        <p:nvSpPr>
          <p:cNvPr id="193" name="Google Shape;193;p3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n</a:t>
            </a:r>
            <a:r>
              <a:rPr lang="en" sz="1700">
                <a:solidFill>
                  <a:srgbClr val="EFEFEF"/>
                </a:solidFill>
                <a:highlight>
                  <a:srgbClr val="474747"/>
                </a:highlight>
                <a:latin typeface="Courier New"/>
                <a:ea typeface="Courier New"/>
                <a:cs typeface="Courier New"/>
                <a:sym typeface="Courier New"/>
              </a:rPr>
              <a:t>ode index.js</a:t>
            </a:r>
            <a:endParaRPr/>
          </a:p>
          <a:p>
            <a:pPr indent="0" lvl="0" marL="0" rtl="0" algn="l">
              <a:spcBef>
                <a:spcPts val="3000"/>
              </a:spcBef>
              <a:spcAft>
                <a:spcPts val="0"/>
              </a:spcAft>
              <a:buNone/>
            </a:pPr>
            <a:r>
              <a:rPr lang="en"/>
              <a:t>You will see the output inside</a:t>
            </a:r>
            <a:endParaRPr/>
          </a:p>
          <a:p>
            <a:pPr indent="0" lvl="0" marL="0" rtl="0" algn="l">
              <a:spcBef>
                <a:spcPts val="1200"/>
              </a:spcBef>
              <a:spcAft>
                <a:spcPts val="1200"/>
              </a:spcAft>
              <a:buNone/>
            </a:pPr>
            <a:r>
              <a:rPr lang="en"/>
              <a:t>t</a:t>
            </a:r>
            <a:r>
              <a:rPr lang="en"/>
              <a:t>he terminal.</a:t>
            </a:r>
            <a:endParaRPr/>
          </a:p>
        </p:txBody>
      </p:sp>
      <p:pic>
        <p:nvPicPr>
          <p:cNvPr id="194" name="Google Shape;194;p30"/>
          <p:cNvPicPr preferRelativeResize="0"/>
          <p:nvPr/>
        </p:nvPicPr>
        <p:blipFill>
          <a:blip r:embed="rId3">
            <a:alphaModFix/>
          </a:blip>
          <a:stretch>
            <a:fillRect/>
          </a:stretch>
        </p:blipFill>
        <p:spPr>
          <a:xfrm>
            <a:off x="3202850" y="1571225"/>
            <a:ext cx="5629451" cy="2479425"/>
          </a:xfrm>
          <a:prstGeom prst="rect">
            <a:avLst/>
          </a:prstGeom>
          <a:noFill/>
          <a:ln>
            <a:noFill/>
          </a:ln>
        </p:spPr>
      </p:pic>
      <p:cxnSp>
        <p:nvCxnSpPr>
          <p:cNvPr id="195" name="Google Shape;195;p30"/>
          <p:cNvCxnSpPr/>
          <p:nvPr/>
        </p:nvCxnSpPr>
        <p:spPr>
          <a:xfrm>
            <a:off x="4311600" y="2967875"/>
            <a:ext cx="1235400" cy="423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Writing code</a:t>
            </a:r>
            <a:endParaRPr sz="2400"/>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Formatting code: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Code needs to be formatted well. If you have a long file with many lines of code and you didn't stick to a few basic formatting rules, it is going to be hard to understand what you've written.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two most important rules for formatting the code are indentations and semicolons. </a:t>
            </a:r>
            <a:endParaRPr>
              <a:solidFill>
                <a:schemeClr val="dk1"/>
              </a:solidFill>
              <a:latin typeface="Lato"/>
              <a:ea typeface="Lato"/>
              <a:cs typeface="Lato"/>
              <a:sym typeface="Lato"/>
            </a:endParaRPr>
          </a:p>
        </p:txBody>
      </p:sp>
      <p:pic>
        <p:nvPicPr>
          <p:cNvPr id="202" name="Google Shape;202;p31"/>
          <p:cNvPicPr preferRelativeResize="0"/>
          <p:nvPr/>
        </p:nvPicPr>
        <p:blipFill>
          <a:blip r:embed="rId3">
            <a:alphaModFix/>
          </a:blip>
          <a:stretch>
            <a:fillRect/>
          </a:stretch>
        </p:blipFill>
        <p:spPr>
          <a:xfrm>
            <a:off x="304800" y="2463126"/>
            <a:ext cx="8520601" cy="19065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Chief</a:t>
            </a:r>
            <a:r>
              <a:rPr lang="en"/>
              <a:t> Executive Officer - PIAIC</a:t>
            </a:r>
            <a:endParaRPr/>
          </a:p>
          <a:p>
            <a:pPr indent="-342900" lvl="0" marL="457200" rtl="0" algn="l">
              <a:spcBef>
                <a:spcPts val="0"/>
              </a:spcBef>
              <a:spcAft>
                <a:spcPts val="0"/>
              </a:spcAft>
              <a:buSzPts val="1800"/>
              <a:buChar char="-"/>
            </a:pPr>
            <a:r>
              <a:rPr lang="en"/>
              <a:t>Director at Panacloud</a:t>
            </a:r>
            <a:endParaRPr/>
          </a:p>
          <a:p>
            <a:pPr indent="-342900" lvl="0" marL="457200" rtl="0" algn="l">
              <a:spcBef>
                <a:spcPts val="0"/>
              </a:spcBef>
              <a:spcAft>
                <a:spcPts val="0"/>
              </a:spcAft>
              <a:buSzPts val="1800"/>
              <a:buChar char="-"/>
            </a:pPr>
            <a:r>
              <a:rPr lang="en"/>
              <a:t>Chief Technical Officer - TravelclubIQ</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Fundamentals</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18" name="Google Shape;21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160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Variable means anything that can vary.</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Arial"/>
                <a:ea typeface="Arial"/>
                <a:cs typeface="Arial"/>
                <a:sym typeface="Arial"/>
              </a:rPr>
              <a:t>A TypeScript variable is simply </a:t>
            </a:r>
            <a:r>
              <a:rPr b="1" lang="en">
                <a:solidFill>
                  <a:schemeClr val="dk1"/>
                </a:solidFill>
                <a:highlight>
                  <a:srgbClr val="FFFFFF"/>
                </a:highlight>
                <a:latin typeface="Arial"/>
                <a:ea typeface="Arial"/>
                <a:cs typeface="Arial"/>
                <a:sym typeface="Arial"/>
              </a:rPr>
              <a:t>a name of storage location</a:t>
            </a:r>
            <a:r>
              <a:rPr lang="en" sz="1200">
                <a:solidFill>
                  <a:srgbClr val="202124"/>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 </a:t>
            </a:r>
            <a:endParaRPr>
              <a:solidFill>
                <a:schemeClr val="dk1"/>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A variable must have a unique name. </a:t>
            </a:r>
            <a:endParaRPr b="1">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24" name="Google Shape;224;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Variables are values in your code that can represent different values each time the code runs.</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time you create a variable, you declare it. And you need a special word for that: </a:t>
            </a:r>
            <a:r>
              <a:rPr b="1" lang="en" sz="1300">
                <a:solidFill>
                  <a:schemeClr val="dk1"/>
                </a:solidFill>
                <a:latin typeface="Courier New"/>
                <a:ea typeface="Courier New"/>
                <a:cs typeface="Courier New"/>
                <a:sym typeface="Courier New"/>
              </a:rPr>
              <a:t>let </a:t>
            </a:r>
            <a:r>
              <a:rPr lang="en">
                <a:solidFill>
                  <a:schemeClr val="dk1"/>
                </a:solidFill>
                <a:latin typeface="Lato"/>
                <a:ea typeface="Lato"/>
                <a:cs typeface="Lato"/>
                <a:sym typeface="Lato"/>
              </a:rPr>
              <a:t>, </a:t>
            </a:r>
            <a:r>
              <a:rPr b="1" lang="en" sz="1300">
                <a:solidFill>
                  <a:schemeClr val="dk1"/>
                </a:solidFill>
                <a:latin typeface="Courier New"/>
                <a:ea typeface="Courier New"/>
                <a:cs typeface="Courier New"/>
                <a:sym typeface="Courier New"/>
              </a:rPr>
              <a:t>var </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const </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commonly used naming conventions used for </a:t>
            </a:r>
            <a:r>
              <a:rPr b="1" lang="en">
                <a:solidFill>
                  <a:schemeClr val="dk1"/>
                </a:solidFill>
                <a:latin typeface="Lato"/>
                <a:ea typeface="Lato"/>
                <a:cs typeface="Lato"/>
                <a:sym typeface="Lato"/>
              </a:rPr>
              <a:t>variables</a:t>
            </a:r>
            <a:r>
              <a:rPr lang="en">
                <a:solidFill>
                  <a:schemeClr val="dk1"/>
                </a:solidFill>
                <a:latin typeface="Lato"/>
                <a:ea typeface="Lato"/>
                <a:cs typeface="Lato"/>
                <a:sym typeface="Lato"/>
              </a:rPr>
              <a:t> are camel-case.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 Names</a:t>
            </a:r>
            <a:endParaRPr sz="2400"/>
          </a:p>
        </p:txBody>
      </p:sp>
      <p:sp>
        <p:nvSpPr>
          <p:cNvPr id="230" name="Google Shape;230;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can't contain any spaces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 contain only letters, numbers, dollar signs, and underscores.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character must be a letter, or an underscore (-), or a dollar sign ($).</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﻿﻿﻿Subsequent characters may be letters, digits, underscores, or dollar signs.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Numbers are not allowed as the first character of variable.</a:t>
            </a:r>
            <a:endParaRPr>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Type Annotations on Variables</a:t>
            </a:r>
            <a:endParaRPr sz="2400"/>
          </a:p>
        </p:txBody>
      </p:sp>
      <p:sp>
        <p:nvSpPr>
          <p:cNvPr id="236" name="Google Shape;236;p37"/>
          <p:cNvSpPr txBox="1"/>
          <p:nvPr>
            <p:ph idx="1" type="body"/>
          </p:nvPr>
        </p:nvSpPr>
        <p:spPr>
          <a:xfrm>
            <a:off x="311700" y="1077475"/>
            <a:ext cx="8520600" cy="3804900"/>
          </a:xfrm>
          <a:prstGeom prst="rect">
            <a:avLst/>
          </a:prstGeom>
        </p:spPr>
        <p:txBody>
          <a:bodyPr anchorCtr="0" anchor="t" bIns="91425" lIns="91425" spcFirstLastPara="1" rIns="91425" wrap="square" tIns="91425">
            <a:normAutofit fontScale="40000" lnSpcReduction="10000"/>
          </a:bodyPr>
          <a:lstStyle/>
          <a:p>
            <a:pPr indent="0" lvl="0" marL="0" rtl="0" algn="l">
              <a:lnSpc>
                <a:spcPct val="150000"/>
              </a:lnSpc>
              <a:spcBef>
                <a:spcPts val="0"/>
              </a:spcBef>
              <a:spcAft>
                <a:spcPts val="0"/>
              </a:spcAft>
              <a:buNone/>
            </a:pPr>
            <a:r>
              <a:rPr lang="en" sz="3137">
                <a:solidFill>
                  <a:schemeClr val="dk1"/>
                </a:solidFill>
                <a:latin typeface="Lato"/>
                <a:ea typeface="Lato"/>
                <a:cs typeface="Lato"/>
                <a:sym typeface="Lato"/>
              </a:rPr>
              <a:t>When you declare a variable using const, var, or let, you can optionally add a type annotation to explicitly specify the type of the variable:</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let myName: string = "Alice";</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TypeScript doesn’t use “types on the left”-style declarations like int x = 0; Type annotations will always go after the thing being typed.</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In most cases, though, this isn’t needed. Wherever possible, TypeScript tries to automatically infer the types in your code. </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 No type annotation needed -- 'myName' inferred as type 'string'</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let myName = "Alice";</a:t>
            </a:r>
            <a:endParaRPr sz="3137">
              <a:solidFill>
                <a:schemeClr val="dk1"/>
              </a:solidFill>
              <a:latin typeface="Lato"/>
              <a:ea typeface="Lato"/>
              <a:cs typeface="Lato"/>
              <a:sym typeface="Lato"/>
            </a:endParaRPr>
          </a:p>
          <a:p>
            <a:pPr indent="0" lvl="0" marL="0" rtl="0" algn="l">
              <a:lnSpc>
                <a:spcPct val="150000"/>
              </a:lnSpc>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Comments</a:t>
            </a:r>
            <a:endParaRPr sz="2400"/>
          </a:p>
        </p:txBody>
      </p:sp>
      <p:sp>
        <p:nvSpPr>
          <p:cNvPr id="242" name="Google Shape;242;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Single line TypeScript comments </a:t>
            </a:r>
            <a:r>
              <a:rPr b="1" lang="en">
                <a:solidFill>
                  <a:schemeClr val="dk1"/>
                </a:solidFill>
                <a:highlight>
                  <a:srgbClr val="FFFFFF"/>
                </a:highlight>
                <a:latin typeface="Lato"/>
                <a:ea typeface="Lato"/>
                <a:cs typeface="Lato"/>
                <a:sym typeface="Lato"/>
              </a:rPr>
              <a:t>start with two forward slashes (//)</a:t>
            </a:r>
            <a:r>
              <a:rPr lang="en">
                <a:solidFill>
                  <a:schemeClr val="dk1"/>
                </a:solidFill>
                <a:highlight>
                  <a:srgbClr val="FFFFFF"/>
                </a:highlight>
                <a:latin typeface="Lato"/>
                <a:ea typeface="Lato"/>
                <a:cs typeface="Lato"/>
                <a:sym typeface="Lato"/>
              </a:rPr>
              <a: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All text after the two forward slashes until the end of a line makes up a comment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Even when there are forward slashes in the commented text.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Multi-line Comments</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Multi-line comments start with /* and end with */.</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Any text between /* and */ will be ignored by JavaScript.</a:t>
            </a:r>
            <a:endParaRPr>
              <a:solidFill>
                <a:schemeClr val="dk1"/>
              </a:solidFill>
              <a:highlight>
                <a:srgbClr val="FFFFFF"/>
              </a:highlight>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Statements</a:t>
            </a:r>
            <a:endParaRPr sz="2400"/>
          </a:p>
        </p:txBody>
      </p:sp>
      <p:sp>
        <p:nvSpPr>
          <p:cNvPr id="248" name="Google Shape;248;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4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computer program is a list of "instructions" to be "executed" by a computer.</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In a programming language, these programming instructions are called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JavaScript program is a list of programming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TypeScript applications consist of statements with an appropriate syntax. A single statement may span multiple lines. Multiple statements may occur on a single line if each statement is separated by a semicolon.</a:t>
            </a:r>
            <a:endParaRPr b="1">
              <a:solidFill>
                <a:schemeClr val="dk1"/>
              </a:solidFill>
              <a:highlight>
                <a:schemeClr val="lt1"/>
              </a:highlight>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Let, Var, Const</a:t>
            </a:r>
            <a:endParaRPr sz="2400"/>
          </a:p>
        </p:txBody>
      </p:sp>
      <p:sp>
        <p:nvSpPr>
          <p:cNvPr id="254" name="Google Shape;254;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chemeClr val="dk1"/>
                </a:solidFill>
                <a:highlight>
                  <a:srgbClr val="FFFFFF"/>
                </a:highlight>
                <a:latin typeface="Lato"/>
                <a:ea typeface="Lato"/>
                <a:cs typeface="Lato"/>
                <a:sym typeface="Lato"/>
              </a:rPr>
              <a:t>var and let are both used for variable declaration in TypeScript but the difference between them is that var is function scoped and let is block scoped. Variable declared by let cannot be redeclared and must be declared before use whereas variables declared with var keyword are hoisted.</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0"/>
              </a:spcAft>
              <a:buNone/>
            </a:pPr>
            <a:r>
              <a:rPr b="1" lang="en">
                <a:solidFill>
                  <a:schemeClr val="dk1"/>
                </a:solidFill>
                <a:highlight>
                  <a:srgbClr val="FFFFFF"/>
                </a:highlight>
                <a:latin typeface="Lato"/>
                <a:ea typeface="Lato"/>
                <a:cs typeface="Lato"/>
                <a:sym typeface="Lato"/>
              </a:rPr>
              <a:t>const is an augmentation of let in that it prevents re-assignment to a variable.</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2500"/>
              </a:spcAft>
              <a:buNone/>
            </a:pPr>
            <a:r>
              <a:rPr b="1" lang="en" sz="2800">
                <a:solidFill>
                  <a:schemeClr val="dk1"/>
                </a:solidFill>
                <a:highlight>
                  <a:srgbClr val="FFFFFF"/>
                </a:highlight>
                <a:latin typeface="Lato"/>
                <a:ea typeface="Lato"/>
                <a:cs typeface="Lato"/>
                <a:sym typeface="Lato"/>
              </a:rPr>
              <a:t>Dont use var, use let and const</a:t>
            </a:r>
            <a:endParaRPr b="1">
              <a:solidFill>
                <a:schemeClr val="dk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Primitive data types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pic>
        <p:nvPicPr>
          <p:cNvPr id="98" name="Google Shape;98;p15"/>
          <p:cNvPicPr preferRelativeResize="0"/>
          <p:nvPr/>
        </p:nvPicPr>
        <p:blipFill>
          <a:blip r:embed="rId3">
            <a:alphaModFix/>
          </a:blip>
          <a:stretch>
            <a:fillRect/>
          </a:stretch>
        </p:blipFill>
        <p:spPr>
          <a:xfrm>
            <a:off x="4737217" y="1017800"/>
            <a:ext cx="2540783" cy="1947925"/>
          </a:xfrm>
          <a:prstGeom prst="rect">
            <a:avLst/>
          </a:prstGeom>
          <a:noFill/>
          <a:ln>
            <a:noFill/>
          </a:ln>
          <a:effectLst>
            <a:outerShdw blurRad="57150" rotWithShape="0" algn="bl" dir="5400000" dist="19050">
              <a:srgbClr val="000000">
                <a:alpha val="50000"/>
              </a:srgbClr>
            </a:outerShdw>
          </a:effectLst>
        </p:spPr>
      </p:pic>
      <p:pic>
        <p:nvPicPr>
          <p:cNvPr id="99" name="Google Shape;99;p15"/>
          <p:cNvPicPr preferRelativeResize="0"/>
          <p:nvPr/>
        </p:nvPicPr>
        <p:blipFill>
          <a:blip r:embed="rId4">
            <a:alphaModFix/>
          </a:blip>
          <a:stretch>
            <a:fillRect/>
          </a:stretch>
        </p:blipFill>
        <p:spPr>
          <a:xfrm>
            <a:off x="1899212" y="1017800"/>
            <a:ext cx="2527051" cy="1947935"/>
          </a:xfrm>
          <a:prstGeom prst="rect">
            <a:avLst/>
          </a:prstGeom>
          <a:noFill/>
          <a:ln>
            <a:noFill/>
          </a:ln>
          <a:effectLst>
            <a:outerShdw blurRad="57150" rotWithShape="0" algn="bl" dir="5400000" dist="19050">
              <a:srgbClr val="000000">
                <a:alpha val="50000"/>
              </a:srgbClr>
            </a:outerShdw>
          </a:effectLst>
        </p:spPr>
      </p:pic>
      <p:pic>
        <p:nvPicPr>
          <p:cNvPr id="100" name="Google Shape;100;p15"/>
          <p:cNvPicPr preferRelativeResize="0"/>
          <p:nvPr/>
        </p:nvPicPr>
        <p:blipFill>
          <a:blip r:embed="rId5">
            <a:alphaModFix/>
          </a:blip>
          <a:stretch>
            <a:fillRect/>
          </a:stretch>
        </p:blipFill>
        <p:spPr>
          <a:xfrm>
            <a:off x="2716463" y="3095800"/>
            <a:ext cx="4015874" cy="19479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Primitive data types</a:t>
            </a:r>
            <a:endParaRPr sz="2400"/>
          </a:p>
        </p:txBody>
      </p:sp>
      <p:sp>
        <p:nvSpPr>
          <p:cNvPr id="265" name="Google Shape;265;p42"/>
          <p:cNvSpPr txBox="1"/>
          <p:nvPr>
            <p:ph idx="1" type="body"/>
          </p:nvPr>
        </p:nvSpPr>
        <p:spPr>
          <a:xfrm>
            <a:off x="311700" y="10012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String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string is used to store a text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Number</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number is used to store a numeric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score = 25;</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Boolean</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boolean is used to store a value that is either </a:t>
            </a:r>
            <a:r>
              <a:rPr b="1" lang="en" sz="1300">
                <a:solidFill>
                  <a:schemeClr val="dk1"/>
                </a:solidFill>
                <a:latin typeface="Courier New"/>
                <a:ea typeface="Courier New"/>
                <a:cs typeface="Courier New"/>
                <a:sym typeface="Courier New"/>
              </a:rPr>
              <a:t>true</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false</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isMarried = false;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Undefined</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An undefined type is either when it has not been defined or it has not been assigned a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unassigned;</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 is a special value for saying that a variable is empty or has an unknown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empty = null;</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71" name="Google Shape;271;p43"/>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rgbClr val="000000"/>
              </a:solidFill>
              <a:latin typeface="Arial"/>
              <a:ea typeface="Arial"/>
              <a:cs typeface="Arial"/>
              <a:sym typeface="Arial"/>
            </a:endParaRPr>
          </a:p>
          <a:p>
            <a:pPr indent="0" lvl="0" marL="457200" rtl="0" algn="l">
              <a:spcBef>
                <a:spcPts val="1600"/>
              </a:spcBef>
              <a:spcAft>
                <a:spcPts val="0"/>
              </a:spcAft>
              <a:buNone/>
            </a:pPr>
            <a:r>
              <a:rPr lang="en" sz="1500">
                <a:solidFill>
                  <a:srgbClr val="000000"/>
                </a:solidFill>
                <a:latin typeface="Arial"/>
                <a:ea typeface="Arial"/>
                <a:cs typeface="Arial"/>
                <a:sym typeface="Arial"/>
              </a:rPr>
              <a:t>A new and fast way to deal with strings is </a:t>
            </a:r>
            <a:r>
              <a:rPr b="1" lang="en" sz="1500">
                <a:solidFill>
                  <a:srgbClr val="000000"/>
                </a:solidFill>
                <a:latin typeface="Arial"/>
                <a:ea typeface="Arial"/>
                <a:cs typeface="Arial"/>
                <a:sym typeface="Arial"/>
              </a:rPr>
              <a:t>Template Literals or Template String.</a:t>
            </a:r>
            <a:endParaRPr b="1" sz="1500">
              <a:solidFill>
                <a:srgbClr val="000000"/>
              </a:solidFill>
              <a:latin typeface="Arial"/>
              <a:ea typeface="Arial"/>
              <a:cs typeface="Arial"/>
              <a:sym typeface="Arial"/>
            </a:endParaRPr>
          </a:p>
          <a:p>
            <a:pPr indent="0" lvl="0" marL="457200" rtl="0" algn="l">
              <a:lnSpc>
                <a:spcPct val="118000"/>
              </a:lnSpc>
              <a:spcBef>
                <a:spcPts val="2900"/>
              </a:spcBef>
              <a:spcAft>
                <a:spcPts val="0"/>
              </a:spcAft>
              <a:buNone/>
            </a:pPr>
            <a:r>
              <a:rPr b="1" lang="en" sz="1500">
                <a:solidFill>
                  <a:srgbClr val="000000"/>
                </a:solidFill>
                <a:latin typeface="Arial"/>
                <a:ea typeface="Arial"/>
                <a:cs typeface="Arial"/>
                <a:sym typeface="Arial"/>
              </a:rPr>
              <a:t>How we were dealing with strings before ?</a:t>
            </a:r>
            <a:endParaRPr b="1"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myName = </a:t>
            </a:r>
            <a:r>
              <a:rPr lang="en" sz="1500">
                <a:solidFill>
                  <a:srgbClr val="A31515"/>
                </a:solidFill>
                <a:latin typeface="Arial"/>
                <a:ea typeface="Arial"/>
                <a:cs typeface="Arial"/>
                <a:sym typeface="Arial"/>
              </a:rPr>
              <a:t>"daniyal"</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hello = </a:t>
            </a:r>
            <a:r>
              <a:rPr lang="en" sz="1500">
                <a:solidFill>
                  <a:srgbClr val="A31515"/>
                </a:solidFill>
                <a:latin typeface="Arial"/>
                <a:ea typeface="Arial"/>
                <a:cs typeface="Arial"/>
                <a:sym typeface="Arial"/>
              </a:rPr>
              <a:t>"Hello "</a:t>
            </a:r>
            <a:r>
              <a:rPr lang="en" sz="1500">
                <a:solidFill>
                  <a:srgbClr val="000000"/>
                </a:solidFill>
                <a:latin typeface="Arial"/>
                <a:ea typeface="Arial"/>
                <a:cs typeface="Arial"/>
                <a:sym typeface="Arial"/>
              </a:rPr>
              <a:t>+ myName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console.log(hello); </a:t>
            </a:r>
            <a:r>
              <a:rPr lang="en" sz="1500">
                <a:solidFill>
                  <a:srgbClr val="008000"/>
                </a:solidFill>
                <a:latin typeface="Arial"/>
                <a:ea typeface="Arial"/>
                <a:cs typeface="Arial"/>
                <a:sym typeface="Arial"/>
              </a:rPr>
              <a:t>//Hello daniyal</a:t>
            </a:r>
            <a:endParaRPr>
              <a:solidFill>
                <a:schemeClr val="dk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77" name="Google Shape;277;p44"/>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457200" rtl="0" algn="l">
              <a:lnSpc>
                <a:spcPct val="118000"/>
              </a:lnSpc>
              <a:spcBef>
                <a:spcPts val="0"/>
              </a:spcBef>
              <a:spcAft>
                <a:spcPts val="0"/>
              </a:spcAft>
              <a:buClr>
                <a:srgbClr val="4285F4"/>
              </a:buClr>
              <a:buSzPts val="1100"/>
              <a:buFont typeface="Arial"/>
              <a:buNone/>
            </a:pPr>
            <a:r>
              <a:rPr b="1" lang="en" sz="1950">
                <a:solidFill>
                  <a:srgbClr val="000000"/>
                </a:solidFill>
                <a:latin typeface="Arial"/>
                <a:ea typeface="Arial"/>
                <a:cs typeface="Arial"/>
                <a:sym typeface="Arial"/>
              </a:rPr>
              <a:t>What is Template literals ?</a:t>
            </a:r>
            <a:endParaRPr b="1" sz="195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As we mentioned before , it’s a way to deal with strings and specially dynamic strings ; so you don’t need to think more about what’s the next quote to use  single or double.</a:t>
            </a:r>
            <a:endParaRPr sz="1600">
              <a:solidFill>
                <a:srgbClr val="000000"/>
              </a:solidFill>
              <a:latin typeface="Arial"/>
              <a:ea typeface="Arial"/>
              <a:cs typeface="Arial"/>
              <a:sym typeface="Arial"/>
            </a:endParaRPr>
          </a:p>
          <a:p>
            <a:pPr indent="0" lvl="0" marL="457200" rtl="0" algn="l">
              <a:lnSpc>
                <a:spcPct val="118000"/>
              </a:lnSpc>
              <a:spcBef>
                <a:spcPts val="2900"/>
              </a:spcBef>
              <a:spcAft>
                <a:spcPts val="0"/>
              </a:spcAft>
              <a:buClr>
                <a:srgbClr val="4285F4"/>
              </a:buClr>
              <a:buSzPts val="1100"/>
              <a:buFont typeface="Arial"/>
              <a:buNone/>
            </a:pPr>
            <a:r>
              <a:rPr b="1" lang="en" sz="1950">
                <a:solidFill>
                  <a:srgbClr val="000000"/>
                </a:solidFill>
                <a:latin typeface="Arial"/>
                <a:ea typeface="Arial"/>
                <a:cs typeface="Arial"/>
                <a:sym typeface="Arial"/>
              </a:rPr>
              <a:t>How to use Template literals </a:t>
            </a:r>
            <a:endParaRPr b="1" sz="1950">
              <a:solidFill>
                <a:srgbClr val="000000"/>
              </a:solidFill>
              <a:latin typeface="Arial"/>
              <a:ea typeface="Arial"/>
              <a:cs typeface="Arial"/>
              <a:sym typeface="Arial"/>
            </a:endParaRPr>
          </a:p>
          <a:p>
            <a:pPr indent="0" lvl="0" marL="457200" rtl="0" algn="l">
              <a:spcBef>
                <a:spcPts val="0"/>
              </a:spcBef>
              <a:spcAft>
                <a:spcPts val="1600"/>
              </a:spcAft>
              <a:buNone/>
            </a:pPr>
            <a:r>
              <a:rPr lang="en" sz="1400">
                <a:solidFill>
                  <a:srgbClr val="000000"/>
                </a:solidFill>
                <a:latin typeface="Arial"/>
                <a:ea typeface="Arial"/>
                <a:cs typeface="Arial"/>
                <a:sym typeface="Arial"/>
              </a:rPr>
              <a:t>It uses a `backticks` to write string within it.</a:t>
            </a:r>
            <a:endParaRPr sz="1500">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Analyzing and modifying data types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Analyzing and modifying data types </a:t>
            </a:r>
            <a:endParaRPr sz="2400"/>
          </a:p>
        </p:txBody>
      </p:sp>
      <p:sp>
        <p:nvSpPr>
          <p:cNvPr id="288" name="Google Shape;288;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You can check the type of a variable by entering </a:t>
            </a:r>
            <a:r>
              <a:rPr b="1" lang="en">
                <a:solidFill>
                  <a:schemeClr val="dk1"/>
                </a:solidFill>
                <a:latin typeface="Courier New"/>
                <a:ea typeface="Courier New"/>
                <a:cs typeface="Courier New"/>
                <a:sym typeface="Courier New"/>
              </a:rPr>
              <a:t>typeof</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testVariable = 1;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console.log(typeof testVariable);</a:t>
            </a:r>
            <a:endParaRPr b="1">
              <a:solidFill>
                <a:schemeClr val="dk1"/>
              </a:solidFill>
              <a:latin typeface="Courier New"/>
              <a:ea typeface="Courier New"/>
              <a:cs typeface="Courier New"/>
              <a:sym typeface="Courier New"/>
            </a:endParaRPr>
          </a:p>
          <a:p>
            <a:pPr indent="0" lvl="0" marL="457200" rtl="0" algn="l">
              <a:spcBef>
                <a:spcPts val="1600"/>
              </a:spcBef>
              <a:spcAft>
                <a:spcPts val="0"/>
              </a:spcAft>
              <a:buNone/>
            </a:pPr>
            <a:r>
              <a:t/>
            </a:r>
            <a:endParaRPr b="1">
              <a:solidFill>
                <a:schemeClr val="dk1"/>
              </a:solidFill>
              <a:latin typeface="Courier New"/>
              <a:ea typeface="Courier New"/>
              <a:cs typeface="Courier New"/>
              <a:sym typeface="Courier New"/>
            </a:endParaRPr>
          </a:p>
          <a:p>
            <a:pPr indent="-342900" lvl="0" marL="457200" rtl="0" algn="l">
              <a:spcBef>
                <a:spcPts val="1600"/>
              </a:spcBef>
              <a:spcAft>
                <a:spcPts val="0"/>
              </a:spcAft>
              <a:buClr>
                <a:schemeClr val="dk1"/>
              </a:buClr>
              <a:buSzPts val="1800"/>
              <a:buFont typeface="Lato"/>
              <a:buChar char="●"/>
            </a:pPr>
            <a:r>
              <a:rPr lang="en">
                <a:solidFill>
                  <a:schemeClr val="dk1"/>
                </a:solidFill>
                <a:latin typeface="Lato"/>
                <a:ea typeface="Lato"/>
                <a:cs typeface="Lato"/>
                <a:sym typeface="Lato"/>
              </a:rPr>
              <a:t>The variables in TypeScript cannot change types. </a:t>
            </a: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a = 2;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 = “2”; //Error</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t>
            </a:r>
            <a:endParaRPr>
              <a:solidFill>
                <a:schemeClr val="dk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Operators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299" name="Google Shape;299;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Addition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a:p>
            <a:pPr indent="-311150" lvl="2" marL="1371600" rtl="0" algn="l">
              <a:spcBef>
                <a:spcPts val="0"/>
              </a:spcBef>
              <a:spcAft>
                <a:spcPts val="0"/>
              </a:spcAft>
              <a:buClr>
                <a:schemeClr val="dk1"/>
              </a:buClr>
              <a:buSzPts val="1300"/>
              <a:buFont typeface="Courier New"/>
              <a:buChar char="■"/>
            </a:pPr>
            <a:r>
              <a:rPr b="1" lang="en" sz="1300">
                <a:solidFill>
                  <a:schemeClr val="dk1"/>
                </a:solidFill>
                <a:latin typeface="Courier New"/>
                <a:ea typeface="Courier New"/>
                <a:cs typeface="Courier New"/>
                <a:sym typeface="Courier New"/>
              </a:rPr>
              <a:t>let str1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str2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console.log(str1 + str2);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05" name="Google Shape;305;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Subtraction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Multiplication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1" name="Google Shape;311;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Division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4;</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Exponentiation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2;</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7" name="Google Shape;317;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Modulus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n1 = 10;</a:t>
            </a:r>
            <a:br>
              <a:rPr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let n2 = 3;</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console.log(n1 % n2); // ?</a:t>
            </a:r>
            <a:endParaRPr b="1" sz="18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571500" y="1289525"/>
            <a:ext cx="80010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chemeClr val="lt1"/>
                </a:solidFill>
                <a:latin typeface="Roboto"/>
                <a:ea typeface="Roboto"/>
                <a:cs typeface="Roboto"/>
                <a:sym typeface="Roboto"/>
              </a:rPr>
              <a:t>“TypeScript is a statically/strongly typed open source programming language that builds on JavaScript, giving you better tooling at any scale.”</a:t>
            </a:r>
            <a:endParaRPr sz="3700">
              <a:solidFill>
                <a:schemeClr val="lt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23" name="Google Shape;323;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Assignment </a:t>
            </a:r>
            <a:r>
              <a:rPr lang="en">
                <a:solidFill>
                  <a:schemeClr val="dk1"/>
                </a:solidFill>
                <a:latin typeface="Lato"/>
                <a:ea typeface="Lato"/>
                <a:cs typeface="Lato"/>
                <a:sym typeface="Lato"/>
              </a:rPr>
              <a:t>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Assignment operator are used to assigning values to variables.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10</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endParaRPr b="1" sz="1800">
              <a:solidFill>
                <a:schemeClr val="dk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29" name="Google Shape;329;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Comparison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Comparison operator are used to compare values of variables</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35" name="Google Shape;335;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 are used to combine multiple conditions in one.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10));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Functions</a:t>
            </a:r>
            <a:endParaRPr sz="2400"/>
          </a:p>
        </p:txBody>
      </p:sp>
      <p:sp>
        <p:nvSpPr>
          <p:cNvPr id="341" name="Google Shape;341;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Functions are the primary means of passing data around in TypeScript. TypeScript allows you to specify the types of both the input and output values of functions.</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Parameter type annotation</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greet(name: string) {</a:t>
            </a:r>
            <a:endParaRPr>
              <a:solidFill>
                <a:schemeClr val="dk1"/>
              </a:solidFill>
              <a:latin typeface="Lato"/>
              <a:ea typeface="Lato"/>
              <a:cs typeface="Lato"/>
              <a:sym typeface="Lato"/>
            </a:endParaRPr>
          </a:p>
          <a:p>
            <a:pPr indent="457200" lvl="0" marL="457200" rtl="0" algn="l">
              <a:spcBef>
                <a:spcPts val="1600"/>
              </a:spcBef>
              <a:spcAft>
                <a:spcPts val="0"/>
              </a:spcAft>
              <a:buNone/>
            </a:pPr>
            <a:r>
              <a:rPr lang="en">
                <a:solidFill>
                  <a:schemeClr val="dk1"/>
                </a:solidFill>
                <a:latin typeface="Lato"/>
                <a:ea typeface="Lato"/>
                <a:cs typeface="Lato"/>
                <a:sym typeface="Lato"/>
              </a:rPr>
              <a:t>console.log("Hello, " + name.toUpperCase() + "!!");</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Return Type Annotations</a:t>
            </a:r>
            <a:endParaRPr sz="2400"/>
          </a:p>
        </p:txBody>
      </p:sp>
      <p:sp>
        <p:nvSpPr>
          <p:cNvPr id="347" name="Google Shape;347;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a:solidFill>
                  <a:schemeClr val="dk1"/>
                </a:solidFill>
                <a:latin typeface="Lato"/>
                <a:ea typeface="Lato"/>
                <a:cs typeface="Lato"/>
                <a:sym typeface="Lato"/>
              </a:rPr>
              <a:t>You can also add return type annotations. Return type annotations appear after the parameter list: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getFavoriteNumber(): number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26;</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Much like variable type annotations, you usually don’t need a return type annotation because TypeScript will infer the function’s return type based on its return statements.</a:t>
            </a:r>
            <a:endParaRPr>
              <a:solidFill>
                <a:schemeClr val="dk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Arrow Functions</a:t>
            </a:r>
            <a:endParaRPr sz="2400"/>
          </a:p>
        </p:txBody>
      </p:sp>
      <p:sp>
        <p:nvSpPr>
          <p:cNvPr id="353" name="Google Shape;353;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dk1"/>
                </a:solidFill>
                <a:latin typeface="Lato"/>
                <a:ea typeface="Lato"/>
                <a:cs typeface="Lato"/>
                <a:sym typeface="Lato"/>
              </a:rPr>
              <a:t>let sum1 = (x: number, y: number): number =&gt;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x + y;</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sum1(10, 20); //returns 30</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let sum2 = (x: number, y: number) =&gt; x + y;//can skip return</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sum2(3, 4); //returns 7</a:t>
            </a:r>
            <a:endParaRPr>
              <a:solidFill>
                <a:schemeClr val="dk1"/>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Else, Else If Statements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a:t>
            </a:r>
            <a:endParaRPr/>
          </a:p>
        </p:txBody>
      </p:sp>
      <p:sp>
        <p:nvSpPr>
          <p:cNvPr id="364" name="Google Shape;364;p59"/>
          <p:cNvSpPr txBox="1"/>
          <p:nvPr>
            <p:ph idx="1" type="body"/>
          </p:nvPr>
        </p:nvSpPr>
        <p:spPr>
          <a:xfrm>
            <a:off x="311700" y="1229875"/>
            <a:ext cx="8520600" cy="26556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if </a:t>
            </a:r>
            <a:r>
              <a:rPr lang="en">
                <a:solidFill>
                  <a:schemeClr val="dk1"/>
                </a:solidFill>
                <a:highlight>
                  <a:schemeClr val="lt1"/>
                </a:highlight>
                <a:latin typeface="Lato"/>
                <a:ea typeface="Lato"/>
                <a:cs typeface="Lato"/>
                <a:sym typeface="Lato"/>
              </a:rPr>
              <a:t>to specify a block of code to be executed, if a specified condition is true.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a:t>
            </a:r>
            <a:r>
              <a:rPr lang="en">
                <a:solidFill>
                  <a:schemeClr val="dk1"/>
                </a:solidFill>
                <a:highlight>
                  <a:schemeClr val="lt1"/>
                </a:highlight>
                <a:latin typeface="Lato"/>
                <a:ea typeface="Lato"/>
                <a:cs typeface="Lato"/>
                <a:sym typeface="Lato"/>
              </a:rPr>
              <a:t>to specify a block of code to be executed, if the same condition is false.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100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if</a:t>
            </a:r>
            <a:r>
              <a:rPr lang="en">
                <a:solidFill>
                  <a:schemeClr val="dk1"/>
                </a:solidFill>
                <a:highlight>
                  <a:schemeClr val="lt1"/>
                </a:highlight>
                <a:latin typeface="Lato"/>
                <a:ea typeface="Lato"/>
                <a:cs typeface="Lato"/>
                <a:sym typeface="Lato"/>
              </a:rPr>
              <a:t> to specify a new condition to test, if the first condition is false.</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a:t>
            </a:r>
            <a:endParaRPr/>
          </a:p>
        </p:txBody>
      </p:sp>
      <p:sp>
        <p:nvSpPr>
          <p:cNvPr id="370" name="Google Shape;370;p60"/>
          <p:cNvSpPr txBox="1"/>
          <p:nvPr>
            <p:ph idx="1" type="body"/>
          </p:nvPr>
        </p:nvSpPr>
        <p:spPr>
          <a:xfrm>
            <a:off x="311700" y="1229875"/>
            <a:ext cx="8520600" cy="37401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If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100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a:t>
            </a:r>
            <a:endParaRPr/>
          </a:p>
        </p:txBody>
      </p:sp>
      <p:sp>
        <p:nvSpPr>
          <p:cNvPr id="376" name="Google Shape;376;p61"/>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if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if (x=="Pakista")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alert("Close!");</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a:p>
            <a:pPr indent="0" lvl="0" marL="0" rtl="0" algn="l">
              <a:lnSpc>
                <a:spcPct val="100000"/>
              </a:lnSpc>
              <a:spcBef>
                <a:spcPts val="1000"/>
              </a:spcBef>
              <a:spcAft>
                <a:spcPts val="1000"/>
              </a:spcAft>
              <a:buNone/>
            </a:pPr>
            <a:r>
              <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Static typing.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TypeScript is a superset of JavaScript that adds optional static typing and other features such as classes and modules.</a:t>
            </a:r>
            <a:endParaRPr>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TypeScript checks a program for errors before execution, and does so based on the kinds of values, it’s a static type checker.</a:t>
            </a:r>
            <a:endParaRPr sz="1291">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Once TypeScript’s compiler is done with checking your code, it erases the types to produce the resulting “compiled” code. This means that once your code is compiled, the resulting plain JS code has no type information.</a:t>
            </a:r>
            <a:endParaRPr sz="1291">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Access to latest features(ES6, ES7, etc...), before they become supported by major browsers.</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Use cutting edge ECMA features such as `Optional Chaining (?.)` operator without having to worry about browser support.</a:t>
            </a:r>
            <a:endParaRPr>
              <a:solidFill>
                <a:schemeClr val="dk1"/>
              </a:solidFill>
              <a:latin typeface="Lato"/>
              <a:ea typeface="Lato"/>
              <a:cs typeface="Lato"/>
              <a:sym typeface="Lato"/>
            </a:endParaRPr>
          </a:p>
          <a:p>
            <a:pPr indent="0" lvl="0" marL="0" rtl="0" algn="l">
              <a:spcBef>
                <a:spcPts val="1600"/>
              </a:spcBef>
              <a:spcAft>
                <a:spcPts val="0"/>
              </a:spcAft>
              <a:buNone/>
            </a:pPr>
            <a:r>
              <a:t/>
            </a:r>
            <a:endParaRPr>
              <a:solidFill>
                <a:schemeClr val="dk1"/>
              </a:solidFill>
              <a:latin typeface="Lato"/>
              <a:ea typeface="Lato"/>
              <a:cs typeface="Lato"/>
              <a:sym typeface="Lato"/>
            </a:endParaRPr>
          </a:p>
          <a:p>
            <a:pPr indent="0" lvl="0" marL="45720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Statement Nested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a:t>
            </a:r>
            <a:endParaRPr sz="2500"/>
          </a:p>
          <a:p>
            <a:pPr indent="0" lvl="0" marL="0" rtl="0" algn="l">
              <a:spcBef>
                <a:spcPts val="0"/>
              </a:spcBef>
              <a:spcAft>
                <a:spcPts val="0"/>
              </a:spcAft>
              <a:buSzPts val="990"/>
              <a:buNone/>
            </a:pPr>
            <a:r>
              <a:t/>
            </a:r>
            <a:endParaRPr sz="2500"/>
          </a:p>
        </p:txBody>
      </p:sp>
      <p:sp>
        <p:nvSpPr>
          <p:cNvPr id="387" name="Google Shape;387;p63"/>
          <p:cNvSpPr txBox="1"/>
          <p:nvPr>
            <p:ph idx="1" type="body"/>
          </p:nvPr>
        </p:nvSpPr>
        <p:spPr>
          <a:xfrm>
            <a:off x="311700" y="1229875"/>
            <a:ext cx="8520600" cy="11736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JavaScript allows us to nest if statements within if statements. i.e, we can place an if statement inside another if statement.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 - Example</a:t>
            </a:r>
            <a:endParaRPr sz="2500"/>
          </a:p>
          <a:p>
            <a:pPr indent="0" lvl="0" marL="0" rtl="0" algn="l">
              <a:spcBef>
                <a:spcPts val="0"/>
              </a:spcBef>
              <a:spcAft>
                <a:spcPts val="0"/>
              </a:spcAft>
              <a:buSzPts val="990"/>
              <a:buNone/>
            </a:pPr>
            <a:r>
              <a:t/>
            </a:r>
            <a:endParaRPr sz="2500"/>
          </a:p>
        </p:txBody>
      </p:sp>
      <p:sp>
        <p:nvSpPr>
          <p:cNvPr id="393" name="Google Shape;393;p64"/>
          <p:cNvSpPr txBox="1"/>
          <p:nvPr>
            <p:ph idx="1" type="body"/>
          </p:nvPr>
        </p:nvSpPr>
        <p:spPr>
          <a:xfrm>
            <a:off x="311700" y="1141400"/>
            <a:ext cx="8449200" cy="3702600"/>
          </a:xfrm>
          <a:prstGeom prst="rect">
            <a:avLst/>
          </a:prstGeom>
          <a:solidFill>
            <a:schemeClr val="dk2"/>
          </a:solidFill>
        </p:spPr>
        <p:txBody>
          <a:bodyPr anchorCtr="0" anchor="ctr" bIns="91425" lIns="91425" spcFirstLastPara="1" rIns="91425" wrap="square" tIns="91425">
            <a:normAutofit fontScale="25000" lnSpcReduction="20000"/>
          </a:bodyPr>
          <a:lstStyle/>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Ticketing system</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DCDCAA"/>
                </a:solidFill>
                <a:latin typeface="Courier New"/>
                <a:ea typeface="Courier New"/>
                <a:cs typeface="Courier New"/>
                <a:sym typeface="Courier New"/>
              </a:rPr>
              <a:t>prompt</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"Where do you live?"</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Number() function is used to convert the string to number</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 </a:t>
            </a:r>
            <a:r>
              <a:rPr lang="en" sz="5523">
                <a:solidFill>
                  <a:srgbClr val="4EC9B0"/>
                </a:solidFill>
                <a:latin typeface="Courier New"/>
                <a:ea typeface="Courier New"/>
                <a:cs typeface="Courier New"/>
                <a:sym typeface="Courier New"/>
              </a:rPr>
              <a:t>Number</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prompt</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"What's your age?"</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CE9178"/>
                </a:solidFill>
                <a:latin typeface="Courier New"/>
                <a:ea typeface="Courier New"/>
                <a:cs typeface="Courier New"/>
                <a:sym typeface="Courier New"/>
              </a:rPr>
              <a:t>"pakistan"</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&gt;= </a:t>
            </a:r>
            <a:r>
              <a:rPr lang="en" sz="5523">
                <a:solidFill>
                  <a:srgbClr val="B5CEA8"/>
                </a:solidFill>
                <a:latin typeface="Courier New"/>
                <a:ea typeface="Courier New"/>
                <a:cs typeface="Courier New"/>
                <a:sym typeface="Courier New"/>
              </a:rPr>
              <a:t>18</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"Here is your ticket"</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error</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"Age restriction"</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"Invalid country"</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15000"/>
              </a:lnSpc>
              <a:spcBef>
                <a:spcPts val="1000"/>
              </a:spcBef>
              <a:spcAft>
                <a:spcPts val="1000"/>
              </a:spcAft>
              <a:buNone/>
            </a:pPr>
            <a:br>
              <a:rPr lang="en">
                <a:solidFill>
                  <a:schemeClr val="dk1"/>
                </a:solidFill>
                <a:latin typeface="Arial"/>
                <a:ea typeface="Arial"/>
                <a:cs typeface="Arial"/>
                <a:sym typeface="Arial"/>
              </a:rPr>
            </a:br>
            <a:endParaRPr sz="2200">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Problem:</a:t>
            </a:r>
            <a:r>
              <a:rPr lang="en">
                <a:solidFill>
                  <a:schemeClr val="dk1"/>
                </a:solidFill>
                <a:latin typeface="Arial"/>
                <a:ea typeface="Arial"/>
                <a:cs typeface="Arial"/>
                <a:sym typeface="Arial"/>
              </a:rPr>
              <a:t> Suppose you have five fruits and you want to store them in the variable, But you have to create five variables to store the fruits which is not an efficient approach, what if you have thousands of fruits?</a:t>
            </a:r>
            <a:endParaRPr>
              <a:solidFill>
                <a:schemeClr val="dk1"/>
              </a:solidFill>
              <a:latin typeface="Arial"/>
              <a:ea typeface="Arial"/>
              <a:cs typeface="Arial"/>
              <a:sym typeface="Arial"/>
            </a:endParaRPr>
          </a:p>
          <a:p>
            <a:pPr indent="-317500" lvl="1" marL="914400" rtl="0" algn="l">
              <a:lnSpc>
                <a:spcPct val="115000"/>
              </a:lnSpc>
              <a:spcBef>
                <a:spcPts val="1000"/>
              </a:spcBef>
              <a:spcAft>
                <a:spcPts val="0"/>
              </a:spcAft>
              <a:buClr>
                <a:schemeClr val="dk1"/>
              </a:buClr>
              <a:buSzPts val="1400"/>
              <a:buFont typeface="Arial"/>
              <a:buChar char="○"/>
            </a:pPr>
            <a:r>
              <a:rPr lang="en" sz="1300">
                <a:solidFill>
                  <a:schemeClr val="dk1"/>
                </a:solidFill>
                <a:latin typeface="Arial"/>
                <a:ea typeface="Arial"/>
                <a:cs typeface="Arial"/>
                <a:sym typeface="Arial"/>
              </a:rPr>
              <a:t>let fruit1 = </a:t>
            </a:r>
            <a:r>
              <a:rPr lang="en" sz="1200">
                <a:solidFill>
                  <a:srgbClr val="2A3990"/>
                </a:solidFill>
                <a:highlight>
                  <a:srgbClr val="FFFFFF"/>
                </a:highlight>
                <a:latin typeface="Lato"/>
                <a:ea typeface="Lato"/>
                <a:cs typeface="Lato"/>
                <a:sym typeface="Lato"/>
              </a:rPr>
              <a:t>"apple"</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fruit2 = "banana"</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fruit3 = "grapes"</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fruit4 = "strawberry"</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fruit5 = "orange"</a:t>
            </a:r>
            <a:br>
              <a:rPr lang="en" sz="1300">
                <a:solidFill>
                  <a:srgbClr val="2A3990"/>
                </a:solidFill>
                <a:highlight>
                  <a:srgbClr val="FFFFFF"/>
                </a:highlight>
                <a:latin typeface="Lato"/>
                <a:ea typeface="Lato"/>
                <a:cs typeface="Lato"/>
                <a:sym typeface="Lato"/>
              </a:rPr>
            </a:br>
            <a:endParaRPr>
              <a:solidFill>
                <a:schemeClr val="dk1"/>
              </a:solidFill>
              <a:latin typeface="Arial"/>
              <a:ea typeface="Arial"/>
              <a:cs typeface="Arial"/>
              <a:sym typeface="Arial"/>
            </a:endParaRPr>
          </a:p>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Solution: </a:t>
            </a:r>
            <a:r>
              <a:rPr lang="en">
                <a:solidFill>
                  <a:schemeClr val="dk1"/>
                </a:solidFill>
                <a:latin typeface="Arial"/>
                <a:ea typeface="Arial"/>
                <a:cs typeface="Arial"/>
                <a:sym typeface="Arial"/>
              </a:rPr>
              <a:t>Here the array comes into play which helps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to store multiple data in a single variable.</a:t>
            </a:r>
            <a:endParaRPr>
              <a:solidFill>
                <a:schemeClr val="dk1"/>
              </a:solidFill>
              <a:latin typeface="Arial"/>
              <a:ea typeface="Arial"/>
              <a:cs typeface="Arial"/>
              <a:sym typeface="Arial"/>
            </a:endParaRPr>
          </a:p>
          <a:p>
            <a:pPr indent="-355600" lvl="1" marL="9144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
        <p:nvSpPr>
          <p:cNvPr id="404" name="Google Shape;404;p66"/>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a:t>
            </a:r>
            <a:endParaRPr sz="2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idx="1" type="body"/>
          </p:nvPr>
        </p:nvSpPr>
        <p:spPr>
          <a:xfrm>
            <a:off x="311700" y="1229875"/>
            <a:ext cx="8520600" cy="35826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An array is a special variable, which can hold more than one value.</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An array can hold many values under a single name, and you can access the values by referring to an index number.</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In JavaScript, arrays always use numbered indexes.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Array indexes start with 0.</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Examples:</a:t>
            </a:r>
            <a:endParaRPr>
              <a:solidFill>
                <a:schemeClr val="dk1"/>
              </a:solidFill>
              <a:latin typeface="Arial"/>
              <a:ea typeface="Arial"/>
              <a:cs typeface="Arial"/>
              <a:sym typeface="Arial"/>
            </a:endParaRPr>
          </a:p>
          <a:p>
            <a:pPr indent="-317500" lvl="1" marL="914400" rtl="0" algn="l">
              <a:spcBef>
                <a:spcPts val="1000"/>
              </a:spcBef>
              <a:spcAft>
                <a:spcPts val="0"/>
              </a:spcAft>
              <a:buClr>
                <a:schemeClr val="dk1"/>
              </a:buClr>
              <a:buSzPts val="1400"/>
              <a:buFont typeface="Arial"/>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fruits[0] // apple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fruits[3] // grapes</a:t>
            </a:r>
            <a:endParaRPr>
              <a:solidFill>
                <a:schemeClr val="dk1"/>
              </a:solidFill>
              <a:latin typeface="Arial"/>
              <a:ea typeface="Arial"/>
              <a:cs typeface="Arial"/>
              <a:sym typeface="Arial"/>
            </a:endParaRPr>
          </a:p>
          <a:p>
            <a:pPr indent="-317500" lvl="1" marL="914400" rtl="0" algn="l">
              <a:spcBef>
                <a:spcPts val="1000"/>
              </a:spcBef>
              <a:spcAft>
                <a:spcPts val="1000"/>
              </a:spcAft>
              <a:buClr>
                <a:schemeClr val="dk1"/>
              </a:buClr>
              <a:buSzPts val="1400"/>
              <a:buFont typeface="Arial"/>
              <a:buChar char="○"/>
            </a:pPr>
            <a:r>
              <a:rPr lang="en">
                <a:solidFill>
                  <a:schemeClr val="dk1"/>
                </a:solidFill>
                <a:latin typeface="Arial"/>
                <a:ea typeface="Arial"/>
                <a:cs typeface="Arial"/>
                <a:sym typeface="Arial"/>
              </a:rPr>
              <a:t>let x = [1, 2,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daniyal</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Arrays can store multiple types of data </a:t>
            </a:r>
            <a:endParaRPr>
              <a:solidFill>
                <a:schemeClr val="dk1"/>
              </a:solidFill>
              <a:latin typeface="Arial"/>
              <a:ea typeface="Arial"/>
              <a:cs typeface="Arial"/>
              <a:sym typeface="Arial"/>
            </a:endParaRPr>
          </a:p>
        </p:txBody>
      </p:sp>
      <p:sp>
        <p:nvSpPr>
          <p:cNvPr id="410" name="Google Shape;410;p67"/>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 - More About Array</a:t>
            </a:r>
            <a:endParaRPr sz="2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Adding and removing elements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When you work with arrays, it is easy to </a:t>
            </a:r>
            <a:r>
              <a:rPr b="1" lang="en">
                <a:solidFill>
                  <a:schemeClr val="dk1"/>
                </a:solidFill>
                <a:latin typeface="Arial"/>
                <a:ea typeface="Arial"/>
                <a:cs typeface="Arial"/>
                <a:sym typeface="Arial"/>
              </a:rPr>
              <a:t>remove elements</a:t>
            </a:r>
            <a:r>
              <a:rPr lang="en">
                <a:solidFill>
                  <a:schemeClr val="dk1"/>
                </a:solidFill>
                <a:latin typeface="Arial"/>
                <a:ea typeface="Arial"/>
                <a:cs typeface="Arial"/>
                <a:sym typeface="Arial"/>
              </a:rPr>
              <a:t> and </a:t>
            </a:r>
            <a:r>
              <a:rPr b="1" lang="en">
                <a:solidFill>
                  <a:schemeClr val="dk1"/>
                </a:solidFill>
                <a:latin typeface="Arial"/>
                <a:ea typeface="Arial"/>
                <a:cs typeface="Arial"/>
                <a:sym typeface="Arial"/>
              </a:rPr>
              <a:t>add new elements</a:t>
            </a:r>
            <a:r>
              <a:rPr lang="en">
                <a:solidFill>
                  <a:schemeClr val="dk1"/>
                </a:solidFill>
                <a:latin typeface="Arial"/>
                <a:ea typeface="Arial"/>
                <a:cs typeface="Arial"/>
                <a:sym typeface="Arial"/>
              </a:rPr>
              <a:t>. This is what </a:t>
            </a:r>
            <a:r>
              <a:rPr b="1" lang="en">
                <a:solidFill>
                  <a:schemeClr val="dk1"/>
                </a:solidFill>
                <a:latin typeface="Arial"/>
                <a:ea typeface="Arial"/>
                <a:cs typeface="Arial"/>
                <a:sym typeface="Arial"/>
              </a:rPr>
              <a:t>popping </a:t>
            </a:r>
            <a:r>
              <a:rPr lang="en">
                <a:solidFill>
                  <a:schemeClr val="dk1"/>
                </a:solidFill>
                <a:latin typeface="Arial"/>
                <a:ea typeface="Arial"/>
                <a:cs typeface="Arial"/>
                <a:sym typeface="Arial"/>
              </a:rPr>
              <a:t>and </a:t>
            </a:r>
            <a:r>
              <a:rPr b="1" lang="en">
                <a:solidFill>
                  <a:schemeClr val="dk1"/>
                </a:solidFill>
                <a:latin typeface="Arial"/>
                <a:ea typeface="Arial"/>
                <a:cs typeface="Arial"/>
                <a:sym typeface="Arial"/>
              </a:rPr>
              <a:t>pushing </a:t>
            </a:r>
            <a:r>
              <a:rPr lang="en">
                <a:solidFill>
                  <a:schemeClr val="dk1"/>
                </a:solidFill>
                <a:latin typeface="Arial"/>
                <a:ea typeface="Arial"/>
                <a:cs typeface="Arial"/>
                <a:sym typeface="Arial"/>
              </a:rPr>
              <a:t>is.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removes the last element from an array:</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"popped out"</a:t>
            </a:r>
            <a:endParaRPr b="1">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adds a new element to an array (at the end).</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21" name="Google Shape;421;p6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idx="1" type="body"/>
          </p:nvPr>
        </p:nvSpPr>
        <p:spPr>
          <a:xfrm>
            <a:off x="311700" y="1229875"/>
            <a:ext cx="8520600" cy="24675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pets.pop(); // removes the last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pets.push(</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a:t>
            </a:r>
            <a:endParaRPr>
              <a:solidFill>
                <a:schemeClr val="dk1"/>
              </a:solidFill>
              <a:latin typeface="Arial"/>
              <a:ea typeface="Arial"/>
              <a:cs typeface="Arial"/>
              <a:sym typeface="Arial"/>
            </a:endParaRPr>
          </a:p>
        </p:txBody>
      </p:sp>
      <p:sp>
        <p:nvSpPr>
          <p:cNvPr id="427" name="Google Shape;427;p70"/>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 - Examples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Removing, inserting, and extracting elements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Code completion and </a:t>
            </a:r>
            <a:r>
              <a:rPr lang="en">
                <a:solidFill>
                  <a:schemeClr val="dk1"/>
                </a:solidFill>
                <a:latin typeface="Lato"/>
                <a:ea typeface="Lato"/>
                <a:cs typeface="Lato"/>
                <a:sym typeface="Lato"/>
              </a:rPr>
              <a:t>Intellisense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Object Oriented </a:t>
            </a:r>
            <a:r>
              <a:rPr lang="en">
                <a:solidFill>
                  <a:schemeClr val="dk1"/>
                </a:solidFill>
                <a:latin typeface="Lato"/>
                <a:ea typeface="Lato"/>
                <a:cs typeface="Lato"/>
                <a:sym typeface="Lato"/>
              </a:rPr>
              <a:t>Programming</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Its helps programmers to write code in a object oriented manner if required. Thus helps users to jump into TS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IDE Support</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 is super well-supported by text editors including (VS Code,  Atom, Sublime, Eclips, etc.)</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Large Community/Adoption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TypeScript is made for creating large, complex systems that the modern Web abounds with.</a:t>
            </a:r>
            <a:endParaRPr>
              <a:solidFill>
                <a:schemeClr val="dk1"/>
              </a:solidFill>
              <a:latin typeface="Lato"/>
              <a:ea typeface="Lato"/>
              <a:cs typeface="Lato"/>
              <a:sym typeface="Lato"/>
            </a:endParaRPr>
          </a:p>
          <a:p>
            <a:pPr indent="0" lvl="0" marL="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Shifting is equivalent to popping, but working on the </a:t>
            </a:r>
            <a:r>
              <a:rPr b="1" lang="en">
                <a:solidFill>
                  <a:schemeClr val="dk1"/>
                </a:solidFill>
                <a:latin typeface="Arial"/>
                <a:ea typeface="Arial"/>
                <a:cs typeface="Arial"/>
                <a:sym typeface="Arial"/>
              </a:rPr>
              <a:t>first element</a:t>
            </a:r>
            <a:r>
              <a:rPr lang="en">
                <a:solidFill>
                  <a:schemeClr val="dk1"/>
                </a:solidFill>
                <a:latin typeface="Arial"/>
                <a:ea typeface="Arial"/>
                <a:cs typeface="Arial"/>
                <a:sym typeface="Arial"/>
              </a:rPr>
              <a:t> instead of the </a:t>
            </a:r>
            <a:r>
              <a:rPr b="1" lang="en">
                <a:solidFill>
                  <a:schemeClr val="dk1"/>
                </a:solidFill>
                <a:latin typeface="Arial"/>
                <a:ea typeface="Arial"/>
                <a:cs typeface="Arial"/>
                <a:sym typeface="Arial"/>
              </a:rPr>
              <a:t>last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removes the first array element and "</a:t>
            </a:r>
            <a:r>
              <a:rPr b="1" lang="en">
                <a:solidFill>
                  <a:schemeClr val="dk1"/>
                </a:solidFill>
                <a:latin typeface="Arial"/>
                <a:ea typeface="Arial"/>
                <a:cs typeface="Arial"/>
                <a:sym typeface="Arial"/>
              </a:rPr>
              <a:t>shifts</a:t>
            </a:r>
            <a:r>
              <a:rPr lang="en">
                <a:solidFill>
                  <a:schemeClr val="dk1"/>
                </a:solidFill>
                <a:latin typeface="Arial"/>
                <a:ea typeface="Arial"/>
                <a:cs typeface="Arial"/>
                <a:sym typeface="Arial"/>
              </a:rPr>
              <a:t>" all other elements to a lower index.</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shifted out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adds a new element to an array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(at the beginning), and "</a:t>
            </a:r>
            <a:r>
              <a:rPr b="1" lang="en">
                <a:solidFill>
                  <a:schemeClr val="dk1"/>
                </a:solidFill>
                <a:latin typeface="Arial"/>
                <a:ea typeface="Arial"/>
                <a:cs typeface="Arial"/>
                <a:sym typeface="Arial"/>
              </a:rPr>
              <a:t>unshifts</a:t>
            </a:r>
            <a:r>
              <a:rPr lang="en">
                <a:solidFill>
                  <a:schemeClr val="dk1"/>
                </a:solidFill>
                <a:latin typeface="Arial"/>
                <a:ea typeface="Arial"/>
                <a:cs typeface="Arial"/>
                <a:sym typeface="Arial"/>
              </a:rPr>
              <a:t>" older elements: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38" name="Google Shape;438;p7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idx="1" type="body"/>
          </p:nvPr>
        </p:nvSpPr>
        <p:spPr>
          <a:xfrm>
            <a:off x="311700" y="1229875"/>
            <a:ext cx="8520600" cy="26463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pets.shift(); // removes the first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pets.unshift(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 (at the beginning)</a:t>
            </a:r>
            <a:endParaRPr>
              <a:solidFill>
                <a:schemeClr val="dk1"/>
              </a:solidFill>
              <a:latin typeface="Arial"/>
              <a:ea typeface="Arial"/>
              <a:cs typeface="Arial"/>
              <a:sym typeface="Arial"/>
            </a:endParaRPr>
          </a:p>
        </p:txBody>
      </p:sp>
      <p:sp>
        <p:nvSpPr>
          <p:cNvPr id="444" name="Google Shape;444;p73"/>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Arrays: Removing, inserting, and extracting elements - Example</a:t>
            </a:r>
            <a:endParaRPr sz="2300"/>
          </a:p>
          <a:p>
            <a:pPr indent="0" lvl="0" marL="0" rtl="0" algn="l">
              <a:spcBef>
                <a:spcPts val="0"/>
              </a:spcBef>
              <a:spcAft>
                <a:spcPts val="0"/>
              </a:spcAft>
              <a:buSzPts val="990"/>
              <a:buNone/>
            </a:pPr>
            <a:r>
              <a:t/>
            </a:r>
            <a:endParaRPr sz="23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idx="1" type="body"/>
          </p:nvPr>
        </p:nvSpPr>
        <p:spPr>
          <a:xfrm>
            <a:off x="311700" y="1229875"/>
            <a:ext cx="8520600" cy="3698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800"/>
              </a:spcBef>
              <a:spcAft>
                <a:spcPts val="0"/>
              </a:spcAft>
              <a:buNone/>
            </a:pPr>
            <a:r>
              <a:rPr b="1" lang="en" sz="2400">
                <a:solidFill>
                  <a:schemeClr val="dk1"/>
                </a:solidFill>
                <a:highlight>
                  <a:srgbClr val="FFFFFF"/>
                </a:highlight>
                <a:latin typeface="Arial"/>
                <a:ea typeface="Arial"/>
                <a:cs typeface="Arial"/>
                <a:sym typeface="Arial"/>
              </a:rPr>
              <a:t>Splicing and Slicing Arrays</a:t>
            </a:r>
            <a:endParaRPr b="1" sz="24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b="1" sz="400">
              <a:solidFill>
                <a:schemeClr val="dk1"/>
              </a:solidFill>
              <a:highlight>
                <a:srgbClr val="FFFFFF"/>
              </a:highlight>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splice()</a:t>
            </a:r>
            <a:r>
              <a:rPr lang="en">
                <a:solidFill>
                  <a:schemeClr val="dk1"/>
                </a:solidFill>
                <a:latin typeface="Arial"/>
                <a:ea typeface="Arial"/>
                <a:cs typeface="Arial"/>
                <a:sym typeface="Arial"/>
              </a:rPr>
              <a:t> method adds new items to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fruits.splice(2, 0, "Lemon", "Kiwi");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adds elements to an array at 2nd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deleted 0 elements</a:t>
            </a:r>
            <a:endParaRPr>
              <a:solidFill>
                <a:schemeClr val="dk1"/>
              </a:solidFill>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slices out a piece of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"Lemon",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citrus = fruits.slice(1); // [Orange,Lemon,Apple,Mango]</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1000"/>
              </a:spcAft>
              <a:buClr>
                <a:schemeClr val="dk1"/>
              </a:buClr>
              <a:buSzPct val="100000"/>
              <a:buFont typeface="Arial"/>
              <a:buChar char="○"/>
            </a:pPr>
            <a:r>
              <a:rPr b="1" lang="en">
                <a:solidFill>
                  <a:schemeClr val="dk1"/>
                </a:solidFill>
                <a:latin typeface="Arial"/>
                <a:ea typeface="Arial"/>
                <a:cs typeface="Arial"/>
                <a:sym typeface="Arial"/>
              </a:rPr>
              <a:t>Notes: </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creates a new array.</a:t>
            </a:r>
            <a:endParaRPr>
              <a:solidFill>
                <a:schemeClr val="dk1"/>
              </a:solidFill>
              <a:latin typeface="Arial"/>
              <a:ea typeface="Arial"/>
              <a:cs typeface="Arial"/>
              <a:sym typeface="Arial"/>
            </a:endParaRPr>
          </a:p>
        </p:txBody>
      </p:sp>
      <p:sp>
        <p:nvSpPr>
          <p:cNvPr id="450" name="Google Shape;450;p74"/>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 Loops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idx="1" type="body"/>
          </p:nvPr>
        </p:nvSpPr>
        <p:spPr>
          <a:xfrm>
            <a:off x="311700" y="1017800"/>
            <a:ext cx="8520600" cy="723000"/>
          </a:xfrm>
          <a:prstGeom prst="rect">
            <a:avLst/>
          </a:prstGeom>
        </p:spPr>
        <p:txBody>
          <a:bodyPr anchorCtr="0" anchor="ctr" bIns="91425" lIns="91425" spcFirstLastPara="1" rIns="91425" wrap="square" tIns="91425">
            <a:normAutofit lnSpcReduction="20000"/>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Loops are handy, if you want to run the same code over and over again, each time with a different value.</a:t>
            </a:r>
            <a:endParaRPr sz="1828">
              <a:solidFill>
                <a:schemeClr val="dk1"/>
              </a:solidFill>
              <a:latin typeface="Arial"/>
              <a:ea typeface="Arial"/>
              <a:cs typeface="Arial"/>
              <a:sym typeface="Arial"/>
            </a:endParaRPr>
          </a:p>
        </p:txBody>
      </p:sp>
      <p:sp>
        <p:nvSpPr>
          <p:cNvPr id="461" name="Google Shape;461;p76"/>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a:t>
            </a:r>
            <a:endParaRPr sz="2800"/>
          </a:p>
        </p:txBody>
      </p:sp>
      <p:sp>
        <p:nvSpPr>
          <p:cNvPr id="462" name="Google Shape;462;p76"/>
          <p:cNvSpPr txBox="1"/>
          <p:nvPr>
            <p:ph idx="1" type="body"/>
          </p:nvPr>
        </p:nvSpPr>
        <p:spPr>
          <a:xfrm>
            <a:off x="311700" y="1809150"/>
            <a:ext cx="8449200" cy="15252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Syntax:</a:t>
            </a:r>
            <a:endParaRPr sz="1050">
              <a:solidFill>
                <a:srgbClr val="C8C8C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6A9955"/>
                </a:solidFill>
                <a:latin typeface="Courier New"/>
                <a:ea typeface="Courier New"/>
                <a:cs typeface="Courier New"/>
                <a:sym typeface="Courier New"/>
              </a:rPr>
              <a:t>// code block to be executed</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63" name="Google Shape;463;p76"/>
          <p:cNvSpPr txBox="1"/>
          <p:nvPr>
            <p:ph idx="1" type="body"/>
          </p:nvPr>
        </p:nvSpPr>
        <p:spPr>
          <a:xfrm>
            <a:off x="311700" y="3402700"/>
            <a:ext cx="8520600" cy="1388100"/>
          </a:xfrm>
          <a:prstGeom prst="rect">
            <a:avLst/>
          </a:prstGeom>
        </p:spPr>
        <p:txBody>
          <a:bodyPr anchorCtr="0" anchor="ctr" bIns="91425" lIns="91425" spcFirstLastPara="1" rIns="91425" wrap="square" tIns="91425">
            <a:normAutofit fontScale="77500" lnSpcReduction="20000"/>
          </a:bodyPr>
          <a:lstStyle/>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From the example above, you can read</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1 sets a variable before the loop starts (let i = 0).</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2 defines the condition for the loop to run (i must be less than 5).</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1000"/>
              </a:spcAft>
              <a:buClr>
                <a:schemeClr val="dk1"/>
              </a:buClr>
              <a:buSzPct val="98437"/>
              <a:buFont typeface="Arial"/>
              <a:buChar char="●"/>
            </a:pPr>
            <a:r>
              <a:rPr lang="en" sz="1828">
                <a:solidFill>
                  <a:schemeClr val="dk1"/>
                </a:solidFill>
                <a:latin typeface="Arial"/>
                <a:ea typeface="Arial"/>
                <a:cs typeface="Arial"/>
                <a:sym typeface="Arial"/>
              </a:rPr>
              <a:t>Expression 3 increases a value (i++) each time the code block in the loop has been executed.</a:t>
            </a:r>
            <a:endParaRPr sz="1828">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7"/>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1</a:t>
            </a:r>
            <a:endParaRPr sz="1828">
              <a:solidFill>
                <a:schemeClr val="dk1"/>
              </a:solidFill>
              <a:latin typeface="Arial"/>
              <a:ea typeface="Arial"/>
              <a:cs typeface="Arial"/>
              <a:sym typeface="Arial"/>
            </a:endParaRPr>
          </a:p>
        </p:txBody>
      </p:sp>
      <p:sp>
        <p:nvSpPr>
          <p:cNvPr id="469" name="Google Shape;469;p77"/>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70" name="Google Shape;470;p77"/>
          <p:cNvSpPr txBox="1"/>
          <p:nvPr>
            <p:ph idx="1" type="body"/>
          </p:nvPr>
        </p:nvSpPr>
        <p:spPr>
          <a:xfrm>
            <a:off x="347400" y="1584500"/>
            <a:ext cx="8449200" cy="12255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latin typeface="Courier New"/>
                <a:ea typeface="Courier New"/>
                <a:cs typeface="Courier New"/>
                <a:sym typeface="Courier New"/>
              </a:rPr>
              <a:t>   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71" name="Google Shape;471;p77"/>
          <p:cNvSpPr txBox="1"/>
          <p:nvPr>
            <p:ph idx="1" type="body"/>
          </p:nvPr>
        </p:nvSpPr>
        <p:spPr>
          <a:xfrm>
            <a:off x="311700" y="2810000"/>
            <a:ext cx="8520600" cy="7230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2</a:t>
            </a:r>
            <a:endParaRPr sz="1828">
              <a:solidFill>
                <a:schemeClr val="dk1"/>
              </a:solidFill>
              <a:latin typeface="Arial"/>
              <a:ea typeface="Arial"/>
              <a:cs typeface="Arial"/>
              <a:sym typeface="Arial"/>
            </a:endParaRPr>
          </a:p>
        </p:txBody>
      </p:sp>
      <p:sp>
        <p:nvSpPr>
          <p:cNvPr id="472" name="Google Shape;472;p77"/>
          <p:cNvSpPr txBox="1"/>
          <p:nvPr>
            <p:ph idx="1" type="body"/>
          </p:nvPr>
        </p:nvSpPr>
        <p:spPr>
          <a:xfrm>
            <a:off x="311700" y="3500575"/>
            <a:ext cx="8449200" cy="1146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8"/>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3</a:t>
            </a:r>
            <a:endParaRPr sz="1828">
              <a:solidFill>
                <a:schemeClr val="dk1"/>
              </a:solidFill>
              <a:latin typeface="Arial"/>
              <a:ea typeface="Arial"/>
              <a:cs typeface="Arial"/>
              <a:sym typeface="Arial"/>
            </a:endParaRPr>
          </a:p>
        </p:txBody>
      </p:sp>
      <p:sp>
        <p:nvSpPr>
          <p:cNvPr id="478" name="Google Shape;478;p78"/>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79" name="Google Shape;479;p78"/>
          <p:cNvSpPr txBox="1"/>
          <p:nvPr>
            <p:ph idx="1" type="body"/>
          </p:nvPr>
        </p:nvSpPr>
        <p:spPr>
          <a:xfrm>
            <a:off x="347400" y="1584500"/>
            <a:ext cx="8449200" cy="2262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9"/>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4</a:t>
            </a:r>
            <a:endParaRPr sz="1828">
              <a:solidFill>
                <a:schemeClr val="dk1"/>
              </a:solidFill>
              <a:latin typeface="Arial"/>
              <a:ea typeface="Arial"/>
              <a:cs typeface="Arial"/>
              <a:sym typeface="Arial"/>
            </a:endParaRPr>
          </a:p>
        </p:txBody>
      </p:sp>
      <p:sp>
        <p:nvSpPr>
          <p:cNvPr id="485" name="Google Shape;485;p7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86" name="Google Shape;486;p79"/>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"yes"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0"/>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5</a:t>
            </a:r>
            <a:endParaRPr sz="1828">
              <a:solidFill>
                <a:schemeClr val="dk1"/>
              </a:solidFill>
              <a:latin typeface="Arial"/>
              <a:ea typeface="Arial"/>
              <a:cs typeface="Arial"/>
              <a:sym typeface="Arial"/>
            </a:endParaRPr>
          </a:p>
        </p:txBody>
      </p:sp>
      <p:sp>
        <p:nvSpPr>
          <p:cNvPr id="492" name="Google Shape;492;p80"/>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93" name="Google Shape;493;p80"/>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1"/>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Nested For Loops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TypeScript’s Popularity</a:t>
            </a:r>
            <a:endParaRPr sz="30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Nested For Loops - Example</a:t>
            </a:r>
            <a:endParaRPr sz="2800"/>
          </a:p>
        </p:txBody>
      </p:sp>
      <p:sp>
        <p:nvSpPr>
          <p:cNvPr id="504" name="Google Shape;504;p82"/>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"BlueRay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"Upchuck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"Lojack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"Gizmo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"Do-Rag "</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"Zzz"</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"Burp"</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"Dogbone"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"Droop"</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push</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
        <p:nvSpPr>
          <p:cNvPr id="505" name="Google Shape;505;p82"/>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A nested loop is a loop within a loop.</a:t>
            </a:r>
            <a:endParaRPr sz="1828">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Advanced TypeScript</a:t>
            </a:r>
            <a:endParaRPr sz="2400"/>
          </a:p>
        </p:txBody>
      </p:sp>
      <p:sp>
        <p:nvSpPr>
          <p:cNvPr id="511" name="Google Shape;511;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1600"/>
              </a:spcAft>
              <a:buNone/>
            </a:pPr>
            <a:r>
              <a:rPr lang="en" u="sng">
                <a:solidFill>
                  <a:schemeClr val="hlink"/>
                </a:solidFill>
                <a:latin typeface="Lato"/>
                <a:ea typeface="Lato"/>
                <a:cs typeface="Lato"/>
                <a:sym typeface="Lato"/>
                <a:hlinkClick r:id="rId3"/>
              </a:rPr>
              <a:t>https://github.com/panaverse/learn-typescript</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5" name="Shape 515"/>
        <p:cNvGrpSpPr/>
        <p:nvPr/>
      </p:nvGrpSpPr>
      <p:grpSpPr>
        <a:xfrm>
          <a:off x="0" y="0"/>
          <a:ext cx="0" cy="0"/>
          <a:chOff x="0" y="0"/>
          <a:chExt cx="0" cy="0"/>
        </a:xfrm>
      </p:grpSpPr>
      <p:sp>
        <p:nvSpPr>
          <p:cNvPr id="516" name="Google Shape;516;p8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5000">
                <a:solidFill>
                  <a:schemeClr val="dk1"/>
                </a:solidFill>
              </a:rPr>
              <a:t>Thank You</a:t>
            </a:r>
            <a:endParaRPr sz="5000">
              <a:solidFill>
                <a:schemeClr val="dk1"/>
              </a:solidFill>
            </a:endParaRPr>
          </a:p>
          <a:p>
            <a:pPr indent="0" lvl="0" marL="0" rtl="0" algn="ctr">
              <a:spcBef>
                <a:spcPts val="0"/>
              </a:spcBef>
              <a:spcAft>
                <a:spcPts val="0"/>
              </a:spcAft>
              <a:buNone/>
            </a:pPr>
            <a:r>
              <a:t/>
            </a:r>
            <a:endParaRPr sz="5000">
              <a:solidFill>
                <a:schemeClr val="dk1"/>
              </a:solidFill>
            </a:endParaRPr>
          </a:p>
          <a:p>
            <a:pPr indent="0" lvl="0" marL="0" rtl="0" algn="ctr">
              <a:spcBef>
                <a:spcPts val="0"/>
              </a:spcBef>
              <a:spcAft>
                <a:spcPts val="0"/>
              </a:spcAft>
              <a:buNone/>
            </a:pPr>
            <a:r>
              <a:rPr lang="en" sz="2777">
                <a:solidFill>
                  <a:schemeClr val="dk1"/>
                </a:solidFill>
              </a:rPr>
              <a:t>Start Working on Getting Started Exercises with TypeScript and Node.js</a:t>
            </a:r>
            <a:endParaRPr sz="2777">
              <a:solidFill>
                <a:schemeClr val="dk1"/>
              </a:solidFill>
            </a:endParaRPr>
          </a:p>
          <a:p>
            <a:pPr indent="0" lvl="0" marL="0" rtl="0" algn="ctr">
              <a:spcBef>
                <a:spcPts val="0"/>
              </a:spcBef>
              <a:spcAft>
                <a:spcPts val="0"/>
              </a:spcAft>
              <a:buNone/>
            </a:pPr>
            <a:r>
              <a:rPr lang="en" sz="2777" u="sng">
                <a:solidFill>
                  <a:schemeClr val="hlink"/>
                </a:solidFill>
                <a:hlinkClick r:id="rId3"/>
              </a:rPr>
              <a:t>https://github.com/panaverse/typescript-node-projects/blob/main/getting-started-exercises.md</a:t>
            </a:r>
            <a:r>
              <a:rPr lang="en" sz="2777">
                <a:solidFill>
                  <a:schemeClr val="dk1"/>
                </a:solidFill>
              </a:rPr>
              <a:t> </a:t>
            </a:r>
            <a:endParaRPr sz="2777">
              <a:solidFill>
                <a:schemeClr val="dk1"/>
              </a:solidFill>
            </a:endParaRPr>
          </a:p>
          <a:p>
            <a:pPr indent="0" lvl="0" marL="0" rtl="0" algn="ctr">
              <a:spcBef>
                <a:spcPts val="0"/>
              </a:spcBef>
              <a:spcAft>
                <a:spcPts val="0"/>
              </a:spcAft>
              <a:buNone/>
            </a:pPr>
            <a:r>
              <a:t/>
            </a:r>
            <a:endParaRPr sz="2777">
              <a:solidFill>
                <a:schemeClr val="dk1"/>
              </a:solidFill>
            </a:endParaRPr>
          </a:p>
          <a:p>
            <a:pPr indent="0" lvl="0" marL="0" rtl="0" algn="ctr">
              <a:spcBef>
                <a:spcPts val="0"/>
              </a:spcBef>
              <a:spcAft>
                <a:spcPts val="0"/>
              </a:spcAft>
              <a:buNone/>
            </a:pPr>
            <a:r>
              <a:rPr lang="en" sz="1761">
                <a:solidFill>
                  <a:schemeClr val="dk1"/>
                </a:solidFill>
              </a:rPr>
              <a:t>Advanced TypeScript:</a:t>
            </a:r>
            <a:endParaRPr sz="1761">
              <a:solidFill>
                <a:schemeClr val="dk1"/>
              </a:solidFill>
            </a:endParaRPr>
          </a:p>
          <a:p>
            <a:pPr indent="0" lvl="0" marL="0" rtl="0" algn="ctr">
              <a:spcBef>
                <a:spcPts val="0"/>
              </a:spcBef>
              <a:spcAft>
                <a:spcPts val="0"/>
              </a:spcAft>
              <a:buNone/>
            </a:pPr>
            <a:r>
              <a:rPr lang="en" sz="1761" u="sng">
                <a:solidFill>
                  <a:schemeClr val="hlink"/>
                </a:solidFill>
                <a:hlinkClick r:id="rId4"/>
              </a:rPr>
              <a:t>https://github.com/panaverse/learn-typescript</a:t>
            </a:r>
            <a:r>
              <a:rPr lang="en" sz="1761">
                <a:solidFill>
                  <a:schemeClr val="dk1"/>
                </a:solidFill>
              </a:rPr>
              <a:t> </a:t>
            </a:r>
            <a:endParaRPr sz="176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TypeScript Is Fastest-Growing Programming Language</a:t>
            </a:r>
            <a:endParaRPr sz="3600"/>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28" name="Google Shape;128;p20"/>
          <p:cNvSpPr txBox="1"/>
          <p:nvPr>
            <p:ph idx="1" type="body"/>
          </p:nvPr>
        </p:nvSpPr>
        <p:spPr>
          <a:xfrm>
            <a:off x="311700" y="1687075"/>
            <a:ext cx="8520600" cy="25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rPr>
              <a:t>"TypeScript's share has almost tripled over the course of 6 years, increasing from 12 percent in 2017 to 34 percent in 2022," said the company's </a:t>
            </a:r>
            <a:r>
              <a:rPr b="1" lang="en" sz="2200">
                <a:solidFill>
                  <a:srgbClr val="000000"/>
                </a:solidFill>
              </a:rPr>
              <a:t>State of Developer Ecosystem 2022</a:t>
            </a:r>
            <a:r>
              <a:rPr lang="en" sz="2200">
                <a:solidFill>
                  <a:srgbClr val="000000"/>
                </a:solidFill>
              </a:rPr>
              <a:t>.</a:t>
            </a:r>
            <a:endParaRPr sz="2200">
              <a:solidFill>
                <a:srgbClr val="000000"/>
              </a:solidFill>
            </a:endParaRPr>
          </a:p>
          <a:p>
            <a:pPr indent="0" lvl="0" marL="0" rtl="0" algn="l">
              <a:spcBef>
                <a:spcPts val="1800"/>
              </a:spcBef>
              <a:spcAft>
                <a:spcPts val="1600"/>
              </a:spcAft>
              <a:buNone/>
            </a:pPr>
            <a:r>
              <a:rPr lang="en" sz="2000">
                <a:solidFill>
                  <a:srgbClr val="000000"/>
                </a:solidFill>
              </a:rPr>
              <a:t>TypeScript passed four languages (C, PHP, C# and C++) over the past six years.</a:t>
            </a:r>
            <a:endParaRPr sz="2400">
              <a:solidFill>
                <a:schemeClr val="dk1"/>
              </a:solidFill>
              <a:latin typeface="Lato"/>
              <a:ea typeface="Lato"/>
              <a:cs typeface="Lato"/>
              <a:sym typeface="Lato"/>
            </a:endParaRPr>
          </a:p>
        </p:txBody>
      </p:sp>
      <p:sp>
        <p:nvSpPr>
          <p:cNvPr id="129" name="Google Shape;129;p20"/>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https://pypl.github.io/PYPL.html</a:t>
            </a:r>
            <a:endParaRPr sz="800">
              <a:solidFill>
                <a:schemeClr val="accent4"/>
              </a:solidFill>
              <a:latin typeface="Roboto"/>
              <a:ea typeface="Roboto"/>
              <a:cs typeface="Roboto"/>
              <a:sym typeface="Roboto"/>
            </a:endParaRPr>
          </a:p>
        </p:txBody>
      </p:sp>
      <p:pic>
        <p:nvPicPr>
          <p:cNvPr id="135" name="Google Shape;135;p21"/>
          <p:cNvPicPr preferRelativeResize="0"/>
          <p:nvPr/>
        </p:nvPicPr>
        <p:blipFill>
          <a:blip r:embed="rId4">
            <a:alphaModFix/>
          </a:blip>
          <a:stretch>
            <a:fillRect/>
          </a:stretch>
        </p:blipFill>
        <p:spPr>
          <a:xfrm>
            <a:off x="474550" y="438325"/>
            <a:ext cx="8096601" cy="401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