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80" r:id="rId10"/>
    <p:sldId id="279" r:id="rId11"/>
    <p:sldId id="281" r:id="rId12"/>
    <p:sldId id="282" r:id="rId13"/>
    <p:sldId id="283" r:id="rId14"/>
    <p:sldId id="287" r:id="rId15"/>
    <p:sldId id="265" r:id="rId16"/>
    <p:sldId id="266" r:id="rId17"/>
    <p:sldId id="267" r:id="rId18"/>
    <p:sldId id="268" r:id="rId19"/>
    <p:sldId id="274" r:id="rId20"/>
    <p:sldId id="275" r:id="rId21"/>
    <p:sldId id="276" r:id="rId22"/>
    <p:sldId id="285" r:id="rId23"/>
    <p:sldId id="270" r:id="rId24"/>
    <p:sldId id="271" r:id="rId25"/>
    <p:sldId id="272" r:id="rId26"/>
    <p:sldId id="273" r:id="rId27"/>
    <p:sldId id="288" r:id="rId28"/>
    <p:sldId id="286" r:id="rId29"/>
    <p:sldId id="278" r:id="rId30"/>
    <p:sldId id="28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B8DA0-7C4D-4F21-83A4-CBE5672DED19}">
  <a:tblStyle styleId="{DFBB8DA0-7C4D-4F21-83A4-CBE5672DED1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9"/>
    <p:restoredTop sz="94852"/>
  </p:normalViewPr>
  <p:slideViewPr>
    <p:cSldViewPr snapToGrid="0">
      <p:cViewPr>
        <p:scale>
          <a:sx n="90" d="100"/>
          <a:sy n="90" d="100"/>
        </p:scale>
        <p:origin x="1440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2f42eedf7_2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2f42eedf7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2f42eedf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2f42eedf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30e6add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30e6add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30e6ad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30e6ad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30e6addd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30e6addd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430e6addd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430e6addd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30b80ad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30b80ad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30b80ad3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430b80ad3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2f42eedf7_2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42f42eedf7_2_4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42f42eedf7_2_4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2f42eed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2f42eed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56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2f42eed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2f42eed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2f42eedf7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g42f42eedf7_2_3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42f42eedf7_2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2f42eedf7_2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42f42eedf7_2_3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42f42eedf7_2_3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2f42eedf7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42f42eedf7_2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42f42eedf7_2_4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2f42eedf7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42f42eedf7_2_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42f42eedf7_2_4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2f42eedf7_2_5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2f42eedf7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302ea59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302ea59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2f42eed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2f42eed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2f42eed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2f42eed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1" name="Google Shape;221;p16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6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4" name="Google Shape;224;p1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7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28" name="Google Shape;228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4" name="Google Shape;244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45" name="Google Shape;245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50" name="Google Shape;250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51" name="Google Shape;251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2" name="Google Shape;252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3" name="Google Shape;253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4" name="Google Shape;254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Google Shape;255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6" name="Google Shape;256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1" name="Google Shape;261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2" name="Google Shape;262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67" name="Google Shape;267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68" name="Google Shape;268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9" name="Google Shape;269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2" name="Google Shape;272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73" name="Google Shape;273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0" name="Google Shape;280;p17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2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1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3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4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4" name="Google Shape;304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20" name="Google Shape;320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21" name="Google Shape;321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26" name="Google Shape;326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7" name="Google Shape;327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0" name="Google Shape;330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1" name="Google Shape;331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5" name="Google Shape;335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7" name="Google Shape;337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Google Shape;343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4" name="Google Shape;354;p21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59" name="Google Shape;359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75" name="Google Shape;375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6" name="Google Shape;37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81" name="Google Shape;38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2" name="Google Shape;38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4" name="Google Shape;38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5" name="Google Shape;38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87" name="Google Shape;38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92" name="Google Shape;392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3" name="Google Shape;393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98" name="Google Shape;398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9" name="Google Shape;399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0" name="Google Shape;400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1" name="Google Shape;401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2" name="Google Shape;402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04" name="Google Shape;404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09" name="Google Shape;409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 txBox="1">
            <a:spLocks noGrp="1"/>
          </p:cNvSpPr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body" idx="1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body" idx="2"/>
          </p:nvPr>
        </p:nvSpPr>
        <p:spPr>
          <a:xfrm>
            <a:off x="5934864" y="2246259"/>
            <a:ext cx="2743200" cy="17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2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body" idx="1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 rot="5400000">
            <a:off x="5551714" y="1722663"/>
            <a:ext cx="3976007" cy="126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body" idx="1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489" name="Google Shape;489;p2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0" name="Google Shape;490;p2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1" name="Google Shape;491;p2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2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2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4" name="Google Shape;494;p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5" name="Google Shape;495;p2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2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2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8" name="Google Shape;498;p2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9" name="Google Shape;499;p2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0" name="Google Shape;500;p2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1" name="Google Shape;501;p2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2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3" name="Google Shape;503;p2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05" name="Google Shape;505;p2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06" name="Google Shape;506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9" name="Google Shape;509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0" name="Google Shape;510;p2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11" name="Google Shape;511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2" name="Google Shape;512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3" name="Google Shape;513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4" name="Google Shape;514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5" name="Google Shape;515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6" name="Google Shape;516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17" name="Google Shape;517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2" name="Google Shape;522;p2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23" name="Google Shape;523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5" name="Google Shape;525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6" name="Google Shape;526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7" name="Google Shape;527;p2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28" name="Google Shape;528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9" name="Google Shape;529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0" name="Google Shape;530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1" name="Google Shape;531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2" name="Google Shape;532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3" name="Google Shape;533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34" name="Google Shape;534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5" name="Google Shape;535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8" name="Google Shape;538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39" name="Google Shape;539;p26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0" name="Google Shape;540;p26"/>
          <p:cNvSpPr txBox="1">
            <a:spLocks noGrp="1"/>
          </p:cNvSpPr>
          <p:nvPr>
            <p:ph type="body" idx="1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2D2D"/>
            </a:gs>
            <a:gs pos="52999">
              <a:schemeClr val="dk1"/>
            </a:gs>
            <a:gs pos="100000">
              <a:srgbClr val="2A2B2A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5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431" name="Google Shape;431;p2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2" name="Google Shape;432;p2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p2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4" name="Google Shape;434;p2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6" name="Google Shape;436;p2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7" name="Google Shape;437;p2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8" name="Google Shape;438;p2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9" name="Google Shape;439;p2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0" name="Google Shape;440;p2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1" name="Google Shape;441;p2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3" name="Google Shape;443;p2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4" name="Google Shape;444;p2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5" name="Google Shape;445;p2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2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47" name="Google Shape;447;p2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8" name="Google Shape;448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53" name="Google Shape;453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54" name="Google Shape;454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" name="Google Shape;455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" name="Google Shape;456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" name="Google Shape;457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8" name="Google Shape;458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59" name="Google Shape;459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64" name="Google Shape;464;p2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65" name="Google Shape;465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70" name="Google Shape;470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71" name="Google Shape;471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2" name="Google Shape;472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3" name="Google Shape;473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4" name="Google Shape;474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5" name="Google Shape;475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76" name="Google Shape;476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3" name="Google Shape;483;p25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4" name="Google Shape;484;p25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base/hbase_overview.htm" TargetMode="External"/><Relationship Id="rId4" Type="http://schemas.openxmlformats.org/officeDocument/2006/relationships/hyperlink" Target="https://www.credera.com/blog/technology-insights/java/apache-hbase-explained-5-minutes-less/" TargetMode="External"/><Relationship Id="rId5" Type="http://schemas.openxmlformats.org/officeDocument/2006/relationships/hyperlink" Target="https://www.dezyre.com/article/overview-of-hbase-architecture-and-its-components/295" TargetMode="External"/><Relationship Id="rId6" Type="http://schemas.openxmlformats.org/officeDocument/2006/relationships/hyperlink" Target="https://blogs.igalia.com/dpino/2012/10/31/introduction-to-hbase-and-nosql-systems/" TargetMode="External"/><Relationship Id="rId7" Type="http://schemas.openxmlformats.org/officeDocument/2006/relationships/hyperlink" Target="https://blog.eduonix.com/bigdata-and-hadoop/use-hbase-nosql-db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10-common-software-architectural-patterns-in-a-nutshell-a0b47a1e9013" TargetMode="External"/><Relationship Id="rId4" Type="http://schemas.openxmlformats.org/officeDocument/2006/relationships/hyperlink" Target="https://www.slideshare.net/kronat/3-architetture-software-architectural-styles" TargetMode="External"/><Relationship Id="rId5" Type="http://schemas.openxmlformats.org/officeDocument/2006/relationships/hyperlink" Target="http://www.cyanny.com/2014/03/13/hbase-architecture-analysis-part1-logical-architecture/" TargetMode="External"/><Relationship Id="rId6" Type="http://schemas.openxmlformats.org/officeDocument/2006/relationships/hyperlink" Target="https://mapr.com/blog/in-depth-look-hbase-architecture/" TargetMode="External"/><Relationship Id="rId7" Type="http://schemas.openxmlformats.org/officeDocument/2006/relationships/hyperlink" Target="http://www.cyanny.com/2014/03/13/hbase-architecture-analysis-part2-process-architecture/" TargetMode="External"/><Relationship Id="rId8" Type="http://schemas.openxmlformats.org/officeDocument/2006/relationships/hyperlink" Target="https://www.edureka.co/blog/hbase-architecture/" TargetMode="External"/><Relationship Id="rId9" Type="http://schemas.openxmlformats.org/officeDocument/2006/relationships/hyperlink" Target="https://www.tutorialspoint.com/hbase/hbase_architecture.htm" TargetMode="External"/><Relationship Id="rId10" Type="http://schemas.openxmlformats.org/officeDocument/2006/relationships/hyperlink" Target="https://data-flair.training/blogs/hbase-architecture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>
            <a:spLocks noGrp="1"/>
          </p:cNvSpPr>
          <p:nvPr>
            <p:ph type="ctrTitle"/>
          </p:nvPr>
        </p:nvSpPr>
        <p:spPr>
          <a:xfrm>
            <a:off x="970384" y="1426117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r>
              <a:rPr lang="en"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500" b="1" i="0" u="none" strike="noStrike" cap="non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Conceptual Architecture</a:t>
            </a:r>
            <a:endParaRPr sz="1100"/>
          </a:p>
        </p:txBody>
      </p:sp>
      <p:sp>
        <p:nvSpPr>
          <p:cNvPr id="547" name="Google Shape;547;p27"/>
          <p:cNvSpPr txBox="1">
            <a:spLocks noGrp="1"/>
          </p:cNvSpPr>
          <p:nvPr>
            <p:ph type="subTitle" idx="1"/>
          </p:nvPr>
        </p:nvSpPr>
        <p:spPr>
          <a:xfrm>
            <a:off x="1034015" y="4173404"/>
            <a:ext cx="7203233" cy="6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Software-Group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27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082" y="284590"/>
            <a:ext cx="3156199" cy="248946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43211"/>
            <a:ext cx="7200900" cy="856789"/>
          </a:xfrm>
        </p:spPr>
        <p:txBody>
          <a:bodyPr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Establishing client communication with region servers.</a:t>
            </a:r>
          </a:p>
          <a:p>
            <a:r>
              <a:rPr lang="en-US" dirty="0"/>
              <a:t>Tracking server failure and network partitions.</a:t>
            </a:r>
          </a:p>
          <a:p>
            <a:r>
              <a:rPr lang="en-US" dirty="0"/>
              <a:t>Maintain Configuration Information</a:t>
            </a:r>
          </a:p>
          <a:p>
            <a:r>
              <a:rPr lang="en-US" dirty="0"/>
              <a:t>Provides ephemeral nodes, which represent different region servers.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68" y="2171775"/>
            <a:ext cx="2007522" cy="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Every Region Server and </a:t>
            </a:r>
            <a:r>
              <a:rPr lang="en-US" dirty="0" err="1"/>
              <a:t>HMaster</a:t>
            </a:r>
            <a:r>
              <a:rPr lang="en-US" dirty="0"/>
              <a:t> Server sends continuous heartbeat at regular interval</a:t>
            </a:r>
          </a:p>
          <a:p>
            <a:r>
              <a:rPr lang="en-US" dirty="0"/>
              <a:t>Checks which server is alive and available</a:t>
            </a:r>
          </a:p>
          <a:p>
            <a:r>
              <a:rPr lang="en-US" dirty="0"/>
              <a:t>Provides server failure notifications</a:t>
            </a:r>
          </a:p>
          <a:p>
            <a:r>
              <a:rPr lang="en-US" dirty="0"/>
              <a:t>Active </a:t>
            </a:r>
            <a:r>
              <a:rPr lang="en-US" dirty="0" err="1"/>
              <a:t>HMaster</a:t>
            </a:r>
            <a:r>
              <a:rPr lang="en-US" dirty="0"/>
              <a:t> sends heartbeats to the Zookeeper while the inactive </a:t>
            </a:r>
            <a:r>
              <a:rPr lang="en-US" dirty="0" err="1"/>
              <a:t>HMaster</a:t>
            </a:r>
            <a:r>
              <a:rPr lang="en-US" dirty="0"/>
              <a:t> listens for the notification</a:t>
            </a:r>
          </a:p>
          <a:p>
            <a:r>
              <a:rPr lang="en-US" dirty="0" smtClean="0"/>
              <a:t>Notify listeners when </a:t>
            </a:r>
            <a:r>
              <a:rPr lang="en-US" dirty="0"/>
              <a:t>server fails to send a heartbeat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17" y="1836628"/>
            <a:ext cx="3121480" cy="2647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43" y="2162483"/>
            <a:ext cx="1152954" cy="418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34" y="2746504"/>
            <a:ext cx="1359663" cy="116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14" y="2786873"/>
            <a:ext cx="1366197" cy="1128142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7" y="2127418"/>
            <a:ext cx="821064" cy="488638"/>
          </a:xfrm>
          <a:prstGeom prst="rect">
            <a:avLst/>
          </a:prstGeom>
        </p:spPr>
      </p:pic>
      <p:sp>
        <p:nvSpPr>
          <p:cNvPr id="9" name="Google Shape;675;p44">
            <a:extLst>
              <a:ext uri="{FF2B5EF4-FFF2-40B4-BE49-F238E27FC236}">
                <a16:creationId xmlns:a16="http://schemas.microsoft.com/office/drawing/2014/main" xmlns="" id="{61E82F0A-F5BA-4DA0-953C-ACE733466324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/>
              <a:t>Architecture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Master-Slave Architectural Style</a:t>
            </a:r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body" idx="1"/>
          </p:nvPr>
        </p:nvSpPr>
        <p:spPr>
          <a:xfrm>
            <a:off x="805675" y="1380325"/>
            <a:ext cx="3920400" cy="28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Hadoop runs on Master slave architecture</a:t>
            </a:r>
            <a:br>
              <a:rPr lang="en" dirty="0"/>
            </a:b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HMaster is the master responsible for monitoring, assignment, Region Server failover, etc.</a:t>
            </a:r>
            <a:br>
              <a:rPr lang="en" dirty="0"/>
            </a:b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Region Server is the slave. It’s responsibilities include serving and managing the regions</a:t>
            </a:r>
            <a:endParaRPr dirty="0"/>
          </a:p>
        </p:txBody>
      </p:sp>
      <p:pic>
        <p:nvPicPr>
          <p:cNvPr id="615" name="Google Shape;6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475" y="2042350"/>
            <a:ext cx="3920450" cy="15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6"/>
          <p:cNvSpPr/>
          <p:nvPr/>
        </p:nvSpPr>
        <p:spPr>
          <a:xfrm>
            <a:off x="0" y="7620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Architectural Style</a:t>
            </a:r>
            <a:endParaRPr/>
          </a:p>
        </p:txBody>
      </p:sp>
      <p:sp>
        <p:nvSpPr>
          <p:cNvPr id="622" name="Google Shape;622;p37"/>
          <p:cNvSpPr txBox="1">
            <a:spLocks noGrp="1"/>
          </p:cNvSpPr>
          <p:nvPr>
            <p:ph type="body" idx="1"/>
          </p:nvPr>
        </p:nvSpPr>
        <p:spPr>
          <a:xfrm>
            <a:off x="826400" y="1622725"/>
            <a:ext cx="4025400" cy="23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client in this architecture style is the user communicating with the server. This is a thick client.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server here is the HBase server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connector is the network the client and the server communicate through.</a:t>
            </a:r>
            <a:endParaRPr/>
          </a:p>
        </p:txBody>
      </p:sp>
      <p:grpSp>
        <p:nvGrpSpPr>
          <p:cNvPr id="623" name="Google Shape;623;p37"/>
          <p:cNvGrpSpPr/>
          <p:nvPr/>
        </p:nvGrpSpPr>
        <p:grpSpPr>
          <a:xfrm>
            <a:off x="5536150" y="1144550"/>
            <a:ext cx="2954475" cy="3329050"/>
            <a:chOff x="5536150" y="1144550"/>
            <a:chExt cx="2954475" cy="3329050"/>
          </a:xfrm>
        </p:grpSpPr>
        <p:pic>
          <p:nvPicPr>
            <p:cNvPr id="624" name="Google Shape;624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6150" y="1144550"/>
              <a:ext cx="2954475" cy="332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37"/>
            <p:cNvSpPr/>
            <p:nvPr/>
          </p:nvSpPr>
          <p:spPr>
            <a:xfrm>
              <a:off x="7423025" y="2643675"/>
              <a:ext cx="850200" cy="35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Architectural Style</a:t>
            </a:r>
            <a:endParaRPr/>
          </a:p>
        </p:txBody>
      </p:sp>
      <p:sp>
        <p:nvSpPr>
          <p:cNvPr id="632" name="Google Shape;632;p38"/>
          <p:cNvSpPr txBox="1">
            <a:spLocks noGrp="1"/>
          </p:cNvSpPr>
          <p:nvPr>
            <p:ph type="body" idx="1"/>
          </p:nvPr>
        </p:nvSpPr>
        <p:spPr>
          <a:xfrm>
            <a:off x="836775" y="1633575"/>
            <a:ext cx="4025400" cy="23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HMaster is the central body that augments and maintains the complex body of information.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HMaster works mostly with the Region servers.</a:t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7423025" y="2643675"/>
            <a:ext cx="8502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l="12957" t="21485" r="12957" b="10800"/>
          <a:stretch/>
        </p:blipFill>
        <p:spPr>
          <a:xfrm>
            <a:off x="4991648" y="1622725"/>
            <a:ext cx="3669528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Architectural Style</a:t>
            </a:r>
            <a:endParaRPr/>
          </a:p>
        </p:txBody>
      </p:sp>
      <p:sp>
        <p:nvSpPr>
          <p:cNvPr id="641" name="Google Shape;641;p39"/>
          <p:cNvSpPr txBox="1">
            <a:spLocks noGrp="1"/>
          </p:cNvSpPr>
          <p:nvPr>
            <p:ph type="body" idx="1"/>
          </p:nvPr>
        </p:nvSpPr>
        <p:spPr>
          <a:xfrm>
            <a:off x="816025" y="1385400"/>
            <a:ext cx="4025400" cy="297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Allows for abstraction by dividing the program into layers. Layers only communicate downwards and obtain services from lower layers that way.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Client Layer: Easy to use API provided by HBase for the clients</a:t>
            </a:r>
            <a:br>
              <a:rPr lang="en"/>
            </a:br>
            <a:r>
              <a:rPr lang="en"/>
              <a:t>HBase Layer: Contains the core logic of the system</a:t>
            </a:r>
            <a:br>
              <a:rPr lang="en"/>
            </a:br>
            <a:r>
              <a:rPr lang="en"/>
              <a:t>Hadoop HDFS Layer: The fundamental layer upon which HBase is built.</a:t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7423025" y="2643675"/>
            <a:ext cx="8502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3" name="Google Shape;64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0375" y="1234700"/>
            <a:ext cx="1759950" cy="3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5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Region Server Layered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>
            <a:spLocks noGrp="1"/>
          </p:cNvSpPr>
          <p:nvPr>
            <p:ph type="title"/>
          </p:nvPr>
        </p:nvSpPr>
        <p:spPr>
          <a:xfrm>
            <a:off x="971550" y="105965"/>
            <a:ext cx="7200900" cy="747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Region Server Layered Architecture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687" name="Google Shape;687;p46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8" name="Google Shape;6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50" y="582500"/>
            <a:ext cx="8314371" cy="4393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75;p44">
            <a:extLst>
              <a:ext uri="{FF2B5EF4-FFF2-40B4-BE49-F238E27FC236}">
                <a16:creationId xmlns:a16="http://schemas.microsoft.com/office/drawing/2014/main" xmlns="" id="{79950534-F83A-4F0D-8962-D1BF6A4659F4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971550" y="263773"/>
            <a:ext cx="7200900" cy="652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 Server Layered Architecture</a:t>
            </a:r>
            <a:endParaRPr dirty="0"/>
          </a:p>
        </p:txBody>
      </p:sp>
      <p:sp>
        <p:nvSpPr>
          <p:cNvPr id="694" name="Google Shape;694;p47"/>
          <p:cNvSpPr txBox="1">
            <a:spLocks noGrp="1"/>
          </p:cNvSpPr>
          <p:nvPr>
            <p:ph type="body" idx="1"/>
          </p:nvPr>
        </p:nvSpPr>
        <p:spPr>
          <a:xfrm>
            <a:off x="883625" y="1321050"/>
            <a:ext cx="7200900" cy="305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7625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BlockCache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33450" lvl="1" indent="-342900"/>
            <a:r>
              <a:rPr lang="en-US" dirty="0"/>
              <a:t>Stores frequently use data in memory.</a:t>
            </a:r>
          </a:p>
          <a:p>
            <a:pPr marL="933450" lvl="1" indent="-342900"/>
            <a:r>
              <a:rPr lang="en-US" dirty="0"/>
              <a:t>Implement an LRU(Least recently used) algorithm, When the cache is full it discards the least recently used data.</a:t>
            </a:r>
          </a:p>
          <a:p>
            <a:pPr marL="933450" lvl="1" indent="-342900"/>
            <a:r>
              <a:rPr lang="en-US" dirty="0"/>
              <a:t>Increase read speed access of the most frequently use data from the client(it’s faster to read from the cache than the disk).</a:t>
            </a:r>
            <a:endParaRPr lang="en-US" b="1" dirty="0"/>
          </a:p>
          <a:p>
            <a:pPr marL="476250" indent="-3429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WAL(Write Ahead Log)</a:t>
            </a:r>
          </a:p>
          <a:p>
            <a:pPr marL="933450" lvl="1" indent="-342900"/>
            <a:r>
              <a:rPr lang="en-US" dirty="0"/>
              <a:t>“Store new data that hasn't yet been persisted to permanent storage”(HDFS)</a:t>
            </a:r>
          </a:p>
          <a:p>
            <a:pPr marL="933450" lvl="1" indent="-342900"/>
            <a:r>
              <a:rPr lang="en-US" dirty="0"/>
              <a:t>WAL is persisted on HDFS, in case of server failure, it is used to recovered data on a new region server.</a:t>
            </a:r>
          </a:p>
          <a:p>
            <a:pPr marL="933450" lvl="1" indent="-342900"/>
            <a:endParaRPr lang="en-US" dirty="0"/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xmlns="" id="{6A8E4CE2-4F45-42AE-B6A4-55AC5E43D519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 dirty="0"/>
          </a:p>
        </p:txBody>
      </p:sp>
      <p:sp>
        <p:nvSpPr>
          <p:cNvPr id="556" name="Google Shape;556;p28"/>
          <p:cNvSpPr txBox="1">
            <a:spLocks noGrp="1"/>
          </p:cNvSpPr>
          <p:nvPr>
            <p:ph type="body" idx="1"/>
          </p:nvPr>
        </p:nvSpPr>
        <p:spPr>
          <a:xfrm>
            <a:off x="971550" y="1346678"/>
            <a:ext cx="7200900" cy="31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Column-oriented 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distributed database management system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runs on top of Hadoop Distributed File System </a:t>
            </a:r>
            <a:r>
              <a:rPr lang="en" sz="1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(HDFS). 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Modelled after Google’s BigTable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(Semi- Structured)</a:t>
            </a:r>
            <a:endParaRPr sz="1100"/>
          </a:p>
          <a:p>
            <a:pPr marL="2032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stored in tables sorted by rows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is a collection of column families.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 is a collection of columns.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is a collection of key value pairs.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76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76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28" descr="A picture containing wall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 l="395" t="718"/>
          <a:stretch/>
        </p:blipFill>
        <p:spPr>
          <a:xfrm>
            <a:off x="5313192" y="3015285"/>
            <a:ext cx="2859258" cy="146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Region Server Layered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 startAt="3"/>
            </a:pPr>
            <a:r>
              <a:rPr lang="en" b="1" dirty="0" err="1">
                <a:solidFill>
                  <a:schemeClr val="accent5">
                    <a:lumMod val="75000"/>
                  </a:schemeClr>
                </a:solidFill>
              </a:rPr>
              <a:t>MemStore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It is a write buffer cache, it Cached data that will be written to </a:t>
            </a:r>
            <a:r>
              <a:rPr lang="en-US" dirty="0" err="1"/>
              <a:t>HFile</a:t>
            </a:r>
            <a:endParaRPr lang="en-US" dirty="0"/>
          </a:p>
          <a:p>
            <a:pPr lvl="1"/>
            <a:r>
              <a:rPr lang="en-US" dirty="0"/>
              <a:t>Keep data sorted using a key Value pair algorithm</a:t>
            </a:r>
          </a:p>
          <a:p>
            <a:pPr lvl="1"/>
            <a:r>
              <a:rPr lang="en-US" dirty="0"/>
              <a:t>When full, data are flush, transfer to </a:t>
            </a:r>
            <a:r>
              <a:rPr lang="en-US" dirty="0" err="1"/>
              <a:t>Hfile</a:t>
            </a:r>
            <a:r>
              <a:rPr lang="en-US" dirty="0"/>
              <a:t> and then persisted to the disk</a:t>
            </a:r>
            <a:endParaRPr lang="en" b="1" dirty="0"/>
          </a:p>
          <a:p>
            <a:pPr lvl="0">
              <a:spcBef>
                <a:spcPts val="0"/>
              </a:spcBef>
              <a:buAutoNum type="arabicPeriod" startAt="3"/>
            </a:pPr>
            <a:r>
              <a:rPr lang="en" b="1" dirty="0" err="1">
                <a:solidFill>
                  <a:schemeClr val="accent5">
                    <a:lumMod val="75000"/>
                  </a:schemeClr>
                </a:solidFill>
              </a:rPr>
              <a:t>Hfil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" dirty="0"/>
              <a:t>Receive data from </a:t>
            </a:r>
            <a:r>
              <a:rPr lang="en" dirty="0" err="1"/>
              <a:t>MemStore</a:t>
            </a:r>
            <a:r>
              <a:rPr lang="en" dirty="0"/>
              <a:t> and persist it on HDFS</a:t>
            </a:r>
            <a:endParaRPr lang="en-US" dirty="0"/>
          </a:p>
          <a:p>
            <a:pPr lvl="1">
              <a:spcBef>
                <a:spcPts val="0"/>
              </a:spcBef>
              <a:buAutoNum type="alphaLcPeriod"/>
            </a:pPr>
            <a:endParaRPr lang="en" b="1" dirty="0"/>
          </a:p>
          <a:p>
            <a:pPr lvl="0">
              <a:spcBef>
                <a:spcPts val="0"/>
              </a:spcBef>
              <a:buAutoNum type="arabicPeriod" startAt="3"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Contains Multiples Regions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/>
              <a:t>Regions are assigned by </a:t>
            </a:r>
            <a:r>
              <a:rPr lang="en" dirty="0" err="1"/>
              <a:t>Hmaster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" dirty="0"/>
          </a:p>
          <a:p>
            <a:pPr lvl="1">
              <a:spcBef>
                <a:spcPts val="0"/>
              </a:spcBef>
            </a:pPr>
            <a:r>
              <a:rPr lang="en" dirty="0"/>
              <a:t>Contains multiple </a:t>
            </a:r>
            <a:r>
              <a:rPr lang="en" dirty="0" err="1"/>
              <a:t>Memstores</a:t>
            </a:r>
            <a:r>
              <a:rPr lang="en" dirty="0"/>
              <a:t> and </a:t>
            </a:r>
            <a:r>
              <a:rPr lang="en" dirty="0" err="1"/>
              <a:t>HFiles</a:t>
            </a:r>
            <a:endParaRPr lang="en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xmlns="" id="{9C81F7E5-753F-4D82-ACE8-23A25519FCBE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8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388" y="164592"/>
            <a:ext cx="6891224" cy="43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43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124711" y="164592"/>
            <a:ext cx="6894579" cy="436168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Derivation Process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Documentations, articles, books, and YouTube videos.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documents contain same information.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the information from authentic websites and articles.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 had several meetings to discuss and share their research. </a:t>
            </a:r>
            <a:endParaRPr sz="1100"/>
          </a:p>
        </p:txBody>
      </p:sp>
      <p:sp>
        <p:nvSpPr>
          <p:cNvPr id="675" name="Google Shape;675;p44"/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5;p44">
            <a:extLst>
              <a:ext uri="{FF2B5EF4-FFF2-40B4-BE49-F238E27FC236}">
                <a16:creationId xmlns:a16="http://schemas.microsoft.com/office/drawing/2014/main" xmlns="" id="{231B1CCD-589E-44E4-B241-735E0CEBC9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A5826-D5A0-4A84-8BC7-33367889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13" y="725220"/>
            <a:ext cx="7200900" cy="856789"/>
          </a:xfrm>
        </p:spPr>
        <p:txBody>
          <a:bodyPr/>
          <a:lstStyle/>
          <a:p>
            <a:r>
              <a:rPr lang="en-GB" dirty="0"/>
              <a:t>Lessons Learned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5D3956-CEDE-4B77-A70F-3293B50B8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CA" b="1" dirty="0"/>
              <a:t>How to </a:t>
            </a:r>
            <a:endParaRPr lang="en-CA" dirty="0"/>
          </a:p>
          <a:p>
            <a:pPr fontAlgn="base"/>
            <a:r>
              <a:rPr lang="en-CA" dirty="0"/>
              <a:t>Research and find the authentic sources of information.</a:t>
            </a:r>
          </a:p>
          <a:p>
            <a:pPr fontAlgn="base"/>
            <a:r>
              <a:rPr lang="en-CA" dirty="0"/>
              <a:t>Organize all the gathered information in a sequence that is easy to follow.</a:t>
            </a:r>
          </a:p>
          <a:p>
            <a:pPr fontAlgn="base"/>
            <a:r>
              <a:rPr lang="en-CA" dirty="0"/>
              <a:t>Explain all the required information in limited time</a:t>
            </a:r>
            <a:r>
              <a:rPr lang="en-CA" dirty="0" smtClean="0"/>
              <a:t>.</a:t>
            </a:r>
          </a:p>
          <a:p>
            <a:pPr marL="13335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4F9E26-6C90-47EF-AE75-1A474F7A5940}"/>
              </a:ext>
            </a:extLst>
          </p:cNvPr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</a:rPr>
              <a:t> 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29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971550" y="1234700"/>
            <a:ext cx="7200900" cy="310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fontAlgn="base"/>
            <a:r>
              <a:rPr lang="en-US" u="sng" dirty="0">
                <a:hlinkClick r:id="rId3"/>
              </a:rPr>
              <a:t>https://www.tutorialspoint.com/hbase/hbase_overview.htm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https://www.credera.com/blog/technology-insights/java/apache-hbase-explained-5-minutes-less/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https://www.dezyre.com/article/overview-of-hbase-architecture-and-its-components/295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https://blogs.igalia.com/dpino/2012/10/31/introduction-to-hbase-and-nosql-systems/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https://blog.eduonix.com/bigdata-and-hadoop/use-hbase-nosql-db/</a:t>
            </a: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B6C78"/>
              </a:buClr>
              <a:buSzPts val="1500"/>
              <a:buChar char="▪"/>
            </a:pPr>
            <a:endParaRPr dirty="0">
              <a:solidFill>
                <a:srgbClr val="3B6C78"/>
              </a:solidFill>
            </a:endParaRPr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xmlns="" id="{CA201A60-A949-4939-A464-7ADAB9D79A2D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971550" y="1234700"/>
            <a:ext cx="7200900" cy="310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10 Common software architectures in a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nutshell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Architecture Styles ~ Paolo Ciancarini</a:t>
            </a:r>
            <a:endParaRPr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HBase Architecture </a:t>
            </a:r>
            <a:r>
              <a:rPr lang="en" u="sng" dirty="0" smtClean="0">
                <a:solidFill>
                  <a:schemeClr val="hlink"/>
                </a:solidFill>
                <a:hlinkClick r:id="rId5"/>
              </a:rPr>
              <a:t>Analysis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Clr>
                <a:srgbClr val="3B6C78"/>
              </a:buClr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An In-Depth Look at the HBase Architecture</a:t>
            </a:r>
            <a:endParaRPr lang="en-US" dirty="0">
              <a:solidFill>
                <a:srgbClr val="3B6C78"/>
              </a:solidFill>
            </a:endParaRPr>
          </a:p>
          <a:p>
            <a:pPr lvl="0">
              <a:spcBef>
                <a:spcPts val="0"/>
              </a:spcBef>
              <a:buClr>
                <a:srgbClr val="3B6C78"/>
              </a:buClr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HBase Architecture </a:t>
            </a:r>
            <a:r>
              <a:rPr lang="en-US" u="sng" dirty="0" smtClean="0">
                <a:solidFill>
                  <a:schemeClr val="hlink"/>
                </a:solidFill>
                <a:hlinkClick r:id="rId7"/>
              </a:rPr>
              <a:t>Analysis</a:t>
            </a:r>
            <a:endParaRPr dirty="0"/>
          </a:p>
          <a:p>
            <a:pPr fontAlgn="base"/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://www.edureka.co/blog/hbase-architecture/</a:t>
            </a:r>
            <a:endParaRPr lang="en-US" dirty="0"/>
          </a:p>
          <a:p>
            <a:pPr fontAlgn="base"/>
            <a:r>
              <a:rPr lang="en-US" u="sng" dirty="0">
                <a:hlinkClick r:id="rId9"/>
              </a:rPr>
              <a:t>https://www.tutorialspoint.com/hbase/hbase_architecture.htm</a:t>
            </a:r>
            <a:endParaRPr lang="en-US" dirty="0"/>
          </a:p>
          <a:p>
            <a:pPr fontAlgn="base"/>
            <a:r>
              <a:rPr lang="en-US" u="sng" dirty="0">
                <a:hlinkClick r:id="rId10"/>
              </a:rPr>
              <a:t>https://data-flair.training/blogs/hbase-architecture/</a:t>
            </a: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B6C78"/>
              </a:buClr>
              <a:buSzPts val="1500"/>
              <a:buChar char="▪"/>
            </a:pPr>
            <a:endParaRPr dirty="0">
              <a:solidFill>
                <a:srgbClr val="3B6C78"/>
              </a:solidFill>
            </a:endParaRPr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xmlns="" id="{D701C435-C4E1-4E17-947B-7045A8EDD1F3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A38E1-7F68-4AC2-B57F-89DC8A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D5652-9A7A-4C60-99E5-17ABF64B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Need for </a:t>
            </a:r>
            <a:r>
              <a:rPr lang="en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 dirty="0"/>
          </a:p>
        </p:txBody>
      </p:sp>
      <p:sp>
        <p:nvSpPr>
          <p:cNvPr id="565" name="Google Shape;565;p29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389573" cy="31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gained popularity in the big data space.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Can’t handle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velocity of random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reads and writes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not support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individual record lookups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sequential access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data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built on top of Hadoop to overcome the drawbacks of HDFS.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fast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read and writes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fast lookups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large tables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Internally use Hash tables and provide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random access.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When to use </a:t>
            </a: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/>
          </a:p>
        </p:txBody>
      </p:sp>
      <p:sp>
        <p:nvSpPr>
          <p:cNvPr id="573" name="Google Shape;573;p30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Serve large amount of data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write heavy applications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provide fast random access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for High-scale, real-time applications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tolerant, fast and usable data management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Adapted by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Yahoo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Pinterest 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Adobe 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0"/>
          <p:cNvSpPr/>
          <p:nvPr/>
        </p:nvSpPr>
        <p:spPr>
          <a:xfrm>
            <a:off x="5832429" y="1225675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 failure support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7488215" y="1225675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Consistent read and writes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5834780" y="2191272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java API for clients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7488214" y="2191272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replication across clusters.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History of </a:t>
            </a: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/>
          </a:p>
        </p:txBody>
      </p:sp>
      <p:sp>
        <p:nvSpPr>
          <p:cNvPr id="585" name="Google Shape;585;p31"/>
          <p:cNvSpPr/>
          <p:nvPr/>
        </p:nvSpPr>
        <p:spPr>
          <a:xfrm>
            <a:off x="0" y="-9395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6" name="Google Shape;586;p31"/>
          <p:cNvGraphicFramePr/>
          <p:nvPr/>
        </p:nvGraphicFramePr>
        <p:xfrm>
          <a:off x="739426" y="1456150"/>
          <a:ext cx="7665100" cy="2949925"/>
        </p:xfrm>
        <a:graphic>
          <a:graphicData uri="http://schemas.openxmlformats.org/drawingml/2006/table">
            <a:tbl>
              <a:tblPr firstRow="1" bandRow="1">
                <a:noFill/>
                <a:tableStyleId>{DFBB8DA0-7C4D-4F21-83A4-CBE5672DED19}</a:tableStyleId>
              </a:tblPr>
              <a:tblGrid>
                <a:gridCol w="119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2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F0F2D3"/>
                          </a:solidFill>
                        </a:rPr>
                        <a:t>Year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Event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Feb 2007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Initial HBase prototype was created as a Hadoop contribution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Oct 2007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first usable HBase along with Hadoop 0.15.0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Jan 2008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became the sub project of Hadoop.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Oct 2008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HBase </a:t>
                      </a: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0.18.1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Jan 2009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0.19.0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Sept 2009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0.20.0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May 2010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became Apache top-level project.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87" name="Google Shape;587;p31"/>
          <p:cNvSpPr txBox="1"/>
          <p:nvPr/>
        </p:nvSpPr>
        <p:spPr>
          <a:xfrm>
            <a:off x="6078255" y="4406030"/>
            <a:ext cx="5561556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https://www.tutorialspoint.com/hbase/hbase_overview.htm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>
            <a:spLocks noGrp="1"/>
          </p:cNvSpPr>
          <p:nvPr>
            <p:ph type="title"/>
          </p:nvPr>
        </p:nvSpPr>
        <p:spPr>
          <a:xfrm>
            <a:off x="442913" y="1906180"/>
            <a:ext cx="85439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mtClean="0"/>
              <a:t>Components and Interactions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37876"/>
            <a:ext cx="7200900" cy="856789"/>
          </a:xfrm>
        </p:spPr>
        <p:txBody>
          <a:bodyPr/>
          <a:lstStyle/>
          <a:p>
            <a:pPr algn="ctr"/>
            <a:r>
              <a:rPr lang="en-US" sz="2600" dirty="0"/>
              <a:t>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47" y="969768"/>
            <a:ext cx="5844993" cy="456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33" y="1670853"/>
            <a:ext cx="2158913" cy="72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1" y="2487693"/>
            <a:ext cx="2545979" cy="2013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19" y="2557265"/>
            <a:ext cx="2558212" cy="1944243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2" y="1520421"/>
            <a:ext cx="1537449" cy="842120"/>
          </a:xfrm>
          <a:prstGeom prst="rect">
            <a:avLst/>
          </a:prstGeom>
        </p:spPr>
      </p:pic>
      <p:sp>
        <p:nvSpPr>
          <p:cNvPr id="12" name="Google Shape;675;p44">
            <a:extLst>
              <a:ext uri="{FF2B5EF4-FFF2-40B4-BE49-F238E27FC236}">
                <a16:creationId xmlns:a16="http://schemas.microsoft.com/office/drawing/2014/main" xmlns="" id="{BD705CDD-6A88-4F12-8AFF-B1763804CD59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5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63" y="232318"/>
            <a:ext cx="7200900" cy="856789"/>
          </a:xfrm>
        </p:spPr>
        <p:txBody>
          <a:bodyPr/>
          <a:lstStyle/>
          <a:p>
            <a:pPr algn="ctr"/>
            <a:r>
              <a:rPr lang="en-US" dirty="0"/>
              <a:t>Region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Communicate with the client</a:t>
            </a:r>
          </a:p>
          <a:p>
            <a:r>
              <a:rPr lang="en-US" dirty="0"/>
              <a:t>Handle, manage, execute data-related operations</a:t>
            </a:r>
          </a:p>
          <a:p>
            <a:r>
              <a:rPr lang="en-US" dirty="0"/>
              <a:t>Decide the size of the region</a:t>
            </a:r>
          </a:p>
          <a:p>
            <a:r>
              <a:rPr lang="en-US" dirty="0"/>
              <a:t>Regions tables that are split up</a:t>
            </a:r>
          </a:p>
          <a:p>
            <a:r>
              <a:rPr lang="en-US" dirty="0"/>
              <a:t>Multiple regions reside</a:t>
            </a:r>
          </a:p>
          <a:p>
            <a:r>
              <a:rPr lang="en-US" dirty="0" err="1"/>
              <a:t>Hbase</a:t>
            </a:r>
            <a:r>
              <a:rPr lang="en-US" dirty="0"/>
              <a:t> Cluster can have multiple Region servers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48" y="1932793"/>
            <a:ext cx="2545979" cy="2013815"/>
          </a:xfrm>
          <a:prstGeom prst="rect">
            <a:avLst/>
          </a:prstGeom>
        </p:spPr>
      </p:pic>
      <p:sp>
        <p:nvSpPr>
          <p:cNvPr id="6" name="Google Shape;675;p44">
            <a:extLst>
              <a:ext uri="{FF2B5EF4-FFF2-40B4-BE49-F238E27FC236}">
                <a16:creationId xmlns:a16="http://schemas.microsoft.com/office/drawing/2014/main" xmlns="" id="{74E60F2E-E01E-4CDA-A0FF-C1543F03B2FB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5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32822"/>
            <a:ext cx="7200900" cy="856789"/>
          </a:xfrm>
        </p:spPr>
        <p:txBody>
          <a:bodyPr/>
          <a:lstStyle/>
          <a:p>
            <a:pPr algn="ctr"/>
            <a:r>
              <a:rPr lang="en-US" dirty="0" err="1"/>
              <a:t>HMaster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77272" cy="2857501"/>
          </a:xfrm>
        </p:spPr>
        <p:txBody>
          <a:bodyPr/>
          <a:lstStyle/>
          <a:p>
            <a:r>
              <a:rPr lang="en-US" dirty="0"/>
              <a:t>Assign Regions on startup for recovery or load balancing</a:t>
            </a:r>
          </a:p>
          <a:p>
            <a:r>
              <a:rPr lang="en-US" dirty="0"/>
              <a:t>Monitors all Region Server instances </a:t>
            </a:r>
          </a:p>
          <a:p>
            <a:r>
              <a:rPr lang="en-US" dirty="0"/>
              <a:t>Performs suitable recovery actions</a:t>
            </a:r>
          </a:p>
          <a:p>
            <a:r>
              <a:rPr lang="en-US" dirty="0"/>
              <a:t>Acts as an interface for creating, deleting and updating tables in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r>
              <a:rPr lang="en-US" dirty="0" err="1"/>
              <a:t>Hbase</a:t>
            </a:r>
            <a:r>
              <a:rPr lang="en-US" dirty="0"/>
              <a:t> cluster has Multiple </a:t>
            </a:r>
            <a:r>
              <a:rPr lang="en-US" dirty="0" err="1"/>
              <a:t>HMaster</a:t>
            </a:r>
            <a:r>
              <a:rPr lang="en-US" dirty="0"/>
              <a:t> </a:t>
            </a:r>
          </a:p>
          <a:p>
            <a:r>
              <a:rPr lang="en-US" dirty="0"/>
              <a:t>Active and </a:t>
            </a:r>
            <a:r>
              <a:rPr lang="en-US" dirty="0" smtClean="0"/>
              <a:t>inactive </a:t>
            </a:r>
            <a:r>
              <a:rPr lang="en-US" dirty="0" err="1"/>
              <a:t>HMaster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0" y="2378494"/>
            <a:ext cx="2591410" cy="865746"/>
          </a:xfrm>
          <a:prstGeom prst="rect">
            <a:avLst/>
          </a:prstGeom>
        </p:spPr>
      </p:pic>
      <p:sp>
        <p:nvSpPr>
          <p:cNvPr id="6" name="Google Shape;675;p44">
            <a:extLst>
              <a:ext uri="{FF2B5EF4-FFF2-40B4-BE49-F238E27FC236}">
                <a16:creationId xmlns:a16="http://schemas.microsoft.com/office/drawing/2014/main" xmlns="" id="{538A8328-73AA-4B7A-A977-05F30BFC5657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795</Words>
  <Application>Microsoft Macintosh PowerPoint</Application>
  <PresentationFormat>On-screen Show (16:9)</PresentationFormat>
  <Paragraphs>155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Times New Roman</vt:lpstr>
      <vt:lpstr>Arial</vt:lpstr>
      <vt:lpstr>Simple Light</vt:lpstr>
      <vt:lpstr>Diamond Grid 16x9</vt:lpstr>
      <vt:lpstr>Diamond Grid 16x9</vt:lpstr>
      <vt:lpstr>HBase  Conceptual Architecture</vt:lpstr>
      <vt:lpstr>What is HBase</vt:lpstr>
      <vt:lpstr>Need for HBase</vt:lpstr>
      <vt:lpstr>When to use HBase</vt:lpstr>
      <vt:lpstr>History of HBase</vt:lpstr>
      <vt:lpstr>Components and Interactions</vt:lpstr>
      <vt:lpstr>Components</vt:lpstr>
      <vt:lpstr>Region Servers</vt:lpstr>
      <vt:lpstr>HMaster</vt:lpstr>
      <vt:lpstr>Zookeeper</vt:lpstr>
      <vt:lpstr>Zookeeper</vt:lpstr>
      <vt:lpstr>Architecture Types</vt:lpstr>
      <vt:lpstr>Master-Slave Architectural Style</vt:lpstr>
      <vt:lpstr>Client-Server Architectural Style</vt:lpstr>
      <vt:lpstr>Repository Architectural Style</vt:lpstr>
      <vt:lpstr>Layered Architectural Style</vt:lpstr>
      <vt:lpstr>Region Server Layered Architecture</vt:lpstr>
      <vt:lpstr>Region Server Layered Architecture </vt:lpstr>
      <vt:lpstr>Region Server Layered Architecture</vt:lpstr>
      <vt:lpstr>Region Server Layered Architecture</vt:lpstr>
      <vt:lpstr>Data Flow</vt:lpstr>
      <vt:lpstr>PowerPoint Presentation</vt:lpstr>
      <vt:lpstr>PowerPoint Presentation</vt:lpstr>
      <vt:lpstr>Derivation Process</vt:lpstr>
      <vt:lpstr>Lessons Learned </vt:lpstr>
      <vt:lpstr>References </vt:lpstr>
      <vt:lpstr>References 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  Conceptual Architecture</dc:title>
  <cp:lastModifiedBy>Microsoft Office User</cp:lastModifiedBy>
  <cp:revision>11</cp:revision>
  <dcterms:modified xsi:type="dcterms:W3CDTF">2018-10-03T15:17:36Z</dcterms:modified>
</cp:coreProperties>
</file>