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4" r:id="rId4"/>
    <p:sldId id="257" r:id="rId5"/>
    <p:sldId id="258" r:id="rId6"/>
    <p:sldId id="260" r:id="rId7"/>
    <p:sldId id="261" r:id="rId8"/>
    <p:sldId id="262" r:id="rId9"/>
    <p:sldId id="263" r:id="rId10"/>
    <p:sldId id="265" r:id="rId11"/>
    <p:sldId id="266" r:id="rId12"/>
    <p:sldId id="271" r:id="rId13"/>
    <p:sldId id="270" r:id="rId14"/>
  </p:sldIdLst>
  <p:sldSz cx="9144000" cy="5715000" type="screen16x10"/>
  <p:notesSz cx="6858000" cy="9144000"/>
  <p:defaultTextStyle>
    <a:defPPr>
      <a:defRPr lang="en-US"/>
    </a:defPPr>
    <a:lvl1pPr marL="0" algn="l" defTabSz="357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7165" algn="l" defTabSz="357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4329" algn="l" defTabSz="357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71494" algn="l" defTabSz="357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8659" algn="l" defTabSz="357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85823" algn="l" defTabSz="357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42988" algn="l" defTabSz="357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00152" algn="l" defTabSz="357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57317" algn="l" defTabSz="357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vi Ayu Envirani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9CC7"/>
    <a:srgbClr val="345E9C"/>
    <a:srgbClr val="417DBF"/>
    <a:srgbClr val="22857D"/>
    <a:srgbClr val="1E3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85" autoAdjust="0"/>
    <p:restoredTop sz="80680" autoAdjust="0"/>
  </p:normalViewPr>
  <p:slideViewPr>
    <p:cSldViewPr snapToGrid="0" snapToObjects="1">
      <p:cViewPr varScale="1">
        <p:scale>
          <a:sx n="70" d="100"/>
          <a:sy n="70" d="100"/>
        </p:scale>
        <p:origin x="800" y="5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91255B-BB35-4FDF-8DF7-0433A005036C}" type="doc">
      <dgm:prSet loTypeId="urn:microsoft.com/office/officeart/2005/8/layout/cycle8" loCatId="cycle" qsTypeId="urn:microsoft.com/office/officeart/2005/8/quickstyle/simple1" qsCatId="simple" csTypeId="urn:microsoft.com/office/officeart/2005/8/colors/colorful5" csCatId="colorful" phldr="1"/>
      <dgm:spPr/>
    </dgm:pt>
    <dgm:pt modelId="{8C9437D0-973F-4C43-A6E7-79CAB8BC1BF0}">
      <dgm:prSet phldrT="[Text]" custT="1"/>
      <dgm:spPr/>
      <dgm:t>
        <a:bodyPr/>
        <a:lstStyle/>
        <a:p>
          <a:pPr algn="ctr"/>
          <a:r>
            <a:rPr lang="en-US" sz="1600" dirty="0" err="1"/>
            <a:t>Komunitas</a:t>
          </a:r>
          <a:r>
            <a:rPr lang="en-US" sz="1600" dirty="0"/>
            <a:t> </a:t>
          </a:r>
          <a:r>
            <a:rPr lang="en-US" sz="1600" dirty="0" err="1"/>
            <a:t>peduli</a:t>
          </a:r>
          <a:r>
            <a:rPr lang="en-US" sz="1600" dirty="0"/>
            <a:t> </a:t>
          </a:r>
          <a:r>
            <a:rPr lang="en-US" sz="1600" dirty="0" err="1"/>
            <a:t>terhadap</a:t>
          </a:r>
          <a:r>
            <a:rPr lang="en-US" sz="1600" dirty="0"/>
            <a:t> </a:t>
          </a:r>
          <a:r>
            <a:rPr lang="en-US" sz="1600" dirty="0" err="1"/>
            <a:t>penyandang</a:t>
          </a:r>
          <a:r>
            <a:rPr lang="en-US" sz="1600" dirty="0"/>
            <a:t> </a:t>
          </a:r>
          <a:r>
            <a:rPr lang="en-US" sz="1600" dirty="0" err="1"/>
            <a:t>disabilitas</a:t>
          </a:r>
          <a:endParaRPr lang="en-US" sz="1600" dirty="0"/>
        </a:p>
      </dgm:t>
    </dgm:pt>
    <dgm:pt modelId="{BDE17D60-261A-4894-9778-0C57BBCEBCE7}" type="parTrans" cxnId="{A09E45EE-5E84-4784-94BD-82217180EE4C}">
      <dgm:prSet/>
      <dgm:spPr/>
      <dgm:t>
        <a:bodyPr/>
        <a:lstStyle/>
        <a:p>
          <a:endParaRPr lang="en-US"/>
        </a:p>
      </dgm:t>
    </dgm:pt>
    <dgm:pt modelId="{9304FC16-4BC3-4590-AC85-7273E1352EA2}" type="sibTrans" cxnId="{A09E45EE-5E84-4784-94BD-82217180EE4C}">
      <dgm:prSet/>
      <dgm:spPr/>
      <dgm:t>
        <a:bodyPr/>
        <a:lstStyle/>
        <a:p>
          <a:endParaRPr lang="en-US"/>
        </a:p>
      </dgm:t>
    </dgm:pt>
    <dgm:pt modelId="{D08F0663-8E7B-46FA-9B84-56562E75BA64}">
      <dgm:prSet phldrT="[Text]" custT="1"/>
      <dgm:spPr/>
      <dgm:t>
        <a:bodyPr/>
        <a:lstStyle/>
        <a:p>
          <a:r>
            <a:rPr lang="en-US" sz="1600" dirty="0" err="1"/>
            <a:t>Rekan</a:t>
          </a:r>
          <a:r>
            <a:rPr lang="en-US" sz="1600" dirty="0"/>
            <a:t>/</a:t>
          </a:r>
          <a:r>
            <a:rPr lang="en-US" sz="1600" dirty="0" err="1"/>
            <a:t>kerabat</a:t>
          </a:r>
          <a:r>
            <a:rPr lang="en-US" sz="1600" dirty="0"/>
            <a:t> </a:t>
          </a:r>
          <a:r>
            <a:rPr lang="en-US" sz="1600" dirty="0" err="1"/>
            <a:t>dari</a:t>
          </a:r>
          <a:r>
            <a:rPr lang="en-US" sz="1600" dirty="0"/>
            <a:t> </a:t>
          </a:r>
          <a:r>
            <a:rPr lang="en-US" sz="1600" dirty="0" err="1"/>
            <a:t>penyandang</a:t>
          </a:r>
          <a:r>
            <a:rPr lang="en-US" sz="1600" dirty="0"/>
            <a:t> </a:t>
          </a:r>
          <a:r>
            <a:rPr lang="en-US" sz="1600" dirty="0" err="1"/>
            <a:t>disabilitas</a:t>
          </a:r>
          <a:endParaRPr lang="en-US" sz="1600" dirty="0"/>
        </a:p>
      </dgm:t>
    </dgm:pt>
    <dgm:pt modelId="{DBF9914A-1921-4D4B-AEF9-496FC131FDBF}" type="parTrans" cxnId="{78E5690B-8BB9-43EC-99C2-62EF49367E9B}">
      <dgm:prSet/>
      <dgm:spPr/>
      <dgm:t>
        <a:bodyPr/>
        <a:lstStyle/>
        <a:p>
          <a:endParaRPr lang="en-US"/>
        </a:p>
      </dgm:t>
    </dgm:pt>
    <dgm:pt modelId="{B2E01E8F-2ADD-4711-A471-4F3AED6C072D}" type="sibTrans" cxnId="{78E5690B-8BB9-43EC-99C2-62EF49367E9B}">
      <dgm:prSet/>
      <dgm:spPr/>
      <dgm:t>
        <a:bodyPr/>
        <a:lstStyle/>
        <a:p>
          <a:endParaRPr lang="en-US"/>
        </a:p>
      </dgm:t>
    </dgm:pt>
    <dgm:pt modelId="{28A6361D-5186-46AE-901F-33507D259986}">
      <dgm:prSet phldrT="[Text]" custT="1"/>
      <dgm:spPr/>
      <dgm:t>
        <a:bodyPr/>
        <a:lstStyle/>
        <a:p>
          <a:pPr algn="ctr"/>
          <a:r>
            <a:rPr lang="en-US" sz="1600" dirty="0" err="1"/>
            <a:t>Anggota</a:t>
          </a:r>
          <a:r>
            <a:rPr lang="en-US" sz="1600" dirty="0"/>
            <a:t>  </a:t>
          </a:r>
          <a:r>
            <a:rPr lang="en-US" sz="1600" dirty="0" err="1"/>
            <a:t>keluarga</a:t>
          </a:r>
          <a:r>
            <a:rPr lang="en-US" sz="1600" dirty="0"/>
            <a:t> </a:t>
          </a:r>
          <a:r>
            <a:rPr lang="en-US" sz="1600" dirty="0" err="1"/>
            <a:t>dari</a:t>
          </a:r>
          <a:r>
            <a:rPr lang="en-US" sz="1600" dirty="0"/>
            <a:t> </a:t>
          </a:r>
          <a:r>
            <a:rPr lang="en-US" sz="1600" dirty="0" err="1"/>
            <a:t>penyandang</a:t>
          </a:r>
          <a:r>
            <a:rPr lang="en-US" sz="1600" dirty="0"/>
            <a:t> </a:t>
          </a:r>
          <a:r>
            <a:rPr lang="en-US" sz="1600" dirty="0" err="1"/>
            <a:t>disabilitas</a:t>
          </a:r>
          <a:endParaRPr lang="en-US" sz="1600" dirty="0"/>
        </a:p>
      </dgm:t>
    </dgm:pt>
    <dgm:pt modelId="{EFB2450E-DB36-4CEC-881D-7D4EE2AC2ADC}" type="parTrans" cxnId="{77914899-774C-438A-9E09-07ADA4E48EE0}">
      <dgm:prSet/>
      <dgm:spPr/>
      <dgm:t>
        <a:bodyPr/>
        <a:lstStyle/>
        <a:p>
          <a:endParaRPr lang="en-US"/>
        </a:p>
      </dgm:t>
    </dgm:pt>
    <dgm:pt modelId="{25ECCFA8-1058-43E0-AAA7-6FD0BD537299}" type="sibTrans" cxnId="{77914899-774C-438A-9E09-07ADA4E48EE0}">
      <dgm:prSet/>
      <dgm:spPr/>
      <dgm:t>
        <a:bodyPr/>
        <a:lstStyle/>
        <a:p>
          <a:endParaRPr lang="en-US"/>
        </a:p>
      </dgm:t>
    </dgm:pt>
    <dgm:pt modelId="{A001C0D9-7259-4B7F-8E97-4AB87AD1D6E2}" type="pres">
      <dgm:prSet presAssocID="{9A91255B-BB35-4FDF-8DF7-0433A005036C}" presName="compositeShape" presStyleCnt="0">
        <dgm:presLayoutVars>
          <dgm:chMax val="7"/>
          <dgm:dir/>
          <dgm:resizeHandles val="exact"/>
        </dgm:presLayoutVars>
      </dgm:prSet>
      <dgm:spPr/>
    </dgm:pt>
    <dgm:pt modelId="{F48DF8DB-4A03-4230-8BC6-2A1D88FEBED9}" type="pres">
      <dgm:prSet presAssocID="{9A91255B-BB35-4FDF-8DF7-0433A005036C}" presName="wedge1" presStyleLbl="node1" presStyleIdx="0" presStyleCnt="3"/>
      <dgm:spPr/>
    </dgm:pt>
    <dgm:pt modelId="{28061BBF-B749-4DEB-8BF4-F9B390BB79EF}" type="pres">
      <dgm:prSet presAssocID="{9A91255B-BB35-4FDF-8DF7-0433A005036C}" presName="dummy1a" presStyleCnt="0"/>
      <dgm:spPr/>
    </dgm:pt>
    <dgm:pt modelId="{0881A5F6-DA2A-4915-B7DC-1E78EF0037E0}" type="pres">
      <dgm:prSet presAssocID="{9A91255B-BB35-4FDF-8DF7-0433A005036C}" presName="dummy1b" presStyleCnt="0"/>
      <dgm:spPr/>
    </dgm:pt>
    <dgm:pt modelId="{E1D576D8-1761-4D66-949A-B9AC97601656}" type="pres">
      <dgm:prSet presAssocID="{9A91255B-BB35-4FDF-8DF7-0433A005036C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AED5777-8FE8-414F-8266-9293011DDF17}" type="pres">
      <dgm:prSet presAssocID="{9A91255B-BB35-4FDF-8DF7-0433A005036C}" presName="wedge2" presStyleLbl="node1" presStyleIdx="1" presStyleCnt="3"/>
      <dgm:spPr/>
    </dgm:pt>
    <dgm:pt modelId="{3F07C0CC-38CE-42E4-8441-A602BDA863B2}" type="pres">
      <dgm:prSet presAssocID="{9A91255B-BB35-4FDF-8DF7-0433A005036C}" presName="dummy2a" presStyleCnt="0"/>
      <dgm:spPr/>
    </dgm:pt>
    <dgm:pt modelId="{F311305D-4D8B-4DC1-942F-B9BC02B54DE8}" type="pres">
      <dgm:prSet presAssocID="{9A91255B-BB35-4FDF-8DF7-0433A005036C}" presName="dummy2b" presStyleCnt="0"/>
      <dgm:spPr/>
    </dgm:pt>
    <dgm:pt modelId="{32655E68-0758-44FF-AC8A-7F439195497E}" type="pres">
      <dgm:prSet presAssocID="{9A91255B-BB35-4FDF-8DF7-0433A005036C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283015D-2A75-46B2-8B70-572853E0299B}" type="pres">
      <dgm:prSet presAssocID="{9A91255B-BB35-4FDF-8DF7-0433A005036C}" presName="wedge3" presStyleLbl="node1" presStyleIdx="2" presStyleCnt="3"/>
      <dgm:spPr/>
    </dgm:pt>
    <dgm:pt modelId="{AF334B4B-6913-4F90-B188-C3052BD89DB6}" type="pres">
      <dgm:prSet presAssocID="{9A91255B-BB35-4FDF-8DF7-0433A005036C}" presName="dummy3a" presStyleCnt="0"/>
      <dgm:spPr/>
    </dgm:pt>
    <dgm:pt modelId="{23DC6BA2-E653-4D98-B182-5A8216667438}" type="pres">
      <dgm:prSet presAssocID="{9A91255B-BB35-4FDF-8DF7-0433A005036C}" presName="dummy3b" presStyleCnt="0"/>
      <dgm:spPr/>
    </dgm:pt>
    <dgm:pt modelId="{8BC29CDA-6E93-4849-A147-B7143CB09E86}" type="pres">
      <dgm:prSet presAssocID="{9A91255B-BB35-4FDF-8DF7-0433A005036C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9B763E1F-AC37-4A02-91C1-689E7326EE74}" type="pres">
      <dgm:prSet presAssocID="{9304FC16-4BC3-4590-AC85-7273E1352EA2}" presName="arrowWedge1" presStyleLbl="fgSibTrans2D1" presStyleIdx="0" presStyleCnt="3"/>
      <dgm:spPr/>
    </dgm:pt>
    <dgm:pt modelId="{7FA3AF18-4562-49B4-8F07-8002728CE331}" type="pres">
      <dgm:prSet presAssocID="{B2E01E8F-2ADD-4711-A471-4F3AED6C072D}" presName="arrowWedge2" presStyleLbl="fgSibTrans2D1" presStyleIdx="1" presStyleCnt="3"/>
      <dgm:spPr/>
    </dgm:pt>
    <dgm:pt modelId="{8EB53158-DBF5-401B-9C7C-6141BE5EE387}" type="pres">
      <dgm:prSet presAssocID="{25ECCFA8-1058-43E0-AAA7-6FD0BD537299}" presName="arrowWedge3" presStyleLbl="fgSibTrans2D1" presStyleIdx="2" presStyleCnt="3"/>
      <dgm:spPr/>
    </dgm:pt>
  </dgm:ptLst>
  <dgm:cxnLst>
    <dgm:cxn modelId="{78E5690B-8BB9-43EC-99C2-62EF49367E9B}" srcId="{9A91255B-BB35-4FDF-8DF7-0433A005036C}" destId="{D08F0663-8E7B-46FA-9B84-56562E75BA64}" srcOrd="1" destOrd="0" parTransId="{DBF9914A-1921-4D4B-AEF9-496FC131FDBF}" sibTransId="{B2E01E8F-2ADD-4711-A471-4F3AED6C072D}"/>
    <dgm:cxn modelId="{1EC3F20E-8094-44F4-B709-FE8204A75856}" type="presOf" srcId="{8C9437D0-973F-4C43-A6E7-79CAB8BC1BF0}" destId="{E1D576D8-1761-4D66-949A-B9AC97601656}" srcOrd="1" destOrd="0" presId="urn:microsoft.com/office/officeart/2005/8/layout/cycle8"/>
    <dgm:cxn modelId="{D714DA10-9040-488B-A009-2416A2150BD5}" type="presOf" srcId="{28A6361D-5186-46AE-901F-33507D259986}" destId="{8BC29CDA-6E93-4849-A147-B7143CB09E86}" srcOrd="1" destOrd="0" presId="urn:microsoft.com/office/officeart/2005/8/layout/cycle8"/>
    <dgm:cxn modelId="{5F98B232-0CDA-4744-86A3-52F84F02090A}" type="presOf" srcId="{28A6361D-5186-46AE-901F-33507D259986}" destId="{4283015D-2A75-46B2-8B70-572853E0299B}" srcOrd="0" destOrd="0" presId="urn:microsoft.com/office/officeart/2005/8/layout/cycle8"/>
    <dgm:cxn modelId="{C548D686-7CA0-49F4-82FC-DE775378C696}" type="presOf" srcId="{8C9437D0-973F-4C43-A6E7-79CAB8BC1BF0}" destId="{F48DF8DB-4A03-4230-8BC6-2A1D88FEBED9}" srcOrd="0" destOrd="0" presId="urn:microsoft.com/office/officeart/2005/8/layout/cycle8"/>
    <dgm:cxn modelId="{77914899-774C-438A-9E09-07ADA4E48EE0}" srcId="{9A91255B-BB35-4FDF-8DF7-0433A005036C}" destId="{28A6361D-5186-46AE-901F-33507D259986}" srcOrd="2" destOrd="0" parTransId="{EFB2450E-DB36-4CEC-881D-7D4EE2AC2ADC}" sibTransId="{25ECCFA8-1058-43E0-AAA7-6FD0BD537299}"/>
    <dgm:cxn modelId="{F0FC6ABC-1130-4E92-8E0E-4ACAD65F0164}" type="presOf" srcId="{9A91255B-BB35-4FDF-8DF7-0433A005036C}" destId="{A001C0D9-7259-4B7F-8E97-4AB87AD1D6E2}" srcOrd="0" destOrd="0" presId="urn:microsoft.com/office/officeart/2005/8/layout/cycle8"/>
    <dgm:cxn modelId="{02F53FE6-4FE0-43EE-A923-7AB06E4498C4}" type="presOf" srcId="{D08F0663-8E7B-46FA-9B84-56562E75BA64}" destId="{FAED5777-8FE8-414F-8266-9293011DDF17}" srcOrd="0" destOrd="0" presId="urn:microsoft.com/office/officeart/2005/8/layout/cycle8"/>
    <dgm:cxn modelId="{A09E45EE-5E84-4784-94BD-82217180EE4C}" srcId="{9A91255B-BB35-4FDF-8DF7-0433A005036C}" destId="{8C9437D0-973F-4C43-A6E7-79CAB8BC1BF0}" srcOrd="0" destOrd="0" parTransId="{BDE17D60-261A-4894-9778-0C57BBCEBCE7}" sibTransId="{9304FC16-4BC3-4590-AC85-7273E1352EA2}"/>
    <dgm:cxn modelId="{9CEA67FB-CEE1-4FC3-ACA7-CF4071AB384E}" type="presOf" srcId="{D08F0663-8E7B-46FA-9B84-56562E75BA64}" destId="{32655E68-0758-44FF-AC8A-7F439195497E}" srcOrd="1" destOrd="0" presId="urn:microsoft.com/office/officeart/2005/8/layout/cycle8"/>
    <dgm:cxn modelId="{6A51FC36-1AD9-46E8-8BE3-91FE91CEDA95}" type="presParOf" srcId="{A001C0D9-7259-4B7F-8E97-4AB87AD1D6E2}" destId="{F48DF8DB-4A03-4230-8BC6-2A1D88FEBED9}" srcOrd="0" destOrd="0" presId="urn:microsoft.com/office/officeart/2005/8/layout/cycle8"/>
    <dgm:cxn modelId="{78C17C95-C06C-4EE6-A8E3-3E5467A67D8C}" type="presParOf" srcId="{A001C0D9-7259-4B7F-8E97-4AB87AD1D6E2}" destId="{28061BBF-B749-4DEB-8BF4-F9B390BB79EF}" srcOrd="1" destOrd="0" presId="urn:microsoft.com/office/officeart/2005/8/layout/cycle8"/>
    <dgm:cxn modelId="{4FB64DA9-34A2-4724-B8FA-8DC141E514DA}" type="presParOf" srcId="{A001C0D9-7259-4B7F-8E97-4AB87AD1D6E2}" destId="{0881A5F6-DA2A-4915-B7DC-1E78EF0037E0}" srcOrd="2" destOrd="0" presId="urn:microsoft.com/office/officeart/2005/8/layout/cycle8"/>
    <dgm:cxn modelId="{C4C8E1A8-4572-4E85-9E3E-E2C45A057211}" type="presParOf" srcId="{A001C0D9-7259-4B7F-8E97-4AB87AD1D6E2}" destId="{E1D576D8-1761-4D66-949A-B9AC97601656}" srcOrd="3" destOrd="0" presId="urn:microsoft.com/office/officeart/2005/8/layout/cycle8"/>
    <dgm:cxn modelId="{593E18A7-83BD-420A-95ED-71BECAD7A13B}" type="presParOf" srcId="{A001C0D9-7259-4B7F-8E97-4AB87AD1D6E2}" destId="{FAED5777-8FE8-414F-8266-9293011DDF17}" srcOrd="4" destOrd="0" presId="urn:microsoft.com/office/officeart/2005/8/layout/cycle8"/>
    <dgm:cxn modelId="{D7639D9B-64F9-432A-A1A0-913FDE4335AA}" type="presParOf" srcId="{A001C0D9-7259-4B7F-8E97-4AB87AD1D6E2}" destId="{3F07C0CC-38CE-42E4-8441-A602BDA863B2}" srcOrd="5" destOrd="0" presId="urn:microsoft.com/office/officeart/2005/8/layout/cycle8"/>
    <dgm:cxn modelId="{8FA1FF01-611A-4283-BE28-62BDEA56C18F}" type="presParOf" srcId="{A001C0D9-7259-4B7F-8E97-4AB87AD1D6E2}" destId="{F311305D-4D8B-4DC1-942F-B9BC02B54DE8}" srcOrd="6" destOrd="0" presId="urn:microsoft.com/office/officeart/2005/8/layout/cycle8"/>
    <dgm:cxn modelId="{34FD54BC-5F00-4581-92CD-D5029760C1EE}" type="presParOf" srcId="{A001C0D9-7259-4B7F-8E97-4AB87AD1D6E2}" destId="{32655E68-0758-44FF-AC8A-7F439195497E}" srcOrd="7" destOrd="0" presId="urn:microsoft.com/office/officeart/2005/8/layout/cycle8"/>
    <dgm:cxn modelId="{524080CF-C06F-429F-817C-FB9ECBDA3F49}" type="presParOf" srcId="{A001C0D9-7259-4B7F-8E97-4AB87AD1D6E2}" destId="{4283015D-2A75-46B2-8B70-572853E0299B}" srcOrd="8" destOrd="0" presId="urn:microsoft.com/office/officeart/2005/8/layout/cycle8"/>
    <dgm:cxn modelId="{9950566E-6CE9-4D40-A96F-F84903575D82}" type="presParOf" srcId="{A001C0D9-7259-4B7F-8E97-4AB87AD1D6E2}" destId="{AF334B4B-6913-4F90-B188-C3052BD89DB6}" srcOrd="9" destOrd="0" presId="urn:microsoft.com/office/officeart/2005/8/layout/cycle8"/>
    <dgm:cxn modelId="{30F92FF2-2503-4051-A99C-C01BA370AAAB}" type="presParOf" srcId="{A001C0D9-7259-4B7F-8E97-4AB87AD1D6E2}" destId="{23DC6BA2-E653-4D98-B182-5A8216667438}" srcOrd="10" destOrd="0" presId="urn:microsoft.com/office/officeart/2005/8/layout/cycle8"/>
    <dgm:cxn modelId="{6EDEF97B-3DD8-47D1-82D8-EBF2794F661C}" type="presParOf" srcId="{A001C0D9-7259-4B7F-8E97-4AB87AD1D6E2}" destId="{8BC29CDA-6E93-4849-A147-B7143CB09E86}" srcOrd="11" destOrd="0" presId="urn:microsoft.com/office/officeart/2005/8/layout/cycle8"/>
    <dgm:cxn modelId="{71DBFFC8-ACA4-40C8-A82C-47FD94DA2F90}" type="presParOf" srcId="{A001C0D9-7259-4B7F-8E97-4AB87AD1D6E2}" destId="{9B763E1F-AC37-4A02-91C1-689E7326EE74}" srcOrd="12" destOrd="0" presId="urn:microsoft.com/office/officeart/2005/8/layout/cycle8"/>
    <dgm:cxn modelId="{4B0C1A5F-4E82-4440-BF12-F1FF082A1B0C}" type="presParOf" srcId="{A001C0D9-7259-4B7F-8E97-4AB87AD1D6E2}" destId="{7FA3AF18-4562-49B4-8F07-8002728CE331}" srcOrd="13" destOrd="0" presId="urn:microsoft.com/office/officeart/2005/8/layout/cycle8"/>
    <dgm:cxn modelId="{F7006745-8E5D-4A9C-8D1E-8A95CAC17521}" type="presParOf" srcId="{A001C0D9-7259-4B7F-8E97-4AB87AD1D6E2}" destId="{8EB53158-DBF5-401B-9C7C-6141BE5EE387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DF8DB-4A03-4230-8BC6-2A1D88FEBED9}">
      <dsp:nvSpPr>
        <dsp:cNvPr id="0" name=""/>
        <dsp:cNvSpPr/>
      </dsp:nvSpPr>
      <dsp:spPr>
        <a:xfrm>
          <a:off x="1335023" y="246727"/>
          <a:ext cx="3188479" cy="3188479"/>
        </a:xfrm>
        <a:prstGeom prst="pie">
          <a:avLst>
            <a:gd name="adj1" fmla="val 16200000"/>
            <a:gd name="adj2" fmla="val 18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Komunitas</a:t>
          </a:r>
          <a:r>
            <a:rPr lang="en-US" sz="1600" kern="1200" dirty="0"/>
            <a:t> </a:t>
          </a:r>
          <a:r>
            <a:rPr lang="en-US" sz="1600" kern="1200" dirty="0" err="1"/>
            <a:t>peduli</a:t>
          </a:r>
          <a:r>
            <a:rPr lang="en-US" sz="1600" kern="1200" dirty="0"/>
            <a:t> </a:t>
          </a:r>
          <a:r>
            <a:rPr lang="en-US" sz="1600" kern="1200" dirty="0" err="1"/>
            <a:t>terhadap</a:t>
          </a:r>
          <a:r>
            <a:rPr lang="en-US" sz="1600" kern="1200" dirty="0"/>
            <a:t> </a:t>
          </a:r>
          <a:r>
            <a:rPr lang="en-US" sz="1600" kern="1200" dirty="0" err="1"/>
            <a:t>penyandang</a:t>
          </a:r>
          <a:r>
            <a:rPr lang="en-US" sz="1600" kern="1200" dirty="0"/>
            <a:t> </a:t>
          </a:r>
          <a:r>
            <a:rPr lang="en-US" sz="1600" kern="1200" dirty="0" err="1"/>
            <a:t>disabilitas</a:t>
          </a:r>
          <a:endParaRPr lang="en-US" sz="1600" kern="1200" dirty="0"/>
        </a:p>
      </dsp:txBody>
      <dsp:txXfrm>
        <a:off x="3015428" y="922381"/>
        <a:ext cx="1138742" cy="948952"/>
      </dsp:txXfrm>
    </dsp:sp>
    <dsp:sp modelId="{FAED5777-8FE8-414F-8266-9293011DDF17}">
      <dsp:nvSpPr>
        <dsp:cNvPr id="0" name=""/>
        <dsp:cNvSpPr/>
      </dsp:nvSpPr>
      <dsp:spPr>
        <a:xfrm>
          <a:off x="1269356" y="360601"/>
          <a:ext cx="3188479" cy="3188479"/>
        </a:xfrm>
        <a:prstGeom prst="pie">
          <a:avLst>
            <a:gd name="adj1" fmla="val 1800000"/>
            <a:gd name="adj2" fmla="val 900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Rekan</a:t>
          </a:r>
          <a:r>
            <a:rPr lang="en-US" sz="1600" kern="1200" dirty="0"/>
            <a:t>/</a:t>
          </a:r>
          <a:r>
            <a:rPr lang="en-US" sz="1600" kern="1200" dirty="0" err="1"/>
            <a:t>kerabat</a:t>
          </a:r>
          <a:r>
            <a:rPr lang="en-US" sz="1600" kern="1200" dirty="0"/>
            <a:t> </a:t>
          </a:r>
          <a:r>
            <a:rPr lang="en-US" sz="1600" kern="1200" dirty="0" err="1"/>
            <a:t>dari</a:t>
          </a:r>
          <a:r>
            <a:rPr lang="en-US" sz="1600" kern="1200" dirty="0"/>
            <a:t> </a:t>
          </a:r>
          <a:r>
            <a:rPr lang="en-US" sz="1600" kern="1200" dirty="0" err="1"/>
            <a:t>penyandang</a:t>
          </a:r>
          <a:r>
            <a:rPr lang="en-US" sz="1600" kern="1200" dirty="0"/>
            <a:t> </a:t>
          </a:r>
          <a:r>
            <a:rPr lang="en-US" sz="1600" kern="1200" dirty="0" err="1"/>
            <a:t>disabilitas</a:t>
          </a:r>
          <a:endParaRPr lang="en-US" sz="1600" kern="1200" dirty="0"/>
        </a:p>
      </dsp:txBody>
      <dsp:txXfrm>
        <a:off x="2028518" y="2429317"/>
        <a:ext cx="1708114" cy="835077"/>
      </dsp:txXfrm>
    </dsp:sp>
    <dsp:sp modelId="{4283015D-2A75-46B2-8B70-572853E0299B}">
      <dsp:nvSpPr>
        <dsp:cNvPr id="0" name=""/>
        <dsp:cNvSpPr/>
      </dsp:nvSpPr>
      <dsp:spPr>
        <a:xfrm>
          <a:off x="1203688" y="246727"/>
          <a:ext cx="3188479" cy="3188479"/>
        </a:xfrm>
        <a:prstGeom prst="pie">
          <a:avLst>
            <a:gd name="adj1" fmla="val 9000000"/>
            <a:gd name="adj2" fmla="val 1620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Anggota</a:t>
          </a:r>
          <a:r>
            <a:rPr lang="en-US" sz="1600" kern="1200" dirty="0"/>
            <a:t>  </a:t>
          </a:r>
          <a:r>
            <a:rPr lang="en-US" sz="1600" kern="1200" dirty="0" err="1"/>
            <a:t>keluarga</a:t>
          </a:r>
          <a:r>
            <a:rPr lang="en-US" sz="1600" kern="1200" dirty="0"/>
            <a:t> </a:t>
          </a:r>
          <a:r>
            <a:rPr lang="en-US" sz="1600" kern="1200" dirty="0" err="1"/>
            <a:t>dari</a:t>
          </a:r>
          <a:r>
            <a:rPr lang="en-US" sz="1600" kern="1200" dirty="0"/>
            <a:t> </a:t>
          </a:r>
          <a:r>
            <a:rPr lang="en-US" sz="1600" kern="1200" dirty="0" err="1"/>
            <a:t>penyandang</a:t>
          </a:r>
          <a:r>
            <a:rPr lang="en-US" sz="1600" kern="1200" dirty="0"/>
            <a:t> </a:t>
          </a:r>
          <a:r>
            <a:rPr lang="en-US" sz="1600" kern="1200" dirty="0" err="1"/>
            <a:t>disabilitas</a:t>
          </a:r>
          <a:endParaRPr lang="en-US" sz="1600" kern="1200" dirty="0"/>
        </a:p>
      </dsp:txBody>
      <dsp:txXfrm>
        <a:off x="1573020" y="922381"/>
        <a:ext cx="1138742" cy="948952"/>
      </dsp:txXfrm>
    </dsp:sp>
    <dsp:sp modelId="{9B763E1F-AC37-4A02-91C1-689E7326EE74}">
      <dsp:nvSpPr>
        <dsp:cNvPr id="0" name=""/>
        <dsp:cNvSpPr/>
      </dsp:nvSpPr>
      <dsp:spPr>
        <a:xfrm>
          <a:off x="1137904" y="49345"/>
          <a:ext cx="3583243" cy="3583243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3AF18-4562-49B4-8F07-8002728CE331}">
      <dsp:nvSpPr>
        <dsp:cNvPr id="0" name=""/>
        <dsp:cNvSpPr/>
      </dsp:nvSpPr>
      <dsp:spPr>
        <a:xfrm>
          <a:off x="1071974" y="163018"/>
          <a:ext cx="3583243" cy="3583243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B53158-DBF5-401B-9C7C-6141BE5EE387}">
      <dsp:nvSpPr>
        <dsp:cNvPr id="0" name=""/>
        <dsp:cNvSpPr/>
      </dsp:nvSpPr>
      <dsp:spPr>
        <a:xfrm>
          <a:off x="1006043" y="49345"/>
          <a:ext cx="3583243" cy="3583243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734E7-E705-7B44-8E90-600510CE60E2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48D40-290C-864F-84FA-7F3CEA016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99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801D7-47C6-C943-86D1-3F8F2E3AE24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F6DF0-E984-A948-814A-0CD99BE5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56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57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57165" algn="l" defTabSz="357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714329" algn="l" defTabSz="357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71494" algn="l" defTabSz="357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428659" algn="l" defTabSz="357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85823" algn="l" defTabSz="357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42988" algn="l" defTabSz="357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500152" algn="l" defTabSz="357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7317" algn="l" defTabSz="357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DF0-E984-A948-814A-0CD99BE542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35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Geneva"/>
                <a:cs typeface="Geneva"/>
              </a:rPr>
              <a:t>Questions to answer:</a:t>
            </a:r>
          </a:p>
          <a:p>
            <a:r>
              <a:rPr lang="en-US" dirty="0">
                <a:latin typeface="Geneva"/>
                <a:cs typeface="Geneva"/>
              </a:rPr>
              <a:t>How much funding do you need / how much of your company (% equity) will you give away for that?</a:t>
            </a:r>
          </a:p>
          <a:p>
            <a:r>
              <a:rPr lang="en-US" dirty="0">
                <a:latin typeface="Geneva"/>
                <a:cs typeface="Geneva"/>
              </a:rPr>
              <a:t>How are you going to use the money? How will you allocate the resources?</a:t>
            </a:r>
          </a:p>
          <a:p>
            <a:r>
              <a:rPr lang="en-US" dirty="0">
                <a:latin typeface="Geneva"/>
                <a:cs typeface="Geneva"/>
              </a:rPr>
              <a:t>When is your next funding need forecasted to be?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DF0-E984-A948-814A-0CD99BE542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32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Geneva"/>
                <a:cs typeface="Geneva"/>
              </a:rPr>
              <a:t>Questions to answer:</a:t>
            </a:r>
          </a:p>
          <a:p>
            <a:r>
              <a:rPr lang="en-US" dirty="0">
                <a:latin typeface="Geneva" charset="0"/>
                <a:ea typeface="Geneva" charset="0"/>
                <a:cs typeface="Geneva" charset="0"/>
              </a:rPr>
              <a:t>How are you going to hack your customer growth?</a:t>
            </a:r>
          </a:p>
          <a:p>
            <a:r>
              <a:rPr lang="en-US" dirty="0">
                <a:latin typeface="Geneva" charset="0"/>
                <a:ea typeface="Geneva" charset="0"/>
                <a:cs typeface="Geneva" charset="0"/>
              </a:rPr>
              <a:t>How will you achieve your target growth rates?</a:t>
            </a:r>
          </a:p>
          <a:p>
            <a:r>
              <a:rPr lang="en-US" dirty="0">
                <a:latin typeface="Geneva" charset="0"/>
                <a:ea typeface="Geneva" charset="0"/>
                <a:cs typeface="Geneva" charset="0"/>
              </a:rPr>
              <a:t>What are the most important channels and methods you will use to find and win customers?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DF0-E984-A948-814A-0CD99BE542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33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 contact info.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DF0-E984-A948-814A-0CD99BE542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71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Geneva"/>
                <a:cs typeface="Geneva"/>
              </a:rPr>
              <a:t>Questions to answer:</a:t>
            </a:r>
          </a:p>
          <a:p>
            <a:r>
              <a:rPr lang="en-US" dirty="0">
                <a:latin typeface="Geneva"/>
                <a:cs typeface="Geneva"/>
              </a:rPr>
              <a:t>Who is the dream team behind this business? </a:t>
            </a:r>
          </a:p>
          <a:p>
            <a:r>
              <a:rPr lang="en-US" dirty="0">
                <a:latin typeface="Geneva"/>
                <a:cs typeface="Geneva"/>
              </a:rPr>
              <a:t>Why should we invest in you?</a:t>
            </a:r>
          </a:p>
          <a:p>
            <a:r>
              <a:rPr lang="en-US" dirty="0">
                <a:latin typeface="Geneva"/>
                <a:cs typeface="Geneva"/>
              </a:rPr>
              <a:t>Show your relevance and passion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DF0-E984-A948-814A-0CD99BE542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35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Geneva"/>
                <a:cs typeface="Geneva"/>
              </a:rPr>
              <a:t>Points to answer:</a:t>
            </a:r>
          </a:p>
          <a:p>
            <a:r>
              <a:rPr lang="en-US" dirty="0">
                <a:latin typeface="Geneva"/>
                <a:cs typeface="Geneva"/>
              </a:rPr>
              <a:t>What are you aiming to tackle? What are the paint points?</a:t>
            </a:r>
          </a:p>
          <a:p>
            <a:r>
              <a:rPr lang="en-US" dirty="0">
                <a:latin typeface="Geneva"/>
                <a:cs typeface="Geneva"/>
              </a:rPr>
              <a:t>Define the problem you are solving and for who</a:t>
            </a:r>
          </a:p>
          <a:p>
            <a:r>
              <a:rPr lang="en-US" dirty="0">
                <a:latin typeface="Geneva"/>
                <a:cs typeface="Geneva"/>
              </a:rPr>
              <a:t>What are the current solution not answering the current needs</a:t>
            </a:r>
            <a:r>
              <a:rPr lang="en-US" b="1" dirty="0">
                <a:latin typeface="Geneva"/>
                <a:cs typeface="Geneva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DF0-E984-A948-814A-0CD99BE542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86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Geneva"/>
                <a:cs typeface="Geneva"/>
              </a:rPr>
              <a:t>Questions to answer:</a:t>
            </a:r>
          </a:p>
          <a:p>
            <a:r>
              <a:rPr lang="en-US" dirty="0">
                <a:latin typeface="Geneva"/>
                <a:cs typeface="Geneva"/>
              </a:rPr>
              <a:t>What is your product/service about?</a:t>
            </a:r>
          </a:p>
          <a:p>
            <a:r>
              <a:rPr lang="en-US" dirty="0">
                <a:latin typeface="Geneva"/>
                <a:cs typeface="Geneva"/>
              </a:rPr>
              <a:t>What is your unique value proposition?</a:t>
            </a:r>
          </a:p>
          <a:p>
            <a:r>
              <a:rPr lang="en-US" dirty="0">
                <a:latin typeface="Geneva"/>
                <a:cs typeface="Geneva"/>
              </a:rPr>
              <a:t>What are you offering to the market needs displayed in the previous slide?</a:t>
            </a:r>
          </a:p>
          <a:p>
            <a:r>
              <a:rPr lang="en-US" dirty="0">
                <a:latin typeface="Geneva"/>
                <a:cs typeface="Geneva"/>
              </a:rPr>
              <a:t>A link to a demo will be a plus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DF0-E984-A948-814A-0CD99BE542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82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Geneva"/>
                <a:cs typeface="Geneva"/>
              </a:rPr>
              <a:t>Questions to answer:</a:t>
            </a:r>
          </a:p>
          <a:p>
            <a:r>
              <a:rPr lang="en-US" dirty="0">
                <a:latin typeface="Geneva"/>
                <a:cs typeface="Geneva"/>
              </a:rPr>
              <a:t>Who are your customers? Clearly define who you serve</a:t>
            </a:r>
          </a:p>
          <a:p>
            <a:r>
              <a:rPr lang="en-US" dirty="0">
                <a:latin typeface="Geneva"/>
                <a:cs typeface="Geneva"/>
              </a:rPr>
              <a:t>Who are your stakeholders navigating around your company?</a:t>
            </a:r>
          </a:p>
          <a:p>
            <a:r>
              <a:rPr lang="en-US" dirty="0">
                <a:latin typeface="Geneva"/>
                <a:cs typeface="Geneva"/>
              </a:rPr>
              <a:t>How do you segment your market?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DF0-E984-A948-814A-0CD99BE542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89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Geneva"/>
                <a:cs typeface="Geneva"/>
              </a:rPr>
              <a:t>Questions to answer:</a:t>
            </a:r>
          </a:p>
          <a:p>
            <a:r>
              <a:rPr lang="en-US" dirty="0">
                <a:latin typeface="Geneva"/>
                <a:cs typeface="Geneva"/>
              </a:rPr>
              <a:t>How do you proceed on computing your market sizing?</a:t>
            </a:r>
          </a:p>
          <a:p>
            <a:r>
              <a:rPr lang="en-US" dirty="0">
                <a:latin typeface="Geneva"/>
                <a:cs typeface="Geneva"/>
              </a:rPr>
              <a:t>How big is the market you are operating in? </a:t>
            </a:r>
          </a:p>
          <a:p>
            <a:r>
              <a:rPr lang="en-US" dirty="0">
                <a:latin typeface="Geneva"/>
                <a:cs typeface="Geneva"/>
              </a:rPr>
              <a:t>How much market share are you aiming to? </a:t>
            </a:r>
          </a:p>
          <a:p>
            <a:r>
              <a:rPr lang="en-US" dirty="0">
                <a:latin typeface="Geneva"/>
                <a:cs typeface="Geneva"/>
              </a:rPr>
              <a:t>Data driven slide. Macro trends and insights that affect your market will be a plus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DF0-E984-A948-814A-0CD99BE542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91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Geneva"/>
                <a:cs typeface="Geneva"/>
              </a:rPr>
              <a:t>Questions to answer:</a:t>
            </a:r>
          </a:p>
          <a:p>
            <a:r>
              <a:rPr lang="en-US" dirty="0">
                <a:latin typeface="Geneva"/>
                <a:cs typeface="Geneva"/>
              </a:rPr>
              <a:t>Who are your direct and indirect competitors? How are they performing?</a:t>
            </a:r>
          </a:p>
          <a:p>
            <a:r>
              <a:rPr lang="en-US" dirty="0">
                <a:latin typeface="Geneva"/>
                <a:cs typeface="Geneva"/>
              </a:rPr>
              <a:t>Where are your positioning yourself?</a:t>
            </a:r>
          </a:p>
          <a:p>
            <a:r>
              <a:rPr lang="en-US" dirty="0">
                <a:latin typeface="Geneva"/>
                <a:cs typeface="Geneva"/>
              </a:rPr>
              <a:t>How will you win the market vs. competition? </a:t>
            </a:r>
          </a:p>
          <a:p>
            <a:r>
              <a:rPr lang="en-US" dirty="0">
                <a:latin typeface="Geneva"/>
                <a:cs typeface="Geneva"/>
              </a:rPr>
              <a:t>What is your unique value proposition?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DF0-E984-A948-814A-0CD99BE542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90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Geneva"/>
                <a:cs typeface="Geneva"/>
              </a:rPr>
              <a:t>Questions to answer:</a:t>
            </a:r>
          </a:p>
          <a:p>
            <a:r>
              <a:rPr lang="en-US" dirty="0">
                <a:latin typeface="Geneva"/>
                <a:cs typeface="Geneva"/>
              </a:rPr>
              <a:t>What is the pricing model, How are you going to make money? </a:t>
            </a:r>
          </a:p>
          <a:p>
            <a:r>
              <a:rPr lang="en-US" dirty="0">
                <a:latin typeface="Geneva"/>
                <a:cs typeface="Geneva"/>
              </a:rPr>
              <a:t>Where do you get the money from?</a:t>
            </a:r>
          </a:p>
          <a:p>
            <a:r>
              <a:rPr lang="en-US" dirty="0">
                <a:latin typeface="Geneva"/>
                <a:cs typeface="Geneva"/>
              </a:rPr>
              <a:t>Show basic computation on revenues and conversion rates</a:t>
            </a:r>
          </a:p>
          <a:p>
            <a:r>
              <a:rPr lang="en-US" dirty="0">
                <a:latin typeface="Geneva"/>
                <a:cs typeface="Geneva"/>
              </a:rPr>
              <a:t>Life-time value would be a plus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DF0-E984-A948-814A-0CD99BE542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67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Geneva"/>
                <a:cs typeface="Geneva"/>
              </a:rPr>
              <a:t>Questions to answer:</a:t>
            </a:r>
          </a:p>
          <a:p>
            <a:r>
              <a:rPr lang="en-US" dirty="0">
                <a:latin typeface="Geneva"/>
                <a:cs typeface="Geneva"/>
              </a:rPr>
              <a:t>Show your timeline and milestones to date</a:t>
            </a:r>
          </a:p>
          <a:p>
            <a:r>
              <a:rPr lang="en-US" dirty="0">
                <a:latin typeface="Geneva"/>
                <a:cs typeface="Geneva"/>
              </a:rPr>
              <a:t>What are the achievements? Revenue and number of customers to date (if exist)</a:t>
            </a:r>
          </a:p>
          <a:p>
            <a:r>
              <a:rPr lang="en-US" dirty="0">
                <a:latin typeface="Geneva"/>
                <a:cs typeface="Geneva"/>
              </a:rPr>
              <a:t>Highlight press, partnerships, accolades</a:t>
            </a:r>
          </a:p>
          <a:p>
            <a:r>
              <a:rPr lang="en-US" dirty="0">
                <a:latin typeface="Geneva"/>
                <a:cs typeface="Geneva"/>
              </a:rPr>
              <a:t>Customer success stories and/or testimonials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DF0-E984-A948-814A-0CD99BE542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30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31445"/>
            <a:ext cx="7772400" cy="14842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26673"/>
            <a:ext cx="9144000" cy="19222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7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4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1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42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00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57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COMPANY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AAC9-EC28-AE44-B46C-20AF179B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8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5292232"/>
            <a:ext cx="9144000" cy="422770"/>
          </a:xfrm>
          <a:prstGeom prst="rect">
            <a:avLst/>
          </a:prstGeom>
          <a:solidFill>
            <a:srgbClr val="1E3F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Geneva"/>
              <a:cs typeface="Geneva"/>
            </a:endParaRPr>
          </a:p>
        </p:txBody>
      </p:sp>
      <p:sp>
        <p:nvSpPr>
          <p:cNvPr id="8" name="Parallelogram 7"/>
          <p:cNvSpPr/>
          <p:nvPr userDrawn="1"/>
        </p:nvSpPr>
        <p:spPr>
          <a:xfrm>
            <a:off x="7192590" y="5105139"/>
            <a:ext cx="2090995" cy="337576"/>
          </a:xfrm>
          <a:prstGeom prst="parallelogram">
            <a:avLst/>
          </a:prstGeom>
          <a:solidFill>
            <a:srgbClr val="2285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Geneva"/>
              <a:cs typeface="Geneva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29985" y="5111518"/>
            <a:ext cx="367063" cy="304271"/>
          </a:xfrm>
        </p:spPr>
        <p:txBody>
          <a:bodyPr/>
          <a:lstStyle>
            <a:lvl1pPr algn="r">
              <a:defRPr sz="1000" b="1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fld id="{CD2BAAC9-EC28-AE44-B46C-20AF179B5B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1651" y="5145234"/>
            <a:ext cx="5039080" cy="304271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/>
              <a:t>COMPANY NAME</a:t>
            </a:r>
          </a:p>
        </p:txBody>
      </p:sp>
    </p:spTree>
    <p:extLst>
      <p:ext uri="{BB962C8B-B14F-4D97-AF65-F5344CB8AC3E}">
        <p14:creationId xmlns:p14="http://schemas.microsoft.com/office/powerpoint/2010/main" val="238448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9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9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5292232"/>
            <a:ext cx="9144000" cy="422770"/>
          </a:xfrm>
          <a:prstGeom prst="rect">
            <a:avLst/>
          </a:prstGeom>
          <a:solidFill>
            <a:srgbClr val="1E3F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Geneva"/>
              <a:cs typeface="Geneva"/>
            </a:endParaRPr>
          </a:p>
        </p:txBody>
      </p:sp>
      <p:sp>
        <p:nvSpPr>
          <p:cNvPr id="8" name="Parallelogram 7"/>
          <p:cNvSpPr/>
          <p:nvPr userDrawn="1"/>
        </p:nvSpPr>
        <p:spPr>
          <a:xfrm>
            <a:off x="7192590" y="5105139"/>
            <a:ext cx="2090995" cy="337576"/>
          </a:xfrm>
          <a:prstGeom prst="parallelogram">
            <a:avLst/>
          </a:prstGeom>
          <a:solidFill>
            <a:srgbClr val="2285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Geneva"/>
              <a:cs typeface="Geneva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29985" y="5111518"/>
            <a:ext cx="367063" cy="304271"/>
          </a:xfrm>
        </p:spPr>
        <p:txBody>
          <a:bodyPr/>
          <a:lstStyle>
            <a:lvl1pPr algn="r">
              <a:defRPr sz="1000" b="1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fld id="{CD2BAAC9-EC28-AE44-B46C-20AF179B5B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1651" y="5145234"/>
            <a:ext cx="5039080" cy="304271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/>
              <a:t>COMPANY NAME</a:t>
            </a:r>
          </a:p>
        </p:txBody>
      </p:sp>
    </p:spTree>
    <p:extLst>
      <p:ext uri="{BB962C8B-B14F-4D97-AF65-F5344CB8AC3E}">
        <p14:creationId xmlns:p14="http://schemas.microsoft.com/office/powerpoint/2010/main" val="1619877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6238"/>
            <a:ext cx="7772400" cy="12241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61"/>
            <a:ext cx="2133600" cy="305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61"/>
            <a:ext cx="2895600" cy="3051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COMPANY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61"/>
            <a:ext cx="2133600" cy="305152"/>
          </a:xfrm>
          <a:prstGeom prst="rect">
            <a:avLst/>
          </a:prstGeom>
        </p:spPr>
        <p:txBody>
          <a:bodyPr/>
          <a:lstStyle/>
          <a:p>
            <a:fld id="{2E46F3B5-8A52-3744-B009-018A54AA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84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7980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94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1822"/>
            <a:ext cx="7772400" cy="125059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61"/>
            <a:ext cx="2133600" cy="305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61"/>
            <a:ext cx="2895600" cy="3051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COMPANY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61"/>
            <a:ext cx="2133600" cy="305152"/>
          </a:xfrm>
          <a:prstGeom prst="rect">
            <a:avLst/>
          </a:prstGeom>
        </p:spPr>
        <p:txBody>
          <a:bodyPr/>
          <a:lstStyle/>
          <a:p>
            <a:fld id="{2E46F3B5-8A52-3744-B009-018A54AA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84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2"/>
            <a:ext cx="4038600" cy="37711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2"/>
            <a:ext cx="4038600" cy="37711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61"/>
            <a:ext cx="2133600" cy="305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61"/>
            <a:ext cx="2895600" cy="3051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COMPANY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61"/>
            <a:ext cx="2133600" cy="305152"/>
          </a:xfrm>
          <a:prstGeom prst="rect">
            <a:avLst/>
          </a:prstGeom>
        </p:spPr>
        <p:txBody>
          <a:bodyPr/>
          <a:lstStyle/>
          <a:p>
            <a:fld id="{2E46F3B5-8A52-3744-B009-018A54AA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86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8820"/>
            <a:ext cx="4040188" cy="534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3279"/>
            <a:ext cx="4040188" cy="32914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78820"/>
            <a:ext cx="4041775" cy="534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13279"/>
            <a:ext cx="4041775" cy="32914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61"/>
            <a:ext cx="2133600" cy="305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6961"/>
            <a:ext cx="2895600" cy="3051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COMPANY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296961"/>
            <a:ext cx="2133600" cy="305152"/>
          </a:xfrm>
          <a:prstGeom prst="rect">
            <a:avLst/>
          </a:prstGeom>
        </p:spPr>
        <p:txBody>
          <a:bodyPr/>
          <a:lstStyle/>
          <a:p>
            <a:fld id="{2E46F3B5-8A52-3744-B009-018A54AA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1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61"/>
            <a:ext cx="2133600" cy="305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6961"/>
            <a:ext cx="2895600" cy="3051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COMPANY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296961"/>
            <a:ext cx="2133600" cy="305152"/>
          </a:xfrm>
          <a:prstGeom prst="rect">
            <a:avLst/>
          </a:prstGeom>
        </p:spPr>
        <p:txBody>
          <a:bodyPr/>
          <a:lstStyle/>
          <a:p>
            <a:fld id="{2E46F3B5-8A52-3744-B009-018A54AA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1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61"/>
            <a:ext cx="2133600" cy="305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61"/>
            <a:ext cx="2895600" cy="3051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COMPANY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61"/>
            <a:ext cx="2133600" cy="305152"/>
          </a:xfrm>
          <a:prstGeom prst="rect">
            <a:avLst/>
          </a:prstGeom>
        </p:spPr>
        <p:txBody>
          <a:bodyPr/>
          <a:lstStyle/>
          <a:p>
            <a:fld id="{2E46F3B5-8A52-3744-B009-018A54AA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613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27544"/>
            <a:ext cx="3008313" cy="9683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1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5917"/>
            <a:ext cx="3008313" cy="39087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61"/>
            <a:ext cx="2133600" cy="305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61"/>
            <a:ext cx="2895600" cy="3051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COMPANY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61"/>
            <a:ext cx="2133600" cy="305152"/>
          </a:xfrm>
          <a:prstGeom prst="rect">
            <a:avLst/>
          </a:prstGeom>
        </p:spPr>
        <p:txBody>
          <a:bodyPr/>
          <a:lstStyle/>
          <a:p>
            <a:fld id="{2E46F3B5-8A52-3744-B009-018A54AA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5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5292232"/>
            <a:ext cx="9144000" cy="422770"/>
          </a:xfrm>
          <a:prstGeom prst="rect">
            <a:avLst/>
          </a:prstGeom>
          <a:solidFill>
            <a:srgbClr val="1E3F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Geneva"/>
              <a:cs typeface="Geneva"/>
            </a:endParaRPr>
          </a:p>
        </p:txBody>
      </p:sp>
      <p:sp>
        <p:nvSpPr>
          <p:cNvPr id="20" name="Parallelogram 19"/>
          <p:cNvSpPr/>
          <p:nvPr userDrawn="1"/>
        </p:nvSpPr>
        <p:spPr>
          <a:xfrm>
            <a:off x="6632688" y="5105139"/>
            <a:ext cx="2650898" cy="337576"/>
          </a:xfrm>
          <a:prstGeom prst="parallelogram">
            <a:avLst/>
          </a:prstGeom>
          <a:solidFill>
            <a:srgbClr val="2285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Geneva"/>
              <a:cs typeface="Genev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99" y="315235"/>
            <a:ext cx="3844654" cy="374210"/>
          </a:xfrm>
        </p:spPr>
        <p:txBody>
          <a:bodyPr/>
          <a:lstStyle>
            <a:lvl1pPr>
              <a:defRPr sz="2000">
                <a:solidFill>
                  <a:srgbClr val="1E3F7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97" y="1082777"/>
            <a:ext cx="8229600" cy="379580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29985" y="5110158"/>
            <a:ext cx="367063" cy="304271"/>
          </a:xfrm>
        </p:spPr>
        <p:txBody>
          <a:bodyPr/>
          <a:lstStyle>
            <a:lvl1pPr algn="r">
              <a:defRPr sz="1000" b="1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fld id="{CD2BAAC9-EC28-AE44-B46C-20AF179B5B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9019" y="5145914"/>
            <a:ext cx="5039080" cy="304271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457202" y="251741"/>
            <a:ext cx="608277" cy="50799"/>
          </a:xfrm>
          <a:prstGeom prst="rect">
            <a:avLst/>
          </a:prstGeom>
          <a:solidFill>
            <a:srgbClr val="1E3F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1208835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7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1528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3222"/>
            <a:ext cx="5486400" cy="6702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61"/>
            <a:ext cx="2133600" cy="305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61"/>
            <a:ext cx="2895600" cy="3051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COMPANY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61"/>
            <a:ext cx="2133600" cy="305152"/>
          </a:xfrm>
          <a:prstGeom prst="rect">
            <a:avLst/>
          </a:prstGeom>
        </p:spPr>
        <p:txBody>
          <a:bodyPr/>
          <a:lstStyle/>
          <a:p>
            <a:fld id="{2E46F3B5-8A52-3744-B009-018A54AA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25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61"/>
            <a:ext cx="2133600" cy="305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61"/>
            <a:ext cx="2895600" cy="3051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COMPANY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61"/>
            <a:ext cx="2133600" cy="305152"/>
          </a:xfrm>
          <a:prstGeom prst="rect">
            <a:avLst/>
          </a:prstGeom>
        </p:spPr>
        <p:txBody>
          <a:bodyPr/>
          <a:lstStyle/>
          <a:p>
            <a:fld id="{2E46F3B5-8A52-3744-B009-018A54AA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28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9307"/>
            <a:ext cx="2057400" cy="48753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9307"/>
            <a:ext cx="6019800" cy="48753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61"/>
            <a:ext cx="2133600" cy="305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61"/>
            <a:ext cx="2895600" cy="3051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COMPANY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61"/>
            <a:ext cx="2133600" cy="305152"/>
          </a:xfrm>
          <a:prstGeom prst="rect">
            <a:avLst/>
          </a:prstGeom>
        </p:spPr>
        <p:txBody>
          <a:bodyPr/>
          <a:lstStyle/>
          <a:p>
            <a:fld id="{2E46F3B5-8A52-3744-B009-018A54AA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6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20"/>
            <a:ext cx="7772400" cy="1135062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571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43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7149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2865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8582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4298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0015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5731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COMPANY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AAC9-EC28-AE44-B46C-20AF179B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0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3"/>
            <a:ext cx="4038600" cy="377163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3"/>
            <a:ext cx="4038600" cy="377163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5292232"/>
            <a:ext cx="9144000" cy="422770"/>
          </a:xfrm>
          <a:prstGeom prst="rect">
            <a:avLst/>
          </a:prstGeom>
          <a:solidFill>
            <a:srgbClr val="1E3F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Geneva"/>
              <a:cs typeface="Geneva"/>
            </a:endParaRPr>
          </a:p>
        </p:txBody>
      </p:sp>
      <p:sp>
        <p:nvSpPr>
          <p:cNvPr id="9" name="Parallelogram 8"/>
          <p:cNvSpPr/>
          <p:nvPr userDrawn="1"/>
        </p:nvSpPr>
        <p:spPr>
          <a:xfrm>
            <a:off x="7192590" y="5105139"/>
            <a:ext cx="2090995" cy="337576"/>
          </a:xfrm>
          <a:prstGeom prst="parallelogram">
            <a:avLst/>
          </a:prstGeom>
          <a:solidFill>
            <a:srgbClr val="2285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Geneva"/>
              <a:cs typeface="Geneva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29985" y="5106550"/>
            <a:ext cx="367063" cy="304271"/>
          </a:xfrm>
        </p:spPr>
        <p:txBody>
          <a:bodyPr/>
          <a:lstStyle>
            <a:lvl1pPr algn="r">
              <a:defRPr sz="1000" b="1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fld id="{CD2BAAC9-EC28-AE44-B46C-20AF179B5B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1651" y="5145234"/>
            <a:ext cx="5039080" cy="304271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/>
              <a:t>COMPANY NAME</a:t>
            </a:r>
          </a:p>
        </p:txBody>
      </p:sp>
    </p:spTree>
    <p:extLst>
      <p:ext uri="{BB962C8B-B14F-4D97-AF65-F5344CB8AC3E}">
        <p14:creationId xmlns:p14="http://schemas.microsoft.com/office/powerpoint/2010/main" val="59979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7165" indent="0">
              <a:buNone/>
              <a:defRPr sz="1600" b="1"/>
            </a:lvl2pPr>
            <a:lvl3pPr marL="714329" indent="0">
              <a:buNone/>
              <a:defRPr sz="1400" b="1"/>
            </a:lvl3pPr>
            <a:lvl4pPr marL="1071494" indent="0">
              <a:buNone/>
              <a:defRPr sz="1200" b="1"/>
            </a:lvl4pPr>
            <a:lvl5pPr marL="1428659" indent="0">
              <a:buNone/>
              <a:defRPr sz="1200" b="1"/>
            </a:lvl5pPr>
            <a:lvl6pPr marL="1785823" indent="0">
              <a:buNone/>
              <a:defRPr sz="1200" b="1"/>
            </a:lvl6pPr>
            <a:lvl7pPr marL="2142988" indent="0">
              <a:buNone/>
              <a:defRPr sz="1200" b="1"/>
            </a:lvl7pPr>
            <a:lvl8pPr marL="2500152" indent="0">
              <a:buNone/>
              <a:defRPr sz="1200" b="1"/>
            </a:lvl8pPr>
            <a:lvl9pPr marL="285731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279261"/>
            <a:ext cx="4041775" cy="533136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7165" indent="0">
              <a:buNone/>
              <a:defRPr sz="1600" b="1"/>
            </a:lvl2pPr>
            <a:lvl3pPr marL="714329" indent="0">
              <a:buNone/>
              <a:defRPr sz="1400" b="1"/>
            </a:lvl3pPr>
            <a:lvl4pPr marL="1071494" indent="0">
              <a:buNone/>
              <a:defRPr sz="1200" b="1"/>
            </a:lvl4pPr>
            <a:lvl5pPr marL="1428659" indent="0">
              <a:buNone/>
              <a:defRPr sz="1200" b="1"/>
            </a:lvl5pPr>
            <a:lvl6pPr marL="1785823" indent="0">
              <a:buNone/>
              <a:defRPr sz="1200" b="1"/>
            </a:lvl6pPr>
            <a:lvl7pPr marL="2142988" indent="0">
              <a:buNone/>
              <a:defRPr sz="1200" b="1"/>
            </a:lvl7pPr>
            <a:lvl8pPr marL="2500152" indent="0">
              <a:buNone/>
              <a:defRPr sz="1200" b="1"/>
            </a:lvl8pPr>
            <a:lvl9pPr marL="285731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5292232"/>
            <a:ext cx="9144000" cy="422770"/>
          </a:xfrm>
          <a:prstGeom prst="rect">
            <a:avLst/>
          </a:prstGeom>
          <a:solidFill>
            <a:srgbClr val="1E3F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Geneva"/>
              <a:cs typeface="Geneva"/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7192590" y="5105139"/>
            <a:ext cx="2090995" cy="337576"/>
          </a:xfrm>
          <a:prstGeom prst="parallelogram">
            <a:avLst/>
          </a:prstGeom>
          <a:solidFill>
            <a:srgbClr val="2285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Geneva"/>
              <a:cs typeface="Geneva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29985" y="5111518"/>
            <a:ext cx="367063" cy="304271"/>
          </a:xfrm>
        </p:spPr>
        <p:txBody>
          <a:bodyPr/>
          <a:lstStyle>
            <a:lvl1pPr algn="r">
              <a:defRPr sz="1000" b="1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fld id="{CD2BAAC9-EC28-AE44-B46C-20AF179B5B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1651" y="5145234"/>
            <a:ext cx="5039080" cy="304271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/>
              <a:t>COMPANY NAME</a:t>
            </a:r>
          </a:p>
        </p:txBody>
      </p:sp>
    </p:spTree>
    <p:extLst>
      <p:ext uri="{BB962C8B-B14F-4D97-AF65-F5344CB8AC3E}">
        <p14:creationId xmlns:p14="http://schemas.microsoft.com/office/powerpoint/2010/main" val="381240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5292232"/>
            <a:ext cx="9144000" cy="422770"/>
          </a:xfrm>
          <a:prstGeom prst="rect">
            <a:avLst/>
          </a:prstGeom>
          <a:solidFill>
            <a:srgbClr val="1E3F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Geneva"/>
              <a:cs typeface="Geneva"/>
            </a:endParaRPr>
          </a:p>
        </p:txBody>
      </p:sp>
      <p:sp>
        <p:nvSpPr>
          <p:cNvPr id="7" name="Parallelogram 6"/>
          <p:cNvSpPr/>
          <p:nvPr userDrawn="1"/>
        </p:nvSpPr>
        <p:spPr>
          <a:xfrm>
            <a:off x="7192590" y="5105139"/>
            <a:ext cx="2090995" cy="337576"/>
          </a:xfrm>
          <a:prstGeom prst="parallelogram">
            <a:avLst/>
          </a:prstGeom>
          <a:solidFill>
            <a:srgbClr val="2285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Geneva"/>
              <a:cs typeface="Geneva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29985" y="5111518"/>
            <a:ext cx="367063" cy="304271"/>
          </a:xfrm>
        </p:spPr>
        <p:txBody>
          <a:bodyPr/>
          <a:lstStyle>
            <a:lvl1pPr algn="r">
              <a:defRPr sz="1000" b="1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fld id="{CD2BAAC9-EC28-AE44-B46C-20AF179B5B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1651" y="5145234"/>
            <a:ext cx="5039080" cy="304271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/>
              <a:t>COMPANY NAME</a:t>
            </a:r>
          </a:p>
        </p:txBody>
      </p:sp>
    </p:spTree>
    <p:extLst>
      <p:ext uri="{BB962C8B-B14F-4D97-AF65-F5344CB8AC3E}">
        <p14:creationId xmlns:p14="http://schemas.microsoft.com/office/powerpoint/2010/main" val="218677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292232"/>
            <a:ext cx="9144000" cy="422770"/>
          </a:xfrm>
          <a:prstGeom prst="rect">
            <a:avLst/>
          </a:prstGeom>
          <a:solidFill>
            <a:srgbClr val="1E3F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Geneva"/>
              <a:cs typeface="Geneva"/>
            </a:endParaRPr>
          </a:p>
        </p:txBody>
      </p:sp>
      <p:sp>
        <p:nvSpPr>
          <p:cNvPr id="6" name="Parallelogram 5"/>
          <p:cNvSpPr/>
          <p:nvPr userDrawn="1"/>
        </p:nvSpPr>
        <p:spPr>
          <a:xfrm>
            <a:off x="7192590" y="5105139"/>
            <a:ext cx="2090995" cy="337576"/>
          </a:xfrm>
          <a:prstGeom prst="parallelogram">
            <a:avLst/>
          </a:prstGeom>
          <a:solidFill>
            <a:srgbClr val="2285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Geneva"/>
              <a:cs typeface="Geneva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29985" y="5111518"/>
            <a:ext cx="367063" cy="304271"/>
          </a:xfrm>
        </p:spPr>
        <p:txBody>
          <a:bodyPr/>
          <a:lstStyle>
            <a:lvl1pPr algn="r">
              <a:defRPr sz="1000" b="1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fld id="{CD2BAAC9-EC28-AE44-B46C-20AF179B5B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1651" y="5145234"/>
            <a:ext cx="5039080" cy="304271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/>
              <a:t>COMPANY NAME</a:t>
            </a:r>
          </a:p>
        </p:txBody>
      </p:sp>
    </p:spTree>
    <p:extLst>
      <p:ext uri="{BB962C8B-B14F-4D97-AF65-F5344CB8AC3E}">
        <p14:creationId xmlns:p14="http://schemas.microsoft.com/office/powerpoint/2010/main" val="116083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27541"/>
            <a:ext cx="3008313" cy="968376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5"/>
            <a:ext cx="5111750" cy="487759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5920"/>
            <a:ext cx="3008313" cy="3909219"/>
          </a:xfrm>
        </p:spPr>
        <p:txBody>
          <a:bodyPr/>
          <a:lstStyle>
            <a:lvl1pPr marL="0" indent="0">
              <a:buNone/>
              <a:defRPr sz="1100"/>
            </a:lvl1pPr>
            <a:lvl2pPr marL="357165" indent="0">
              <a:buNone/>
              <a:defRPr sz="900"/>
            </a:lvl2pPr>
            <a:lvl3pPr marL="714329" indent="0">
              <a:buNone/>
              <a:defRPr sz="800"/>
            </a:lvl3pPr>
            <a:lvl4pPr marL="1071494" indent="0">
              <a:buNone/>
              <a:defRPr sz="700"/>
            </a:lvl4pPr>
            <a:lvl5pPr marL="1428659" indent="0">
              <a:buNone/>
              <a:defRPr sz="700"/>
            </a:lvl5pPr>
            <a:lvl6pPr marL="1785823" indent="0">
              <a:buNone/>
              <a:defRPr sz="700"/>
            </a:lvl6pPr>
            <a:lvl7pPr marL="2142988" indent="0">
              <a:buNone/>
              <a:defRPr sz="700"/>
            </a:lvl7pPr>
            <a:lvl8pPr marL="2500152" indent="0">
              <a:buNone/>
              <a:defRPr sz="700"/>
            </a:lvl8pPr>
            <a:lvl9pPr marL="2857317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5292232"/>
            <a:ext cx="9144000" cy="422770"/>
          </a:xfrm>
          <a:prstGeom prst="rect">
            <a:avLst/>
          </a:prstGeom>
          <a:solidFill>
            <a:srgbClr val="1E3F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Geneva"/>
              <a:cs typeface="Geneva"/>
            </a:endParaRPr>
          </a:p>
        </p:txBody>
      </p:sp>
      <p:sp>
        <p:nvSpPr>
          <p:cNvPr id="9" name="Parallelogram 8"/>
          <p:cNvSpPr/>
          <p:nvPr userDrawn="1"/>
        </p:nvSpPr>
        <p:spPr>
          <a:xfrm>
            <a:off x="7192590" y="5105139"/>
            <a:ext cx="2090995" cy="337576"/>
          </a:xfrm>
          <a:prstGeom prst="parallelogram">
            <a:avLst/>
          </a:prstGeom>
          <a:solidFill>
            <a:srgbClr val="2285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Geneva"/>
              <a:cs typeface="Geneva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29985" y="5111518"/>
            <a:ext cx="367063" cy="304271"/>
          </a:xfrm>
        </p:spPr>
        <p:txBody>
          <a:bodyPr/>
          <a:lstStyle>
            <a:lvl1pPr algn="r">
              <a:defRPr sz="1000" b="1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fld id="{CD2BAAC9-EC28-AE44-B46C-20AF179B5B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1651" y="5145234"/>
            <a:ext cx="5039080" cy="304271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/>
              <a:t>COMPANY NAME</a:t>
            </a:r>
          </a:p>
        </p:txBody>
      </p:sp>
    </p:spTree>
    <p:extLst>
      <p:ext uri="{BB962C8B-B14F-4D97-AF65-F5344CB8AC3E}">
        <p14:creationId xmlns:p14="http://schemas.microsoft.com/office/powerpoint/2010/main" val="111182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500"/>
            </a:lvl1pPr>
            <a:lvl2pPr marL="357165" indent="0">
              <a:buNone/>
              <a:defRPr sz="2200"/>
            </a:lvl2pPr>
            <a:lvl3pPr marL="714329" indent="0">
              <a:buNone/>
              <a:defRPr sz="1900"/>
            </a:lvl3pPr>
            <a:lvl4pPr marL="1071494" indent="0">
              <a:buNone/>
              <a:defRPr sz="1600"/>
            </a:lvl4pPr>
            <a:lvl5pPr marL="1428659" indent="0">
              <a:buNone/>
              <a:defRPr sz="1600"/>
            </a:lvl5pPr>
            <a:lvl6pPr marL="1785823" indent="0">
              <a:buNone/>
              <a:defRPr sz="1600"/>
            </a:lvl6pPr>
            <a:lvl7pPr marL="2142988" indent="0">
              <a:buNone/>
              <a:defRPr sz="1600"/>
            </a:lvl7pPr>
            <a:lvl8pPr marL="2500152" indent="0">
              <a:buNone/>
              <a:defRPr sz="1600"/>
            </a:lvl8pPr>
            <a:lvl9pPr marL="2857317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100"/>
            </a:lvl1pPr>
            <a:lvl2pPr marL="357165" indent="0">
              <a:buNone/>
              <a:defRPr sz="900"/>
            </a:lvl2pPr>
            <a:lvl3pPr marL="714329" indent="0">
              <a:buNone/>
              <a:defRPr sz="800"/>
            </a:lvl3pPr>
            <a:lvl4pPr marL="1071494" indent="0">
              <a:buNone/>
              <a:defRPr sz="700"/>
            </a:lvl4pPr>
            <a:lvl5pPr marL="1428659" indent="0">
              <a:buNone/>
              <a:defRPr sz="700"/>
            </a:lvl5pPr>
            <a:lvl6pPr marL="1785823" indent="0">
              <a:buNone/>
              <a:defRPr sz="700"/>
            </a:lvl6pPr>
            <a:lvl7pPr marL="2142988" indent="0">
              <a:buNone/>
              <a:defRPr sz="700"/>
            </a:lvl7pPr>
            <a:lvl8pPr marL="2500152" indent="0">
              <a:buNone/>
              <a:defRPr sz="700"/>
            </a:lvl8pPr>
            <a:lvl9pPr marL="2857317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5292232"/>
            <a:ext cx="9144000" cy="422770"/>
          </a:xfrm>
          <a:prstGeom prst="rect">
            <a:avLst/>
          </a:prstGeom>
          <a:solidFill>
            <a:srgbClr val="1E3F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Geneva"/>
              <a:cs typeface="Geneva"/>
            </a:endParaRPr>
          </a:p>
        </p:txBody>
      </p:sp>
      <p:sp>
        <p:nvSpPr>
          <p:cNvPr id="9" name="Parallelogram 8"/>
          <p:cNvSpPr/>
          <p:nvPr userDrawn="1"/>
        </p:nvSpPr>
        <p:spPr>
          <a:xfrm>
            <a:off x="7192590" y="5105139"/>
            <a:ext cx="2090995" cy="337576"/>
          </a:xfrm>
          <a:prstGeom prst="parallelogram">
            <a:avLst/>
          </a:prstGeom>
          <a:solidFill>
            <a:srgbClr val="2285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Geneva"/>
              <a:cs typeface="Geneva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29985" y="5111518"/>
            <a:ext cx="367063" cy="304271"/>
          </a:xfrm>
        </p:spPr>
        <p:txBody>
          <a:bodyPr/>
          <a:lstStyle>
            <a:lvl1pPr algn="r">
              <a:defRPr sz="1000" b="1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fld id="{CD2BAAC9-EC28-AE44-B46C-20AF179B5B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1651" y="5145234"/>
            <a:ext cx="5039080" cy="304271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/>
              <a:t>COMPANY NAME</a:t>
            </a:r>
          </a:p>
        </p:txBody>
      </p:sp>
    </p:spTree>
    <p:extLst>
      <p:ext uri="{BB962C8B-B14F-4D97-AF65-F5344CB8AC3E}">
        <p14:creationId xmlns:p14="http://schemas.microsoft.com/office/powerpoint/2010/main" val="14496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7"/>
            <a:ext cx="3844654" cy="419726"/>
          </a:xfrm>
          <a:prstGeom prst="rect">
            <a:avLst/>
          </a:prstGeom>
        </p:spPr>
        <p:txBody>
          <a:bodyPr vert="horz" lIns="71433" tIns="35716" rIns="71433" bIns="35716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87547"/>
            <a:ext cx="8229600" cy="4217593"/>
          </a:xfrm>
          <a:prstGeom prst="rect">
            <a:avLst/>
          </a:prstGeom>
        </p:spPr>
        <p:txBody>
          <a:bodyPr vert="horz" lIns="71433" tIns="35716" rIns="71433" bIns="35716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</p:spPr>
        <p:txBody>
          <a:bodyPr vert="horz" lIns="71433" tIns="35716" rIns="71433" bIns="3571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BAAC9-EC28-AE44-B46C-20AF179B5B7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A81AD0D-F6C2-D941-824E-4CAB9B7AFDC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91067" y="52451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0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357165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267873" indent="-267873" algn="l" defTabSz="357165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Helvetica Light"/>
          <a:ea typeface="+mn-ea"/>
          <a:cs typeface="Helvetica Light"/>
        </a:defRPr>
      </a:lvl1pPr>
      <a:lvl2pPr marL="580393" indent="-223228" algn="l" defTabSz="357165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Helvetica Light"/>
          <a:ea typeface="+mn-ea"/>
          <a:cs typeface="Helvetica Light"/>
        </a:defRPr>
      </a:lvl2pPr>
      <a:lvl3pPr marL="892912" indent="-178582" algn="l" defTabSz="357165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Helvetica Light"/>
          <a:ea typeface="+mn-ea"/>
          <a:cs typeface="Helvetica Light"/>
        </a:defRPr>
      </a:lvl3pPr>
      <a:lvl4pPr marL="1250076" indent="-178582" algn="l" defTabSz="357165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Helvetica Light"/>
          <a:ea typeface="+mn-ea"/>
          <a:cs typeface="Helvetica Light"/>
        </a:defRPr>
      </a:lvl4pPr>
      <a:lvl5pPr marL="1607241" indent="-178582" algn="l" defTabSz="357165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Helvetica Light"/>
          <a:ea typeface="+mn-ea"/>
          <a:cs typeface="Helvetica Light"/>
        </a:defRPr>
      </a:lvl5pPr>
      <a:lvl6pPr marL="1964406" indent="-178582" algn="l" defTabSz="35716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21570" indent="-178582" algn="l" defTabSz="35716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78735" indent="-178582" algn="l" defTabSz="35716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5899" indent="-178582" algn="l" defTabSz="35716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7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165" algn="l" defTabSz="357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29" algn="l" defTabSz="357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1494" algn="l" defTabSz="357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8659" algn="l" defTabSz="357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5823" algn="l" defTabSz="357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42988" algn="l" defTabSz="357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00152" algn="l" defTabSz="357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7317" algn="l" defTabSz="357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930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2"/>
            <a:ext cx="8229600" cy="3771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12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tidi@tidi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75187"/>
            <a:ext cx="9144000" cy="2249390"/>
          </a:xfrm>
          <a:prstGeom prst="rect">
            <a:avLst/>
          </a:prstGeom>
          <a:solidFill>
            <a:srgbClr val="1E3F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Image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41727" y="5190589"/>
            <a:ext cx="1829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Helvetica"/>
                <a:cs typeface="Helvetica"/>
              </a:rPr>
              <a:t>Company Web Address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1E6989E-2F2B-2446-92EF-297614E095BA}"/>
              </a:ext>
            </a:extLst>
          </p:cNvPr>
          <p:cNvSpPr txBox="1">
            <a:spLocks/>
          </p:cNvSpPr>
          <p:nvPr/>
        </p:nvSpPr>
        <p:spPr>
          <a:xfrm>
            <a:off x="911971" y="5261309"/>
            <a:ext cx="5724356" cy="374210"/>
          </a:xfrm>
          <a:prstGeom prst="rect">
            <a:avLst/>
          </a:prstGeom>
        </p:spPr>
        <p:txBody>
          <a:bodyPr vert="horz" lIns="71433" tIns="35716" rIns="71433" bIns="35716" rtlCol="0" anchor="ctr">
            <a:noAutofit/>
          </a:bodyPr>
          <a:lstStyle>
            <a:lvl1pPr algn="l" defTabSz="357165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1400" b="0" dirty="0"/>
              <a:t>Tugas Besar Kewirausahaan 1 - Nama mahasiswa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0FBD08-F067-4410-8B68-929F6046C045}"/>
              </a:ext>
            </a:extLst>
          </p:cNvPr>
          <p:cNvSpPr/>
          <p:nvPr/>
        </p:nvSpPr>
        <p:spPr>
          <a:xfrm>
            <a:off x="1412385" y="1134070"/>
            <a:ext cx="63192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S’SANDALS COMPANY</a:t>
            </a:r>
          </a:p>
        </p:txBody>
      </p:sp>
    </p:spTree>
    <p:extLst>
      <p:ext uri="{BB962C8B-B14F-4D97-AF65-F5344CB8AC3E}">
        <p14:creationId xmlns:p14="http://schemas.microsoft.com/office/powerpoint/2010/main" val="3083856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99" y="285216"/>
            <a:ext cx="4201554" cy="374210"/>
          </a:xfrm>
        </p:spPr>
        <p:txBody>
          <a:bodyPr/>
          <a:lstStyle/>
          <a:p>
            <a:r>
              <a:rPr lang="en-US" dirty="0"/>
              <a:t>Funding Needs </a:t>
            </a:r>
            <a:r>
              <a:rPr lang="en-US" b="0" dirty="0"/>
              <a:t>and Allocation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AAC9-EC28-AE44-B46C-20AF179B5B7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01602" y="1051032"/>
            <a:ext cx="5742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Helvetica"/>
                <a:cs typeface="Helvetica"/>
              </a:rPr>
              <a:t>Total Funds Needed:</a:t>
            </a:r>
          </a:p>
          <a:p>
            <a:r>
              <a:rPr lang="en-US" sz="1600" b="1" dirty="0">
                <a:solidFill>
                  <a:srgbClr val="002060"/>
                </a:solidFill>
                <a:latin typeface="Helvetica"/>
                <a:cs typeface="Helvetica"/>
              </a:rPr>
              <a:t>Rp. ??</a:t>
            </a:r>
          </a:p>
        </p:txBody>
      </p:sp>
      <p:pic>
        <p:nvPicPr>
          <p:cNvPr id="10" name="Picture 9" descr="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44" y="1082777"/>
            <a:ext cx="2751961" cy="37958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0CD2AF-D2B7-7F40-BC51-6B01FE162BA0}"/>
              </a:ext>
            </a:extLst>
          </p:cNvPr>
          <p:cNvSpPr txBox="1"/>
          <p:nvPr/>
        </p:nvSpPr>
        <p:spPr>
          <a:xfrm>
            <a:off x="3401603" y="1826887"/>
            <a:ext cx="57423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Helvetica"/>
                <a:cs typeface="Helvetica"/>
              </a:rPr>
              <a:t>Allocation	:</a:t>
            </a:r>
          </a:p>
          <a:p>
            <a:r>
              <a:rPr lang="en-US" sz="1600" dirty="0">
                <a:solidFill>
                  <a:srgbClr val="002060"/>
                </a:solidFill>
                <a:latin typeface="Helvetica"/>
                <a:cs typeface="Helvetica"/>
              </a:rPr>
              <a:t>Marketing 				: Rp.</a:t>
            </a:r>
          </a:p>
          <a:p>
            <a:r>
              <a:rPr lang="en-US" sz="1600" dirty="0">
                <a:solidFill>
                  <a:srgbClr val="002060"/>
                </a:solidFill>
                <a:latin typeface="Helvetica"/>
                <a:cs typeface="Helvetica"/>
              </a:rPr>
              <a:t>Worksing Capital  		: Rp.</a:t>
            </a:r>
          </a:p>
          <a:p>
            <a:r>
              <a:rPr lang="en-US" sz="1600" dirty="0">
                <a:solidFill>
                  <a:srgbClr val="002060"/>
                </a:solidFill>
                <a:latin typeface="Helvetica"/>
                <a:cs typeface="Helvetica"/>
              </a:rPr>
              <a:t>Recruitment			: Rp.</a:t>
            </a:r>
          </a:p>
          <a:p>
            <a:r>
              <a:rPr lang="en-US" sz="1600" dirty="0">
                <a:solidFill>
                  <a:srgbClr val="002060"/>
                </a:solidFill>
                <a:latin typeface="Helvetica"/>
                <a:cs typeface="Helvetica"/>
              </a:rPr>
              <a:t>CAPEX					: Rp.</a:t>
            </a:r>
          </a:p>
          <a:p>
            <a:r>
              <a:rPr lang="en-US" sz="1600" dirty="0">
                <a:solidFill>
                  <a:srgbClr val="002060"/>
                </a:solidFill>
                <a:latin typeface="Helvetica"/>
                <a:cs typeface="Helvetica"/>
              </a:rPr>
              <a:t>Product Development 	: Rp.</a:t>
            </a:r>
          </a:p>
        </p:txBody>
      </p:sp>
    </p:spTree>
    <p:extLst>
      <p:ext uri="{BB962C8B-B14F-4D97-AF65-F5344CB8AC3E}">
        <p14:creationId xmlns:p14="http://schemas.microsoft.com/office/powerpoint/2010/main" val="2848911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501" y="285216"/>
            <a:ext cx="5033573" cy="374210"/>
          </a:xfrm>
        </p:spPr>
        <p:txBody>
          <a:bodyPr/>
          <a:lstStyle/>
          <a:p>
            <a:r>
              <a:rPr lang="en-US" dirty="0"/>
              <a:t>Marketing </a:t>
            </a:r>
            <a:r>
              <a:rPr lang="en-US" b="0" dirty="0"/>
              <a:t>and Customer Acquisition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>
                <a:solidFill>
                  <a:srgbClr val="002060"/>
                </a:solidFill>
                <a:latin typeface="Helvetica"/>
                <a:cs typeface="Helvetica"/>
              </a:rPr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AAC9-EC28-AE44-B46C-20AF179B5B7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NAME</a:t>
            </a:r>
            <a:endParaRPr lang="en-US" dirty="0"/>
          </a:p>
        </p:txBody>
      </p:sp>
      <p:pic>
        <p:nvPicPr>
          <p:cNvPr id="8" name="Picture 7" descr="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30" y="1244343"/>
            <a:ext cx="3073301" cy="386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81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</a:t>
            </a:r>
            <a:r>
              <a:rPr lang="en-US" b="0" dirty="0"/>
              <a:t>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Helvetica "/>
                <a:cs typeface="Helvetica "/>
              </a:rPr>
              <a:t>Address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Helvetica"/>
                <a:cs typeface="Helvetica"/>
              </a:rPr>
              <a:t>ABC Street, Jakarta 12345</a:t>
            </a:r>
          </a:p>
          <a:p>
            <a:pPr marL="0" indent="0">
              <a:buNone/>
            </a:pPr>
            <a:endParaRPr lang="en-US" sz="16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Helvetica "/>
                <a:cs typeface="Helvetica "/>
              </a:rPr>
              <a:t>Phone Number</a:t>
            </a:r>
            <a:endParaRPr lang="en-US" sz="16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Helvetica"/>
                <a:cs typeface="Helvetica"/>
              </a:rPr>
              <a:t>021-12345678/890</a:t>
            </a:r>
          </a:p>
          <a:p>
            <a:pPr marL="0" indent="0">
              <a:buNone/>
            </a:pPr>
            <a:endParaRPr lang="en-US" sz="1600" dirty="0">
              <a:solidFill>
                <a:srgbClr val="002060"/>
              </a:solidFill>
              <a:hlinkClick r:id="rId3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Helvetica "/>
                <a:cs typeface="Helvetica "/>
              </a:rPr>
              <a:t>Email Address</a:t>
            </a:r>
            <a:endParaRPr lang="en-US" sz="16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2060"/>
                </a:solidFill>
                <a:latin typeface="Helvetica"/>
                <a:cs typeface="Helvetica"/>
              </a:rPr>
              <a:t>info@companyname.com</a:t>
            </a:r>
            <a:endParaRPr lang="en-US" sz="1600" dirty="0">
              <a:solidFill>
                <a:srgbClr val="00206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6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Helvetica "/>
                <a:cs typeface="Helvetica "/>
              </a:rPr>
              <a:t>Website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2060"/>
                </a:solidFill>
                <a:latin typeface="Helvetica"/>
                <a:cs typeface="Helvetica"/>
              </a:rPr>
              <a:t>www.companyname.com</a:t>
            </a:r>
            <a:endParaRPr lang="en-US" sz="1600" dirty="0">
              <a:solidFill>
                <a:srgbClr val="002060"/>
              </a:solidFill>
              <a:latin typeface="Helvetica"/>
              <a:cs typeface="Helvetic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AAC9-EC28-AE44-B46C-20AF179B5B7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153" y="2052008"/>
            <a:ext cx="4611274" cy="116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1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AAC9-EC28-AE44-B46C-20AF179B5B7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5675" y="2323780"/>
            <a:ext cx="1914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200" b="1" dirty="0" err="1">
                <a:latin typeface="Helvetica"/>
                <a:cs typeface="Helvetica"/>
              </a:rPr>
              <a:t>Shalahuddin</a:t>
            </a:r>
            <a:r>
              <a:rPr lang="en-US" sz="1200" b="1" dirty="0">
                <a:latin typeface="Helvetica"/>
                <a:cs typeface="Helvetica"/>
              </a:rPr>
              <a:t> Ahmad Aziz</a:t>
            </a:r>
          </a:p>
          <a:p>
            <a:pPr marL="285750" indent="-285750">
              <a:buFont typeface="Arial"/>
              <a:buChar char="•"/>
            </a:pPr>
            <a:r>
              <a:rPr lang="en-US" sz="1200" b="1" dirty="0">
                <a:latin typeface="Helvetica"/>
                <a:cs typeface="Helvetica"/>
              </a:rPr>
              <a:t>Team Leader</a:t>
            </a:r>
          </a:p>
          <a:p>
            <a:pPr marL="285750" indent="-285750">
              <a:buFont typeface="Arial"/>
              <a:buChar char="•"/>
            </a:pPr>
            <a:r>
              <a:rPr lang="en-US" sz="1200" b="1" dirty="0" err="1">
                <a:latin typeface="Helvetica"/>
                <a:cs typeface="Helvetica"/>
              </a:rPr>
              <a:t>Mahasiswa</a:t>
            </a:r>
            <a:endParaRPr lang="en-US" sz="1200" b="1" dirty="0">
              <a:latin typeface="Helvetica"/>
              <a:cs typeface="Helvetica"/>
            </a:endParaRPr>
          </a:p>
          <a:p>
            <a:pPr marL="285750" indent="-285750">
              <a:buFont typeface="Arial"/>
              <a:buChar char="•"/>
            </a:pPr>
            <a:r>
              <a:rPr lang="en-US" sz="1200" b="1" dirty="0">
                <a:latin typeface="Helvetica"/>
                <a:cs typeface="Helvetica"/>
              </a:rPr>
              <a:t>Project Manager</a:t>
            </a:r>
          </a:p>
          <a:p>
            <a:pPr marL="285750" indent="-285750">
              <a:buFont typeface="Arial"/>
              <a:buChar char="•"/>
            </a:pPr>
            <a:r>
              <a:rPr lang="en-US" sz="1200" b="1" dirty="0">
                <a:latin typeface="Helvetica"/>
                <a:cs typeface="Helvetica"/>
              </a:rPr>
              <a:t>+62 896-4393-6991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6194" y="4526535"/>
            <a:ext cx="2866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latin typeface="Helvetica"/>
                <a:cs typeface="Helvetica"/>
              </a:rPr>
              <a:t>Arinda</a:t>
            </a:r>
            <a:r>
              <a:rPr lang="en-US" sz="1400" i="1" dirty="0">
                <a:latin typeface="Helvetica"/>
                <a:cs typeface="Helvetica"/>
              </a:rPr>
              <a:t> </a:t>
            </a:r>
            <a:r>
              <a:rPr lang="en-US" sz="1400" i="1" dirty="0" err="1">
                <a:latin typeface="Helvetica"/>
                <a:cs typeface="Helvetica"/>
              </a:rPr>
              <a:t>Amyus</a:t>
            </a:r>
            <a:r>
              <a:rPr lang="en-US" sz="1400" i="1" dirty="0">
                <a:latin typeface="Helvetica"/>
                <a:cs typeface="Helvetica"/>
              </a:rPr>
              <a:t>, </a:t>
            </a:r>
            <a:r>
              <a:rPr lang="en-US" sz="1400" i="1" dirty="0" err="1">
                <a:latin typeface="Helvetica"/>
                <a:cs typeface="Helvetica"/>
              </a:rPr>
              <a:t>S.Kom</a:t>
            </a:r>
            <a:r>
              <a:rPr lang="en-US" sz="1400" i="1" dirty="0">
                <a:latin typeface="Helvetica"/>
                <a:cs typeface="Helvetica"/>
              </a:rPr>
              <a:t>, MMSI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20A97D-86B2-9648-8DC3-D695ABB9AE90}"/>
              </a:ext>
            </a:extLst>
          </p:cNvPr>
          <p:cNvSpPr txBox="1"/>
          <p:nvPr/>
        </p:nvSpPr>
        <p:spPr>
          <a:xfrm>
            <a:off x="2699209" y="2366750"/>
            <a:ext cx="1914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200" b="1" dirty="0">
                <a:latin typeface="Helvetica"/>
                <a:cs typeface="Helvetica"/>
              </a:rPr>
              <a:t>Muhammad Faldy Faza</a:t>
            </a:r>
          </a:p>
          <a:p>
            <a:pPr marL="285750" indent="-285750">
              <a:buFont typeface="Arial"/>
              <a:buChar char="•"/>
            </a:pPr>
            <a:r>
              <a:rPr lang="en-US" sz="1200" b="1" dirty="0" err="1">
                <a:latin typeface="Helvetica"/>
                <a:cs typeface="Helvetica"/>
              </a:rPr>
              <a:t>Anggota</a:t>
            </a:r>
            <a:r>
              <a:rPr lang="en-US" sz="1200" b="1" dirty="0">
                <a:latin typeface="Helvetica"/>
                <a:cs typeface="Helvetica"/>
              </a:rPr>
              <a:t> 1</a:t>
            </a:r>
          </a:p>
          <a:p>
            <a:pPr marL="285750" indent="-285750">
              <a:buFont typeface="Arial"/>
              <a:buChar char="•"/>
            </a:pPr>
            <a:r>
              <a:rPr lang="en-US" sz="1200" b="1" dirty="0" err="1">
                <a:latin typeface="Helvetica"/>
                <a:cs typeface="Helvetica"/>
              </a:rPr>
              <a:t>Mahasiswa</a:t>
            </a:r>
            <a:endParaRPr lang="en-US" sz="1200" b="1" dirty="0">
              <a:latin typeface="Helvetica"/>
              <a:cs typeface="Helvetica"/>
            </a:endParaRPr>
          </a:p>
          <a:p>
            <a:pPr marL="285750" indent="-285750">
              <a:buFont typeface="Arial"/>
              <a:buChar char="•"/>
            </a:pPr>
            <a:r>
              <a:rPr lang="en-US" sz="1200" b="1" dirty="0">
                <a:latin typeface="Helvetica"/>
                <a:cs typeface="Helvetica"/>
              </a:rPr>
              <a:t>Quality Control</a:t>
            </a:r>
          </a:p>
          <a:p>
            <a:pPr marL="285750" indent="-285750">
              <a:buFont typeface="Arial"/>
              <a:buChar char="•"/>
            </a:pPr>
            <a:r>
              <a:rPr lang="en-US" sz="1200" b="1" dirty="0">
                <a:latin typeface="Helvetica"/>
                <a:cs typeface="Helvetica"/>
              </a:rPr>
              <a:t>+62 878-8025-2340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569087-3D7D-7E4A-A736-324AAA4FC02F}"/>
              </a:ext>
            </a:extLst>
          </p:cNvPr>
          <p:cNvSpPr txBox="1"/>
          <p:nvPr/>
        </p:nvSpPr>
        <p:spPr>
          <a:xfrm>
            <a:off x="4999063" y="2325186"/>
            <a:ext cx="1914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200" b="1" dirty="0" err="1">
                <a:latin typeface="Helvetica"/>
                <a:cs typeface="Helvetica"/>
              </a:rPr>
              <a:t>Rivo</a:t>
            </a:r>
            <a:r>
              <a:rPr lang="en-US" sz="1200" b="1" dirty="0">
                <a:latin typeface="Helvetica"/>
                <a:cs typeface="Helvetica"/>
              </a:rPr>
              <a:t> </a:t>
            </a:r>
            <a:r>
              <a:rPr lang="en-US" sz="1200" b="1" dirty="0" err="1">
                <a:latin typeface="Helvetica"/>
                <a:cs typeface="Helvetica"/>
              </a:rPr>
              <a:t>Yajnatantra</a:t>
            </a:r>
            <a:r>
              <a:rPr lang="en-US" sz="1200" b="1" dirty="0">
                <a:latin typeface="Helvetica"/>
                <a:cs typeface="Helvetica"/>
              </a:rPr>
              <a:t> </a:t>
            </a:r>
            <a:r>
              <a:rPr lang="en-US" sz="1200" b="1" dirty="0" err="1">
                <a:latin typeface="Helvetica"/>
                <a:cs typeface="Helvetica"/>
              </a:rPr>
              <a:t>Izzulhaq</a:t>
            </a:r>
            <a:endParaRPr lang="en-US" sz="1200" b="1" dirty="0">
              <a:latin typeface="Helvetica"/>
              <a:cs typeface="Helvetica"/>
            </a:endParaRPr>
          </a:p>
          <a:p>
            <a:pPr marL="285750" indent="-285750">
              <a:buFont typeface="Arial"/>
              <a:buChar char="•"/>
            </a:pPr>
            <a:r>
              <a:rPr lang="en-US" sz="1200" b="1" dirty="0" err="1">
                <a:latin typeface="Helvetica"/>
                <a:cs typeface="Helvetica"/>
              </a:rPr>
              <a:t>Anggota</a:t>
            </a:r>
            <a:r>
              <a:rPr lang="en-US" sz="1200" b="1" dirty="0">
                <a:latin typeface="Helvetica"/>
                <a:cs typeface="Helvetica"/>
              </a:rPr>
              <a:t> 2</a:t>
            </a:r>
          </a:p>
          <a:p>
            <a:pPr marL="285750" indent="-285750">
              <a:buFont typeface="Arial"/>
              <a:buChar char="•"/>
            </a:pPr>
            <a:r>
              <a:rPr lang="en-US" sz="1200" b="1" dirty="0" err="1">
                <a:latin typeface="Helvetica"/>
                <a:cs typeface="Helvetica"/>
              </a:rPr>
              <a:t>Mahasiswa</a:t>
            </a:r>
            <a:r>
              <a:rPr lang="en-US" sz="1200" b="1" dirty="0">
                <a:latin typeface="Helvetica"/>
                <a:cs typeface="Helvetica"/>
              </a:rPr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sz="1200" b="1" dirty="0">
                <a:latin typeface="Helvetica"/>
                <a:cs typeface="Helvetica"/>
              </a:rPr>
              <a:t>Marketing</a:t>
            </a:r>
          </a:p>
          <a:p>
            <a:pPr marL="285750" indent="-285750">
              <a:buFont typeface="Arial"/>
              <a:buChar char="•"/>
            </a:pPr>
            <a:r>
              <a:rPr lang="en-US" sz="1200" b="1" dirty="0">
                <a:latin typeface="Helvetica"/>
                <a:cs typeface="Helvetica"/>
              </a:rPr>
              <a:t>+62 818-0732-2690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907D09-7F14-414E-AB61-839B24E92C2C}"/>
              </a:ext>
            </a:extLst>
          </p:cNvPr>
          <p:cNvSpPr txBox="1"/>
          <p:nvPr/>
        </p:nvSpPr>
        <p:spPr>
          <a:xfrm>
            <a:off x="7118809" y="2436023"/>
            <a:ext cx="19143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200" b="1" dirty="0">
                <a:latin typeface="Helvetica"/>
                <a:cs typeface="Helvetica"/>
              </a:rPr>
              <a:t>Afra </a:t>
            </a:r>
            <a:r>
              <a:rPr lang="en-US" sz="1200" b="1" dirty="0" err="1">
                <a:latin typeface="Helvetica"/>
                <a:cs typeface="Helvetica"/>
              </a:rPr>
              <a:t>Sausan</a:t>
            </a:r>
            <a:endParaRPr lang="en-US" sz="1200" b="1" dirty="0">
              <a:latin typeface="Helvetica"/>
              <a:cs typeface="Helvetica"/>
            </a:endParaRPr>
          </a:p>
          <a:p>
            <a:pPr marL="285750" indent="-285750">
              <a:buFont typeface="Arial"/>
              <a:buChar char="•"/>
            </a:pPr>
            <a:r>
              <a:rPr lang="en-US" sz="1200" b="1" dirty="0" err="1">
                <a:latin typeface="Helvetica"/>
                <a:cs typeface="Helvetica"/>
              </a:rPr>
              <a:t>Anggota</a:t>
            </a:r>
            <a:r>
              <a:rPr lang="en-US" sz="1200" b="1" dirty="0">
                <a:latin typeface="Helvetica"/>
                <a:cs typeface="Helvetica"/>
              </a:rPr>
              <a:t> 3</a:t>
            </a:r>
          </a:p>
          <a:p>
            <a:pPr marL="285750" indent="-285750">
              <a:buFont typeface="Arial"/>
              <a:buChar char="•"/>
            </a:pPr>
            <a:r>
              <a:rPr lang="en-US" sz="1200" b="1" dirty="0" err="1">
                <a:latin typeface="Helvetica"/>
                <a:cs typeface="Helvetica"/>
              </a:rPr>
              <a:t>Mahasiswa</a:t>
            </a:r>
            <a:endParaRPr lang="en-US" sz="1200" b="1" dirty="0">
              <a:latin typeface="Helvetica"/>
              <a:cs typeface="Helvetica"/>
            </a:endParaRPr>
          </a:p>
          <a:p>
            <a:pPr marL="285750" indent="-285750">
              <a:buFont typeface="Arial"/>
              <a:buChar char="•"/>
            </a:pPr>
            <a:r>
              <a:rPr lang="en-US" sz="1200" b="1" dirty="0">
                <a:latin typeface="Helvetica"/>
                <a:cs typeface="Helvetica"/>
              </a:rPr>
              <a:t>Social Media Admin</a:t>
            </a:r>
          </a:p>
          <a:p>
            <a:pPr marL="285750" indent="-285750">
              <a:buFont typeface="Arial"/>
              <a:buChar char="•"/>
            </a:pPr>
            <a:r>
              <a:rPr lang="en-US" sz="1200" b="1" dirty="0">
                <a:latin typeface="Helvetica"/>
                <a:cs typeface="Helvetica"/>
              </a:rPr>
              <a:t>+62 822-9838-2297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80E642-86AB-E449-B32A-287AEE2166ED}"/>
              </a:ext>
            </a:extLst>
          </p:cNvPr>
          <p:cNvSpPr txBox="1"/>
          <p:nvPr/>
        </p:nvSpPr>
        <p:spPr>
          <a:xfrm>
            <a:off x="332507" y="4831332"/>
            <a:ext cx="705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Helvetica"/>
                <a:cs typeface="Helvetica"/>
              </a:rPr>
              <a:t>Meruya</a:t>
            </a:r>
            <a:r>
              <a:rPr lang="en-US" sz="1400" i="1" dirty="0">
                <a:latin typeface="Helvetica"/>
                <a:cs typeface="Helvetica"/>
              </a:rPr>
              <a:t> – </a:t>
            </a:r>
            <a:r>
              <a:rPr lang="en-US" i="1" dirty="0">
                <a:latin typeface="Helvetica"/>
                <a:cs typeface="Helvetica"/>
              </a:rPr>
              <a:t>Rabu</a:t>
            </a:r>
            <a:r>
              <a:rPr lang="en-US" sz="1400" i="1" dirty="0">
                <a:latin typeface="Helvetica"/>
                <a:cs typeface="Helvetica"/>
              </a:rPr>
              <a:t>, 10:15 – 12:45  – C-417 – Reg1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4B69E7-95FA-4E84-84E2-F769CCFE9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90" y="647561"/>
            <a:ext cx="1745691" cy="16230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8ADE82-BF3A-4306-A9DA-8ECD3761E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540" y="621493"/>
            <a:ext cx="1745691" cy="16491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6115390-85A3-48F0-ACDC-D8C8B233C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6380" y="621493"/>
            <a:ext cx="1776147" cy="169101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A253188-8CFD-4F25-BE9A-BFA72B2A02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8026" y="621493"/>
            <a:ext cx="1745691" cy="172076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4D9594C-4F67-478D-8521-6BC782EB5B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499" y="3470923"/>
            <a:ext cx="1525597" cy="110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9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dirty="0">
                <a:latin typeface="Helvetica"/>
                <a:cs typeface="Helvetica"/>
              </a:rPr>
              <a:t>	</a:t>
            </a:r>
            <a:r>
              <a:rPr lang="en-US" sz="1600" dirty="0" err="1">
                <a:latin typeface="Helvetica"/>
                <a:cs typeface="Helvetica"/>
              </a:rPr>
              <a:t>Sekarang</a:t>
            </a:r>
            <a:r>
              <a:rPr lang="en-US" sz="1600" dirty="0">
                <a:latin typeface="Helvetica"/>
                <a:cs typeface="Helvetica"/>
              </a:rPr>
              <a:t> </a:t>
            </a:r>
            <a:r>
              <a:rPr lang="en-US" sz="1600" dirty="0" err="1">
                <a:latin typeface="Helvetica"/>
                <a:cs typeface="Helvetica"/>
              </a:rPr>
              <a:t>ini</a:t>
            </a:r>
            <a:r>
              <a:rPr lang="en-US" sz="1600" dirty="0">
                <a:latin typeface="Helvetica"/>
                <a:cs typeface="Helvetica"/>
              </a:rPr>
              <a:t> </a:t>
            </a:r>
            <a:r>
              <a:rPr lang="en-US" sz="1600" dirty="0" err="1">
                <a:latin typeface="Helvetica"/>
                <a:cs typeface="Helvetica"/>
              </a:rPr>
              <a:t>begitu</a:t>
            </a:r>
            <a:r>
              <a:rPr lang="en-US" sz="1600" dirty="0">
                <a:latin typeface="Helvetica"/>
                <a:cs typeface="Helvetica"/>
              </a:rPr>
              <a:t> </a:t>
            </a:r>
            <a:r>
              <a:rPr lang="en-US" sz="1600" dirty="0" err="1">
                <a:latin typeface="Helvetica"/>
                <a:cs typeface="Helvetica"/>
              </a:rPr>
              <a:t>banyak</a:t>
            </a:r>
            <a:r>
              <a:rPr lang="en-US" sz="1600" dirty="0">
                <a:latin typeface="Helvetica"/>
                <a:cs typeface="Helvetica"/>
              </a:rPr>
              <a:t> para </a:t>
            </a:r>
            <a:r>
              <a:rPr lang="en-US" sz="1600" dirty="0" err="1">
                <a:latin typeface="Helvetica"/>
                <a:cs typeface="Helvetica"/>
              </a:rPr>
              <a:t>penyandang</a:t>
            </a:r>
            <a:r>
              <a:rPr lang="en-US" sz="1600" dirty="0">
                <a:latin typeface="Helvetica"/>
                <a:cs typeface="Helvetica"/>
              </a:rPr>
              <a:t> </a:t>
            </a:r>
            <a:r>
              <a:rPr lang="en-US" sz="1600" dirty="0" err="1">
                <a:latin typeface="Helvetica"/>
                <a:cs typeface="Helvetica"/>
              </a:rPr>
              <a:t>disabillitas</a:t>
            </a:r>
            <a:r>
              <a:rPr lang="en-US" sz="1600" dirty="0">
                <a:latin typeface="Helvetica"/>
                <a:cs typeface="Helvetica"/>
              </a:rPr>
              <a:t> yang </a:t>
            </a:r>
            <a:r>
              <a:rPr lang="en-US" sz="1600" dirty="0" err="1">
                <a:latin typeface="Helvetica"/>
                <a:cs typeface="Helvetica"/>
              </a:rPr>
              <a:t>kurang</a:t>
            </a:r>
            <a:r>
              <a:rPr lang="en-US" sz="1600" dirty="0">
                <a:latin typeface="Helvetica"/>
                <a:cs typeface="Helvetica"/>
              </a:rPr>
              <a:t> </a:t>
            </a:r>
            <a:r>
              <a:rPr lang="en-US" sz="1600" dirty="0" err="1">
                <a:latin typeface="Helvetica"/>
                <a:cs typeface="Helvetica"/>
              </a:rPr>
              <a:t>diperhatikan</a:t>
            </a:r>
            <a:r>
              <a:rPr lang="en-US" sz="1600" dirty="0">
                <a:latin typeface="Helvetica"/>
                <a:cs typeface="Helvetica"/>
              </a:rPr>
              <a:t>, </a:t>
            </a:r>
            <a:r>
              <a:rPr lang="en-US" sz="1600" dirty="0" err="1">
                <a:latin typeface="Helvetica"/>
                <a:cs typeface="Helvetica"/>
              </a:rPr>
              <a:t>sebenarnya</a:t>
            </a:r>
            <a:r>
              <a:rPr lang="en-US" sz="1600" dirty="0">
                <a:latin typeface="Helvetica"/>
                <a:cs typeface="Helvetica"/>
              </a:rPr>
              <a:t> </a:t>
            </a:r>
            <a:r>
              <a:rPr lang="en-US" sz="1600" dirty="0" err="1">
                <a:latin typeface="Helvetica"/>
                <a:cs typeface="Helvetica"/>
              </a:rPr>
              <a:t>mereka</a:t>
            </a:r>
            <a:r>
              <a:rPr lang="en-US" sz="1600" dirty="0">
                <a:latin typeface="Helvetica"/>
                <a:cs typeface="Helvetica"/>
              </a:rPr>
              <a:t> juga </a:t>
            </a:r>
            <a:r>
              <a:rPr lang="en-US" sz="1600" dirty="0" err="1">
                <a:latin typeface="Helvetica"/>
                <a:cs typeface="Helvetica"/>
              </a:rPr>
              <a:t>ingin</a:t>
            </a:r>
            <a:r>
              <a:rPr lang="en-US" sz="1600" dirty="0">
                <a:latin typeface="Helvetica"/>
                <a:cs typeface="Helvetica"/>
              </a:rPr>
              <a:t> </a:t>
            </a:r>
            <a:r>
              <a:rPr lang="en-US" sz="1600" dirty="0" err="1">
                <a:latin typeface="Helvetica"/>
                <a:cs typeface="Helvetica"/>
              </a:rPr>
              <a:t>bisa</a:t>
            </a:r>
            <a:r>
              <a:rPr lang="en-US" sz="1600" dirty="0">
                <a:latin typeface="Helvetica"/>
                <a:cs typeface="Helvetica"/>
              </a:rPr>
              <a:t> </a:t>
            </a:r>
            <a:r>
              <a:rPr lang="en-US" sz="1600" dirty="0" err="1">
                <a:latin typeface="Helvetica"/>
                <a:cs typeface="Helvetica"/>
              </a:rPr>
              <a:t>beraktifitas</a:t>
            </a:r>
            <a:r>
              <a:rPr lang="en-US" sz="1600" dirty="0">
                <a:latin typeface="Helvetica"/>
                <a:cs typeface="Helvetica"/>
              </a:rPr>
              <a:t> </a:t>
            </a:r>
            <a:r>
              <a:rPr lang="en-US" sz="1600" dirty="0" err="1">
                <a:latin typeface="Helvetica"/>
                <a:cs typeface="Helvetica"/>
              </a:rPr>
              <a:t>layaknya</a:t>
            </a:r>
            <a:r>
              <a:rPr lang="en-US" sz="1600" dirty="0">
                <a:latin typeface="Helvetica"/>
                <a:cs typeface="Helvetica"/>
              </a:rPr>
              <a:t> </a:t>
            </a:r>
            <a:r>
              <a:rPr lang="en-US" sz="1600" dirty="0" err="1">
                <a:latin typeface="Helvetica"/>
                <a:cs typeface="Helvetica"/>
              </a:rPr>
              <a:t>seperti</a:t>
            </a:r>
            <a:r>
              <a:rPr lang="en-US" sz="1600" dirty="0">
                <a:latin typeface="Helvetica"/>
                <a:cs typeface="Helvetica"/>
              </a:rPr>
              <a:t> orang normal </a:t>
            </a:r>
            <a:r>
              <a:rPr lang="en-US" sz="1600" dirty="0" err="1">
                <a:latin typeface="Helvetica"/>
                <a:cs typeface="Helvetica"/>
              </a:rPr>
              <a:t>akan</a:t>
            </a:r>
            <a:r>
              <a:rPr lang="en-US" sz="1600" dirty="0">
                <a:latin typeface="Helvetica"/>
                <a:cs typeface="Helvetica"/>
              </a:rPr>
              <a:t> </a:t>
            </a:r>
            <a:r>
              <a:rPr lang="en-US" sz="1600" dirty="0" err="1">
                <a:latin typeface="Helvetica"/>
                <a:cs typeface="Helvetica"/>
              </a:rPr>
              <a:t>tetapi</a:t>
            </a:r>
            <a:r>
              <a:rPr lang="en-US" sz="1600" dirty="0">
                <a:latin typeface="Helvetica"/>
                <a:cs typeface="Helvetica"/>
              </a:rPr>
              <a:t> </a:t>
            </a:r>
            <a:r>
              <a:rPr lang="en-US" sz="1600" dirty="0" err="1">
                <a:latin typeface="Helvetica"/>
                <a:cs typeface="Helvetica"/>
              </a:rPr>
              <a:t>apakah</a:t>
            </a:r>
            <a:r>
              <a:rPr lang="en-US" sz="1600" dirty="0">
                <a:latin typeface="Helvetica"/>
                <a:cs typeface="Helvetica"/>
              </a:rPr>
              <a:t> </a:t>
            </a:r>
            <a:r>
              <a:rPr lang="en-US" sz="1600" dirty="0" err="1">
                <a:latin typeface="Helvetica"/>
                <a:cs typeface="Helvetica"/>
              </a:rPr>
              <a:t>itu</a:t>
            </a:r>
            <a:r>
              <a:rPr lang="en-US" sz="1600" dirty="0">
                <a:latin typeface="Helvetica"/>
                <a:cs typeface="Helvetica"/>
              </a:rPr>
              <a:t> </a:t>
            </a:r>
            <a:r>
              <a:rPr lang="en-US" sz="1600" dirty="0" err="1">
                <a:latin typeface="Helvetica"/>
                <a:cs typeface="Helvetica"/>
              </a:rPr>
              <a:t>bisa</a:t>
            </a:r>
            <a:r>
              <a:rPr lang="en-US" sz="1600" dirty="0">
                <a:latin typeface="Helvetica"/>
                <a:cs typeface="Helvetica"/>
              </a:rPr>
              <a:t> </a:t>
            </a:r>
            <a:r>
              <a:rPr lang="en-US" sz="1600" dirty="0" err="1">
                <a:latin typeface="Helvetica"/>
                <a:cs typeface="Helvetica"/>
              </a:rPr>
              <a:t>benar-benar</a:t>
            </a:r>
            <a:r>
              <a:rPr lang="en-US" sz="1600" dirty="0">
                <a:latin typeface="Helvetica"/>
                <a:cs typeface="Helvetica"/>
              </a:rPr>
              <a:t> </a:t>
            </a:r>
            <a:r>
              <a:rPr lang="en-US" sz="1600" dirty="0" err="1">
                <a:latin typeface="Helvetica"/>
                <a:cs typeface="Helvetica"/>
              </a:rPr>
              <a:t>terjadi</a:t>
            </a:r>
            <a:r>
              <a:rPr lang="en-US" sz="1600" dirty="0">
                <a:latin typeface="Helvetica"/>
                <a:cs typeface="Helvetica"/>
              </a:rPr>
              <a:t> (?)</a:t>
            </a:r>
          </a:p>
          <a:p>
            <a:endParaRPr lang="en-US" sz="1600" dirty="0">
              <a:latin typeface="Helvetica"/>
              <a:cs typeface="Helvetica"/>
            </a:endParaRPr>
          </a:p>
          <a:p>
            <a:r>
              <a:rPr lang="en-US" sz="1600" dirty="0" err="1">
                <a:latin typeface="Helvetica"/>
                <a:cs typeface="Helvetica"/>
              </a:rPr>
              <a:t>Apakah</a:t>
            </a:r>
            <a:r>
              <a:rPr lang="en-US" sz="1600" dirty="0">
                <a:latin typeface="Helvetica"/>
                <a:cs typeface="Helvetica"/>
              </a:rPr>
              <a:t> </a:t>
            </a:r>
            <a:r>
              <a:rPr lang="en-US" sz="1600" dirty="0" err="1">
                <a:latin typeface="Helvetica"/>
                <a:cs typeface="Helvetica"/>
              </a:rPr>
              <a:t>penyandang</a:t>
            </a:r>
            <a:r>
              <a:rPr lang="en-US" sz="1600" dirty="0">
                <a:latin typeface="Helvetica"/>
                <a:cs typeface="Helvetica"/>
              </a:rPr>
              <a:t> </a:t>
            </a:r>
            <a:r>
              <a:rPr lang="en-US" sz="1600" dirty="0" err="1">
                <a:latin typeface="Helvetica"/>
                <a:cs typeface="Helvetica"/>
              </a:rPr>
              <a:t>disabilitas</a:t>
            </a:r>
            <a:r>
              <a:rPr lang="en-US" sz="1600" dirty="0">
                <a:latin typeface="Helvetica"/>
                <a:cs typeface="Helvetica"/>
              </a:rPr>
              <a:t> </a:t>
            </a:r>
            <a:r>
              <a:rPr lang="en-US" sz="1600" dirty="0" err="1">
                <a:latin typeface="Helvetica"/>
                <a:cs typeface="Helvetica"/>
              </a:rPr>
              <a:t>dapat</a:t>
            </a:r>
            <a:r>
              <a:rPr lang="en-US" sz="1600" dirty="0">
                <a:latin typeface="Helvetica"/>
                <a:cs typeface="Helvetica"/>
              </a:rPr>
              <a:t> </a:t>
            </a:r>
            <a:r>
              <a:rPr lang="en-US" sz="1600" dirty="0" err="1">
                <a:latin typeface="Helvetica"/>
                <a:cs typeface="Helvetica"/>
              </a:rPr>
              <a:t>beraktifitas</a:t>
            </a:r>
            <a:r>
              <a:rPr lang="en-US" sz="1600" dirty="0">
                <a:latin typeface="Helvetica"/>
                <a:cs typeface="Helvetica"/>
              </a:rPr>
              <a:t> </a:t>
            </a:r>
            <a:r>
              <a:rPr lang="en-US" sz="1600" dirty="0" err="1">
                <a:latin typeface="Helvetica"/>
                <a:cs typeface="Helvetica"/>
              </a:rPr>
              <a:t>layaknya</a:t>
            </a:r>
            <a:r>
              <a:rPr lang="en-US" sz="1600" dirty="0">
                <a:latin typeface="Helvetica"/>
                <a:cs typeface="Helvetica"/>
              </a:rPr>
              <a:t> </a:t>
            </a:r>
            <a:r>
              <a:rPr lang="en-US" sz="1600" dirty="0" err="1">
                <a:latin typeface="Helvetica"/>
                <a:cs typeface="Helvetica"/>
              </a:rPr>
              <a:t>seperti</a:t>
            </a:r>
            <a:r>
              <a:rPr lang="en-US" sz="1600" dirty="0">
                <a:latin typeface="Helvetica"/>
                <a:cs typeface="Helvetica"/>
              </a:rPr>
              <a:t> orang normal ? </a:t>
            </a:r>
          </a:p>
          <a:p>
            <a:endParaRPr lang="en-US" sz="1600" dirty="0">
              <a:latin typeface="Helvetica"/>
              <a:cs typeface="Helvetica"/>
            </a:endParaRPr>
          </a:p>
          <a:p>
            <a:r>
              <a:rPr lang="en-US" sz="1600" dirty="0" err="1">
                <a:latin typeface="Helvetica"/>
                <a:cs typeface="Helvetica"/>
              </a:rPr>
              <a:t>Bagaimana</a:t>
            </a:r>
            <a:r>
              <a:rPr lang="en-US" sz="1600" dirty="0">
                <a:latin typeface="Helvetica"/>
                <a:cs typeface="Helvetica"/>
              </a:rPr>
              <a:t> </a:t>
            </a:r>
            <a:r>
              <a:rPr lang="en-US" sz="1600" dirty="0" err="1">
                <a:latin typeface="Helvetica"/>
                <a:cs typeface="Helvetica"/>
              </a:rPr>
              <a:t>caranya</a:t>
            </a:r>
            <a:r>
              <a:rPr lang="en-US" sz="1600" dirty="0">
                <a:latin typeface="Helvetica"/>
                <a:cs typeface="Helvetica"/>
              </a:rPr>
              <a:t> ? </a:t>
            </a:r>
          </a:p>
          <a:p>
            <a:endParaRPr lang="en-US" sz="1600" dirty="0">
              <a:latin typeface="Helvetica"/>
              <a:cs typeface="Helvetica"/>
            </a:endParaRPr>
          </a:p>
          <a:p>
            <a:r>
              <a:rPr lang="en-US" sz="1600" dirty="0" err="1">
                <a:latin typeface="Helvetica"/>
                <a:cs typeface="Helvetica"/>
              </a:rPr>
              <a:t>Apakah</a:t>
            </a:r>
            <a:r>
              <a:rPr lang="en-US" sz="1600" dirty="0">
                <a:latin typeface="Helvetica"/>
                <a:cs typeface="Helvetica"/>
              </a:rPr>
              <a:t> </a:t>
            </a:r>
            <a:r>
              <a:rPr lang="en-US" sz="1600" dirty="0" err="1">
                <a:latin typeface="Helvetica"/>
                <a:cs typeface="Helvetica"/>
              </a:rPr>
              <a:t>aman</a:t>
            </a:r>
            <a:r>
              <a:rPr lang="en-US" sz="1600" dirty="0">
                <a:latin typeface="Helvetica"/>
                <a:cs typeface="Helvetica"/>
              </a:rPr>
              <a:t> ? </a:t>
            </a:r>
          </a:p>
          <a:p>
            <a:endParaRPr lang="en-US" sz="1600" dirty="0">
              <a:latin typeface="Helvetica"/>
              <a:cs typeface="Helvetica"/>
            </a:endParaRPr>
          </a:p>
          <a:p>
            <a:endParaRPr lang="en-US" sz="1600" dirty="0">
              <a:latin typeface="Helvetica"/>
              <a:cs typeface="Helvetica"/>
            </a:endParaRPr>
          </a:p>
          <a:p>
            <a:endParaRPr lang="en-US" sz="1600" dirty="0">
              <a:latin typeface="Helvetica"/>
              <a:cs typeface="Helvetica"/>
            </a:endParaRPr>
          </a:p>
          <a:p>
            <a:endParaRPr lang="en-US" sz="1600" dirty="0">
              <a:latin typeface="Helvetica"/>
              <a:cs typeface="Helvetica"/>
            </a:endParaRPr>
          </a:p>
          <a:p>
            <a:endParaRPr lang="en-US" sz="1600" dirty="0">
              <a:latin typeface="Helvetica"/>
              <a:cs typeface="Helvetica"/>
            </a:endParaRPr>
          </a:p>
          <a:p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NAME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AAC9-EC28-AE44-B46C-20AF179B5B7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AAC9-EC28-AE44-B46C-20AF179B5B7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5D6F7-B85D-412B-8D6C-07F859D8D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46" y="725201"/>
            <a:ext cx="3251970" cy="23682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B4777E-1901-47D6-8018-F1B03055FA46}"/>
              </a:ext>
            </a:extLst>
          </p:cNvPr>
          <p:cNvSpPr/>
          <p:nvPr/>
        </p:nvSpPr>
        <p:spPr>
          <a:xfrm>
            <a:off x="367211" y="3093498"/>
            <a:ext cx="384465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pperplate Gothic Bold" panose="020E0705020206020404" pitchFamily="34" charset="0"/>
              </a:rPr>
              <a:t>Sendal Sensor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720BF8-7CA4-46E6-A668-DBB621351B4C}"/>
              </a:ext>
            </a:extLst>
          </p:cNvPr>
          <p:cNvSpPr txBox="1"/>
          <p:nvPr/>
        </p:nvSpPr>
        <p:spPr>
          <a:xfrm>
            <a:off x="654849" y="3769103"/>
            <a:ext cx="7114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	</a:t>
            </a:r>
            <a:r>
              <a:rPr lang="en-US" sz="1600" dirty="0" err="1"/>
              <a:t>Dengan</a:t>
            </a:r>
            <a:r>
              <a:rPr lang="en-US" sz="1600" dirty="0"/>
              <a:t> sendal </a:t>
            </a:r>
            <a:r>
              <a:rPr lang="en-US" sz="1600" dirty="0" err="1"/>
              <a:t>ini</a:t>
            </a:r>
            <a:r>
              <a:rPr lang="en-US" sz="1600" dirty="0"/>
              <a:t> para </a:t>
            </a:r>
            <a:r>
              <a:rPr lang="en-US" sz="1600" dirty="0" err="1"/>
              <a:t>penyandang</a:t>
            </a:r>
            <a:r>
              <a:rPr lang="en-US" sz="1600" dirty="0"/>
              <a:t> </a:t>
            </a:r>
            <a:r>
              <a:rPr lang="en-US" sz="1600" dirty="0" err="1"/>
              <a:t>disabilitas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mudah</a:t>
            </a:r>
            <a:r>
              <a:rPr lang="en-US" sz="1600" dirty="0"/>
              <a:t> </a:t>
            </a:r>
            <a:r>
              <a:rPr lang="en-US" sz="1600" dirty="0" err="1"/>
              <a:t>beraktifitas</a:t>
            </a:r>
            <a:r>
              <a:rPr lang="en-US" sz="1600" dirty="0"/>
              <a:t> </a:t>
            </a:r>
            <a:r>
              <a:rPr lang="en-US" sz="1600" dirty="0" err="1"/>
              <a:t>diluar</a:t>
            </a:r>
            <a:r>
              <a:rPr lang="en-US" sz="1600" dirty="0"/>
              <a:t> </a:t>
            </a:r>
            <a:r>
              <a:rPr lang="en-US" sz="1600" dirty="0" err="1"/>
              <a:t>rumah</a:t>
            </a:r>
            <a:r>
              <a:rPr lang="en-US" sz="1600" dirty="0"/>
              <a:t> </a:t>
            </a:r>
            <a:r>
              <a:rPr lang="en-US" sz="1600" dirty="0" err="1"/>
              <a:t>tanpa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menghawatirkan</a:t>
            </a:r>
            <a:r>
              <a:rPr lang="en-US" sz="1600" dirty="0"/>
              <a:t> </a:t>
            </a:r>
            <a:r>
              <a:rPr lang="en-US" sz="1600" dirty="0" err="1"/>
              <a:t>benda-benda</a:t>
            </a:r>
            <a:r>
              <a:rPr lang="en-US" sz="1600" dirty="0"/>
              <a:t> yang </a:t>
            </a:r>
            <a:r>
              <a:rPr lang="en-US" sz="1600" dirty="0" err="1"/>
              <a:t>ada</a:t>
            </a:r>
            <a:r>
              <a:rPr lang="en-US" sz="1600" dirty="0"/>
              <a:t> di </a:t>
            </a:r>
            <a:r>
              <a:rPr lang="en-US" sz="1600" dirty="0" err="1"/>
              <a:t>sekitar</a:t>
            </a:r>
            <a:r>
              <a:rPr lang="en-US" sz="1600" dirty="0"/>
              <a:t> </a:t>
            </a:r>
            <a:r>
              <a:rPr lang="en-US" sz="1600" dirty="0" err="1"/>
              <a:t>mereka</a:t>
            </a:r>
            <a:r>
              <a:rPr lang="en-US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3318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</a:t>
            </a:r>
            <a:r>
              <a:rPr lang="en-US" b="0" dirty="0">
                <a:latin typeface="Helvetica "/>
                <a:cs typeface="Helvetica "/>
              </a:rPr>
              <a:t>Customer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>
                <a:solidFill>
                  <a:srgbClr val="002060"/>
                </a:solidFill>
                <a:latin typeface="Helvetica"/>
                <a:cs typeface="Helvetica"/>
              </a:rPr>
              <a:t>Example: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AAC9-EC28-AE44-B46C-20AF179B5B7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30B26FDA-17D5-40B0-B17D-BF74831DB3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6221850"/>
              </p:ext>
            </p:extLst>
          </p:nvPr>
        </p:nvGraphicFramePr>
        <p:xfrm>
          <a:off x="1892808" y="1093690"/>
          <a:ext cx="5727192" cy="3795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726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</a:t>
            </a:r>
            <a:r>
              <a:rPr lang="en-US" b="0" dirty="0"/>
              <a:t>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i="1" dirty="0">
                <a:solidFill>
                  <a:srgbClr val="002060"/>
                </a:solidFill>
                <a:latin typeface="Helvetica"/>
                <a:cs typeface="Helvetica"/>
              </a:rPr>
              <a:t>Example: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Helvetica"/>
              <a:cs typeface="Helvetic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AAC9-EC28-AE44-B46C-20AF179B5B7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892" y="1082777"/>
            <a:ext cx="3795808" cy="379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39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 </a:t>
            </a:r>
            <a:r>
              <a:rPr lang="en-US" b="0" dirty="0"/>
              <a:t>and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>
                <a:solidFill>
                  <a:srgbClr val="002060"/>
                </a:solidFill>
                <a:latin typeface="Helvetica"/>
                <a:cs typeface="Helvetica"/>
              </a:rPr>
              <a:t>Example: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AAC9-EC28-AE44-B46C-20AF179B5B7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9882" y="1082777"/>
            <a:ext cx="5263327" cy="365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3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99" y="285216"/>
            <a:ext cx="4103025" cy="374210"/>
          </a:xfrm>
        </p:spPr>
        <p:txBody>
          <a:bodyPr/>
          <a:lstStyle/>
          <a:p>
            <a:r>
              <a:rPr lang="en-US" dirty="0"/>
              <a:t>Monetization</a:t>
            </a:r>
            <a:r>
              <a:rPr lang="en-US" b="0" dirty="0"/>
              <a:t>/Business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solidFill>
                <a:srgbClr val="002060"/>
              </a:solidFill>
              <a:latin typeface="Helvetica"/>
              <a:cs typeface="Helvetica"/>
            </a:endParaRPr>
          </a:p>
          <a:p>
            <a:endParaRPr lang="en-US" sz="1600" dirty="0">
              <a:solidFill>
                <a:srgbClr val="002060"/>
              </a:solidFill>
              <a:latin typeface="Helvetica"/>
              <a:cs typeface="Helvetica"/>
            </a:endParaRPr>
          </a:p>
          <a:p>
            <a:endParaRPr lang="en-US" sz="1600" dirty="0">
              <a:solidFill>
                <a:srgbClr val="00206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600" dirty="0">
              <a:solidFill>
                <a:srgbClr val="002060"/>
              </a:solidFill>
              <a:latin typeface="Helvetica"/>
              <a:cs typeface="Helvetic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AAC9-EC28-AE44-B46C-20AF179B5B7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915740"/>
            <a:ext cx="7116485" cy="369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4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  <a:endParaRPr lang="en-US" b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AAC9-EC28-AE44-B46C-20AF179B5B7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21" y="1442995"/>
            <a:ext cx="8470431" cy="321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05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E3F72"/>
        </a:solidFill>
        <a:ln>
          <a:noFill/>
        </a:ln>
        <a:effectLst/>
      </a:spPr>
      <a:bodyPr rtlCol="0" anchor="ctr"/>
      <a:lstStyle>
        <a:defPPr algn="ctr">
          <a:defRPr sz="3600" dirty="0">
            <a:latin typeface="Geneva"/>
            <a:cs typeface="Geneva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2437</TotalTime>
  <Words>709</Words>
  <Application>Microsoft Office PowerPoint</Application>
  <PresentationFormat>On-screen Show (16:10)</PresentationFormat>
  <Paragraphs>158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Copperplate Gothic Bold</vt:lpstr>
      <vt:lpstr>Geneva</vt:lpstr>
      <vt:lpstr>Helvetica</vt:lpstr>
      <vt:lpstr>Helvetica </vt:lpstr>
      <vt:lpstr>Helvetica Light</vt:lpstr>
      <vt:lpstr>Office Theme</vt:lpstr>
      <vt:lpstr>Custom Design</vt:lpstr>
      <vt:lpstr>PowerPoint Presentation</vt:lpstr>
      <vt:lpstr>Team</vt:lpstr>
      <vt:lpstr>Problems</vt:lpstr>
      <vt:lpstr>Solution</vt:lpstr>
      <vt:lpstr>Target Customer</vt:lpstr>
      <vt:lpstr>Market Sizing</vt:lpstr>
      <vt:lpstr>Competitor and Positioning</vt:lpstr>
      <vt:lpstr>Monetization/Business Model</vt:lpstr>
      <vt:lpstr>Milestones</vt:lpstr>
      <vt:lpstr>Funding Needs and Allocation</vt:lpstr>
      <vt:lpstr>Marketing and Customer Acquisition</vt:lpstr>
      <vt:lpstr>Contact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Nevi Ayu Envirani</dc:creator>
  <cp:lastModifiedBy>Muhammad Faldy Faza</cp:lastModifiedBy>
  <cp:revision>63</cp:revision>
  <dcterms:created xsi:type="dcterms:W3CDTF">2016-05-30T06:07:27Z</dcterms:created>
  <dcterms:modified xsi:type="dcterms:W3CDTF">2020-12-07T15:22:30Z</dcterms:modified>
</cp:coreProperties>
</file>