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70" r:id="rId5"/>
    <p:sldId id="271" r:id="rId6"/>
    <p:sldId id="272" r:id="rId7"/>
    <p:sldId id="273" r:id="rId8"/>
    <p:sldId id="262" r:id="rId9"/>
    <p:sldId id="274" r:id="rId10"/>
    <p:sldId id="275" r:id="rId11"/>
    <p:sldId id="263" r:id="rId12"/>
    <p:sldId id="276" r:id="rId13"/>
    <p:sldId id="277" r:id="rId14"/>
    <p:sldId id="278" r:id="rId15"/>
    <p:sldId id="279" r:id="rId16"/>
    <p:sldId id="280" r:id="rId17"/>
    <p:sldId id="281" r:id="rId18"/>
    <p:sldId id="265" r:id="rId19"/>
    <p:sldId id="282" r:id="rId20"/>
    <p:sldId id="283"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BAR BASHA" userId="8fb1c235277506ed" providerId="LiveId" clId="{DBCC6ACA-0D58-4791-AC1A-93200827633F}"/>
    <pc:docChg chg="delSld">
      <pc:chgData name="AKBAR BASHA" userId="8fb1c235277506ed" providerId="LiveId" clId="{DBCC6ACA-0D58-4791-AC1A-93200827633F}" dt="2024-09-09T14:30:14.252" v="0" actId="2696"/>
      <pc:docMkLst>
        <pc:docMk/>
      </pc:docMkLst>
      <pc:sldChg chg="del">
        <pc:chgData name="AKBAR BASHA" userId="8fb1c235277506ed" providerId="LiveId" clId="{DBCC6ACA-0D58-4791-AC1A-93200827633F}" dt="2024-09-09T14:30:14.252" v="0" actId="2696"/>
        <pc:sldMkLst>
          <pc:docMk/>
          <pc:sldMk cId="2986442291" sldId="268"/>
        </pc:sldMkLst>
      </pc:sldChg>
    </pc:docChg>
  </pc:docChgLst>
  <pc:docChgLst>
    <pc:chgData name="AKBAR BASHA" userId="8fb1c235277506ed" providerId="LiveId" clId="{324C774E-B42E-43F9-987C-5C97EAB0E51A}"/>
    <pc:docChg chg="modSld">
      <pc:chgData name="AKBAR BASHA" userId="8fb1c235277506ed" providerId="LiveId" clId="{324C774E-B42E-43F9-987C-5C97EAB0E51A}" dt="2024-09-09T14:26:10.498" v="0" actId="27918"/>
      <pc:docMkLst>
        <pc:docMk/>
      </pc:docMkLst>
      <pc:sldChg chg="mod">
        <pc:chgData name="AKBAR BASHA" userId="8fb1c235277506ed" providerId="LiveId" clId="{324C774E-B42E-43F9-987C-5C97EAB0E51A}" dt="2024-09-09T14:26:10.498" v="0" actId="27918"/>
        <pc:sldMkLst>
          <pc:docMk/>
          <pc:sldMk cId="3386516692" sldId="28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8fb1c235277506ed/Documents/employee_data%20(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46</c:v>
                </c:pt>
                <c:pt idx="1">
                  <c:v>43</c:v>
                </c:pt>
                <c:pt idx="2">
                  <c:v>37</c:v>
                </c:pt>
                <c:pt idx="3">
                  <c:v>38</c:v>
                </c:pt>
                <c:pt idx="4">
                  <c:v>34</c:v>
                </c:pt>
                <c:pt idx="5">
                  <c:v>43</c:v>
                </c:pt>
                <c:pt idx="6">
                  <c:v>38</c:v>
                </c:pt>
                <c:pt idx="7">
                  <c:v>46</c:v>
                </c:pt>
                <c:pt idx="8">
                  <c:v>49</c:v>
                </c:pt>
                <c:pt idx="9">
                  <c:v>43</c:v>
                </c:pt>
              </c:numCache>
            </c:numRef>
          </c:val>
          <c:extLst>
            <c:ext xmlns:c16="http://schemas.microsoft.com/office/drawing/2014/chart" uri="{C3380CC4-5D6E-409C-BE32-E72D297353CC}">
              <c16:uniqueId val="{00000000-EB27-4BDC-A1B6-880E6398ED2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82</c:v>
                </c:pt>
                <c:pt idx="1">
                  <c:v>88</c:v>
                </c:pt>
                <c:pt idx="2">
                  <c:v>77</c:v>
                </c:pt>
                <c:pt idx="3">
                  <c:v>73</c:v>
                </c:pt>
                <c:pt idx="4">
                  <c:v>81</c:v>
                </c:pt>
                <c:pt idx="5">
                  <c:v>83</c:v>
                </c:pt>
                <c:pt idx="6">
                  <c:v>78</c:v>
                </c:pt>
                <c:pt idx="7">
                  <c:v>79</c:v>
                </c:pt>
                <c:pt idx="8">
                  <c:v>70</c:v>
                </c:pt>
                <c:pt idx="9">
                  <c:v>75</c:v>
                </c:pt>
              </c:numCache>
            </c:numRef>
          </c:val>
          <c:extLst>
            <c:ext xmlns:c16="http://schemas.microsoft.com/office/drawing/2014/chart" uri="{C3380CC4-5D6E-409C-BE32-E72D297353CC}">
              <c16:uniqueId val="{00000002-EB27-4BDC-A1B6-880E6398ED2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145</c:v>
                </c:pt>
                <c:pt idx="1">
                  <c:v>151</c:v>
                </c:pt>
                <c:pt idx="2">
                  <c:v>157</c:v>
                </c:pt>
                <c:pt idx="3">
                  <c:v>156</c:v>
                </c:pt>
                <c:pt idx="4">
                  <c:v>158</c:v>
                </c:pt>
                <c:pt idx="5">
                  <c:v>154</c:v>
                </c:pt>
                <c:pt idx="6">
                  <c:v>153</c:v>
                </c:pt>
                <c:pt idx="7">
                  <c:v>152</c:v>
                </c:pt>
                <c:pt idx="8">
                  <c:v>153</c:v>
                </c:pt>
                <c:pt idx="9">
                  <c:v>148</c:v>
                </c:pt>
              </c:numCache>
            </c:numRef>
          </c:val>
          <c:extLst>
            <c:ext xmlns:c16="http://schemas.microsoft.com/office/drawing/2014/chart" uri="{C3380CC4-5D6E-409C-BE32-E72D297353CC}">
              <c16:uniqueId val="{00000004-EB27-4BDC-A1B6-880E6398ED2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30</c:v>
                </c:pt>
                <c:pt idx="1">
                  <c:v>18</c:v>
                </c:pt>
                <c:pt idx="2">
                  <c:v>31</c:v>
                </c:pt>
                <c:pt idx="3">
                  <c:v>29</c:v>
                </c:pt>
                <c:pt idx="4">
                  <c:v>31</c:v>
                </c:pt>
                <c:pt idx="5">
                  <c:v>21</c:v>
                </c:pt>
                <c:pt idx="6">
                  <c:v>30</c:v>
                </c:pt>
                <c:pt idx="7">
                  <c:v>27</c:v>
                </c:pt>
                <c:pt idx="8">
                  <c:v>25</c:v>
                </c:pt>
                <c:pt idx="9">
                  <c:v>28</c:v>
                </c:pt>
              </c:numCache>
            </c:numRef>
          </c:val>
          <c:extLst>
            <c:ext xmlns:c16="http://schemas.microsoft.com/office/drawing/2014/chart" uri="{C3380CC4-5D6E-409C-BE32-E72D297353CC}">
              <c16:uniqueId val="{00000005-EB27-4BDC-A1B6-880E6398ED2C}"/>
            </c:ext>
          </c:extLst>
        </c:ser>
        <c:dLbls>
          <c:showLegendKey val="0"/>
          <c:showVal val="0"/>
          <c:showCatName val="0"/>
          <c:showSerName val="0"/>
          <c:showPercent val="0"/>
          <c:showBubbleSize val="0"/>
        </c:dLbls>
        <c:gapWidth val="219"/>
        <c:overlap val="-27"/>
        <c:axId val="909060400"/>
        <c:axId val="909064240"/>
      </c:barChart>
      <c:catAx>
        <c:axId val="909060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9064240"/>
        <c:crosses val="autoZero"/>
        <c:auto val="1"/>
        <c:lblAlgn val="ctr"/>
        <c:lblOffset val="100"/>
        <c:noMultiLvlLbl val="0"/>
      </c:catAx>
      <c:valAx>
        <c:axId val="909064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90604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[employee_data_TNSDC.xlsx]Sheet1!PivotTable1</c:name>
    <c:fmtId val="2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pieChart>
        <c:varyColors val="1"/>
        <c:ser>
          <c:idx val="0"/>
          <c:order val="0"/>
          <c:tx>
            <c:strRef>
              <c:f>Sheet1!$B$3:$B$4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E0E-4C62-AFFA-82CCDA7AF33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E0E-4C62-AFFA-82CCDA7AF33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E0E-4C62-AFFA-82CCDA7AF33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E0E-4C62-AFFA-82CCDA7AF33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E0E-4C62-AFFA-82CCDA7AF33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E0E-4C62-AFFA-82CCDA7AF33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E0E-4C62-AFFA-82CCDA7AF33A}"/>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E0E-4C62-AFFA-82CCDA7AF33A}"/>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E0E-4C62-AFFA-82CCDA7AF33A}"/>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E0E-4C62-AFFA-82CCDA7AF33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24</c:v>
                </c:pt>
                <c:pt idx="2">
                  <c:v>15</c:v>
                </c:pt>
                <c:pt idx="3">
                  <c:v>23</c:v>
                </c:pt>
                <c:pt idx="4">
                  <c:v>16</c:v>
                </c:pt>
                <c:pt idx="5">
                  <c:v>23</c:v>
                </c:pt>
                <c:pt idx="6">
                  <c:v>22</c:v>
                </c:pt>
                <c:pt idx="7">
                  <c:v>24</c:v>
                </c:pt>
                <c:pt idx="8">
                  <c:v>22</c:v>
                </c:pt>
                <c:pt idx="9">
                  <c:v>24</c:v>
                </c:pt>
              </c:numCache>
            </c:numRef>
          </c:val>
          <c:extLst>
            <c:ext xmlns:c16="http://schemas.microsoft.com/office/drawing/2014/chart" uri="{C3380CC4-5D6E-409C-BE32-E72D297353CC}">
              <c16:uniqueId val="{00000014-BE0E-4C62-AFFA-82CCDA7AF33A}"/>
            </c:ext>
          </c:extLst>
        </c:ser>
        <c:ser>
          <c:idx val="1"/>
          <c:order val="1"/>
          <c:tx>
            <c:strRef>
              <c:f>Sheet1!$C$3:$C$4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BE0E-4C62-AFFA-82CCDA7AF33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BE0E-4C62-AFFA-82CCDA7AF33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BE0E-4C62-AFFA-82CCDA7AF33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BE0E-4C62-AFFA-82CCDA7AF33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BE0E-4C62-AFFA-82CCDA7AF33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BE0E-4C62-AFFA-82CCDA7AF33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BE0E-4C62-AFFA-82CCDA7AF33A}"/>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BE0E-4C62-AFFA-82CCDA7AF33A}"/>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BE0E-4C62-AFFA-82CCDA7AF33A}"/>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BE0E-4C62-AFFA-82CCDA7AF33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40</c:v>
                </c:pt>
                <c:pt idx="1">
                  <c:v>38</c:v>
                </c:pt>
                <c:pt idx="2">
                  <c:v>37</c:v>
                </c:pt>
                <c:pt idx="3">
                  <c:v>31</c:v>
                </c:pt>
                <c:pt idx="4">
                  <c:v>44</c:v>
                </c:pt>
                <c:pt idx="5">
                  <c:v>44</c:v>
                </c:pt>
                <c:pt idx="6">
                  <c:v>37</c:v>
                </c:pt>
                <c:pt idx="7">
                  <c:v>34</c:v>
                </c:pt>
                <c:pt idx="8">
                  <c:v>42</c:v>
                </c:pt>
                <c:pt idx="9">
                  <c:v>41</c:v>
                </c:pt>
              </c:numCache>
            </c:numRef>
          </c:val>
          <c:extLst>
            <c:ext xmlns:c16="http://schemas.microsoft.com/office/drawing/2014/chart" uri="{C3380CC4-5D6E-409C-BE32-E72D297353CC}">
              <c16:uniqueId val="{00000029-BE0E-4C62-AFFA-82CCDA7AF33A}"/>
            </c:ext>
          </c:extLst>
        </c:ser>
        <c:ser>
          <c:idx val="2"/>
          <c:order val="2"/>
          <c:tx>
            <c:strRef>
              <c:f>Sheet1!$D$3:$D$4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BE0E-4C62-AFFA-82CCDA7AF33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BE0E-4C62-AFFA-82CCDA7AF33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BE0E-4C62-AFFA-82CCDA7AF33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BE0E-4C62-AFFA-82CCDA7AF33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BE0E-4C62-AFFA-82CCDA7AF33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BE0E-4C62-AFFA-82CCDA7AF33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BE0E-4C62-AFFA-82CCDA7AF33A}"/>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BE0E-4C62-AFFA-82CCDA7AF33A}"/>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BE0E-4C62-AFFA-82CCDA7AF33A}"/>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BE0E-4C62-AFFA-82CCDA7AF33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53</c:v>
                </c:pt>
                <c:pt idx="1">
                  <c:v>57</c:v>
                </c:pt>
                <c:pt idx="2">
                  <c:v>54</c:v>
                </c:pt>
                <c:pt idx="3">
                  <c:v>61</c:v>
                </c:pt>
                <c:pt idx="4">
                  <c:v>60</c:v>
                </c:pt>
                <c:pt idx="5">
                  <c:v>53</c:v>
                </c:pt>
                <c:pt idx="6">
                  <c:v>60</c:v>
                </c:pt>
                <c:pt idx="7">
                  <c:v>60</c:v>
                </c:pt>
                <c:pt idx="8">
                  <c:v>69</c:v>
                </c:pt>
                <c:pt idx="9">
                  <c:v>56</c:v>
                </c:pt>
              </c:numCache>
            </c:numRef>
          </c:val>
          <c:extLst>
            <c:ext xmlns:c16="http://schemas.microsoft.com/office/drawing/2014/chart" uri="{C3380CC4-5D6E-409C-BE32-E72D297353CC}">
              <c16:uniqueId val="{0000003E-BE0E-4C62-AFFA-82CCDA7AF33A}"/>
            </c:ext>
          </c:extLst>
        </c:ser>
        <c:ser>
          <c:idx val="3"/>
          <c:order val="3"/>
          <c:tx>
            <c:strRef>
              <c:f>Sheet1!$E$3:$E$4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BE0E-4C62-AFFA-82CCDA7AF33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BE0E-4C62-AFFA-82CCDA7AF33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BE0E-4C62-AFFA-82CCDA7AF33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BE0E-4C62-AFFA-82CCDA7AF33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BE0E-4C62-AFFA-82CCDA7AF33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BE0E-4C62-AFFA-82CCDA7AF33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BE0E-4C62-AFFA-82CCDA7AF33A}"/>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BE0E-4C62-AFFA-82CCDA7AF33A}"/>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BE0E-4C62-AFFA-82CCDA7AF33A}"/>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BE0E-4C62-AFFA-82CCDA7AF33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16</c:v>
                </c:pt>
                <c:pt idx="1">
                  <c:v>11</c:v>
                </c:pt>
                <c:pt idx="2">
                  <c:v>13</c:v>
                </c:pt>
                <c:pt idx="3">
                  <c:v>12</c:v>
                </c:pt>
                <c:pt idx="4">
                  <c:v>19</c:v>
                </c:pt>
                <c:pt idx="5">
                  <c:v>9</c:v>
                </c:pt>
                <c:pt idx="6">
                  <c:v>20</c:v>
                </c:pt>
                <c:pt idx="7">
                  <c:v>11</c:v>
                </c:pt>
                <c:pt idx="8">
                  <c:v>9</c:v>
                </c:pt>
                <c:pt idx="9">
                  <c:v>15</c:v>
                </c:pt>
              </c:numCache>
            </c:numRef>
          </c:val>
          <c:extLst>
            <c:ext xmlns:c16="http://schemas.microsoft.com/office/drawing/2014/chart" uri="{C3380CC4-5D6E-409C-BE32-E72D297353CC}">
              <c16:uniqueId val="{00000053-BE0E-4C62-AFFA-82CCDA7AF33A}"/>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de/illustrations/mieten-rekrutierung-job-arbeitgeber-1977803/"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AKBAR BASHA .S</a:t>
            </a:r>
          </a:p>
          <a:p>
            <a:r>
              <a:rPr lang="en-US" sz="2400" dirty="0"/>
              <a:t>REGISTER NO:  COLLEGE(SA22A003) UNIVERSITY(312219321)</a:t>
            </a:r>
          </a:p>
          <a:p>
            <a:r>
              <a:rPr lang="en-US" sz="2400" dirty="0"/>
              <a:t>DEPARTMENT:  B.COM ( ACCOUNTING &amp; FINANCE )</a:t>
            </a:r>
          </a:p>
          <a:p>
            <a:r>
              <a:rPr lang="en-US" sz="2400" dirty="0"/>
              <a:t>COLLEGE:  S.A.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7540-6F87-B2F4-9FAB-50D2DDA8745F}"/>
              </a:ext>
            </a:extLst>
          </p:cNvPr>
          <p:cNvSpPr>
            <a:spLocks noGrp="1"/>
          </p:cNvSpPr>
          <p:nvPr>
            <p:ph type="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87622FF5-844D-B1C6-28B2-381917C9F799}"/>
              </a:ext>
            </a:extLst>
          </p:cNvPr>
          <p:cNvSpPr>
            <a:spLocks noGrp="1"/>
          </p:cNvSpPr>
          <p:nvPr>
            <p:ph type="body" idx="1"/>
          </p:nvPr>
        </p:nvSpPr>
        <p:spPr>
          <a:xfrm>
            <a:off x="609600" y="1577340"/>
            <a:ext cx="10972800" cy="5201424"/>
          </a:xfrm>
        </p:spPr>
        <p:txBody>
          <a:bodyPr/>
          <a:lstStyle/>
          <a:p>
            <a:pPr>
              <a:lnSpc>
                <a:spcPct val="200000"/>
              </a:lnSpc>
            </a:pPr>
            <a:r>
              <a:rPr lang="en-US" sz="2000" b="1" dirty="0"/>
              <a:t>Employee Data Set</a:t>
            </a:r>
            <a:r>
              <a:rPr lang="en-US" sz="2000" dirty="0"/>
              <a:t>: Downloaded from Kaggle, the original dataset has 26 features. For our project, we focused on 9 key features:</a:t>
            </a:r>
          </a:p>
          <a:p>
            <a:pPr>
              <a:lnSpc>
                <a:spcPct val="200000"/>
              </a:lnSpc>
              <a:buFont typeface="Arial" panose="020B0604020202020204" pitchFamily="34" charset="0"/>
              <a:buChar char="•"/>
            </a:pPr>
            <a:r>
              <a:rPr lang="en-US" sz="2000" b="1" dirty="0"/>
              <a:t>Employee ID</a:t>
            </a:r>
            <a:r>
              <a:rPr lang="en-US" sz="2000" dirty="0"/>
              <a:t>: Numerical identifier for each employee.</a:t>
            </a:r>
          </a:p>
          <a:p>
            <a:pPr>
              <a:lnSpc>
                <a:spcPct val="200000"/>
              </a:lnSpc>
              <a:buFont typeface="Arial" panose="020B0604020202020204" pitchFamily="34" charset="0"/>
              <a:buChar char="•"/>
            </a:pPr>
            <a:r>
              <a:rPr lang="en-US" sz="2000" b="1" dirty="0"/>
              <a:t>Name</a:t>
            </a:r>
            <a:r>
              <a:rPr lang="en-US" sz="2000" dirty="0"/>
              <a:t>: Text fields for first and last names.</a:t>
            </a:r>
          </a:p>
          <a:p>
            <a:pPr>
              <a:lnSpc>
                <a:spcPct val="200000"/>
              </a:lnSpc>
              <a:buFont typeface="Arial" panose="020B0604020202020204" pitchFamily="34" charset="0"/>
              <a:buChar char="•"/>
            </a:pPr>
            <a:r>
              <a:rPr lang="en-US" sz="2000" b="1" dirty="0"/>
              <a:t>Employee Type</a:t>
            </a:r>
            <a:r>
              <a:rPr lang="en-US" sz="2000" dirty="0"/>
              <a:t>: Categorical feature indicating the type of employee.</a:t>
            </a:r>
          </a:p>
          <a:p>
            <a:pPr>
              <a:lnSpc>
                <a:spcPct val="200000"/>
              </a:lnSpc>
              <a:buFont typeface="Arial" panose="020B0604020202020204" pitchFamily="34" charset="0"/>
              <a:buChar char="•"/>
            </a:pPr>
            <a:r>
              <a:rPr lang="en-US" sz="2000" b="1" dirty="0"/>
              <a:t>Performance Level</a:t>
            </a:r>
            <a:r>
              <a:rPr lang="en-US" sz="2000" dirty="0"/>
              <a:t>: Categorical feature assessing employee performance.</a:t>
            </a:r>
          </a:p>
          <a:p>
            <a:pPr>
              <a:lnSpc>
                <a:spcPct val="200000"/>
              </a:lnSpc>
              <a:buFont typeface="Arial" panose="020B0604020202020204" pitchFamily="34" charset="0"/>
              <a:buChar char="•"/>
            </a:pPr>
            <a:r>
              <a:rPr lang="en-US" sz="2000" b="1" dirty="0"/>
              <a:t>Gender</a:t>
            </a:r>
            <a:r>
              <a:rPr lang="en-US" sz="2000" dirty="0"/>
              <a:t>: Categorical feature with values "Male" or "Female."</a:t>
            </a:r>
          </a:p>
          <a:p>
            <a:pPr>
              <a:lnSpc>
                <a:spcPct val="200000"/>
              </a:lnSpc>
              <a:buFont typeface="Arial" panose="020B0604020202020204" pitchFamily="34" charset="0"/>
              <a:buChar char="•"/>
            </a:pPr>
            <a:r>
              <a:rPr lang="en-US" sz="2000" b="1" dirty="0"/>
              <a:t>Employee Rating</a:t>
            </a:r>
            <a:r>
              <a:rPr lang="en-US" sz="2000" dirty="0"/>
              <a:t>: Numerical score representing employee rating.</a:t>
            </a:r>
          </a:p>
          <a:p>
            <a:endParaRPr lang="en-IN" dirty="0"/>
          </a:p>
        </p:txBody>
      </p:sp>
    </p:spTree>
    <p:extLst>
      <p:ext uri="{BB962C8B-B14F-4D97-AF65-F5344CB8AC3E}">
        <p14:creationId xmlns:p14="http://schemas.microsoft.com/office/powerpoint/2010/main" val="2274684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85800" y="265145"/>
            <a:ext cx="8480425" cy="1324722"/>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r>
              <a:rPr lang="en-US" sz="4250" spc="20" dirty="0"/>
              <a:t>- PERFORMANCE LEVEL FORMULA</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66675" y="2354703"/>
            <a:ext cx="11210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=IFS(Z8&gt;=5, "VERY HIGH", Z8&gt;=3, "MEDIUM", TRUE, "LOW")</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9E0B-F50F-B245-473E-BC997D82D7E8}"/>
              </a:ext>
            </a:extLst>
          </p:cNvPr>
          <p:cNvSpPr>
            <a:spLocks noGrp="1"/>
          </p:cNvSpPr>
          <p:nvPr>
            <p:ph type="title"/>
          </p:nvPr>
        </p:nvSpPr>
        <p:spPr/>
        <p:txBody>
          <a:bodyPr/>
          <a:lstStyle/>
          <a:p>
            <a:r>
              <a:rPr lang="en-US" dirty="0"/>
              <a:t>FORMULA  </a:t>
            </a:r>
            <a:endParaRPr lang="en-IN" dirty="0"/>
          </a:p>
        </p:txBody>
      </p:sp>
      <p:sp>
        <p:nvSpPr>
          <p:cNvPr id="4" name="Rectangle 1">
            <a:extLst>
              <a:ext uri="{FF2B5EF4-FFF2-40B4-BE49-F238E27FC236}">
                <a16:creationId xmlns:a16="http://schemas.microsoft.com/office/drawing/2014/main" id="{0E019FE8-325D-2D21-19AF-8B9C3C6A0CEA}"/>
              </a:ext>
            </a:extLst>
          </p:cNvPr>
          <p:cNvSpPr>
            <a:spLocks noGrp="1" noChangeArrowheads="1"/>
          </p:cNvSpPr>
          <p:nvPr>
            <p:ph type="body" idx="1"/>
          </p:nvPr>
        </p:nvSpPr>
        <p:spPr bwMode="auto">
          <a:xfrm>
            <a:off x="609601" y="1189554"/>
            <a:ext cx="8610600"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3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Performance Level Formula</a:t>
            </a:r>
            <a:r>
              <a:rPr kumimoji="0" lang="en-US" altLang="en-US" sz="2000" b="0" i="0" u="none" strike="noStrike" cap="none" normalizeH="0" baseline="0" dirty="0">
                <a:ln>
                  <a:noFill/>
                </a:ln>
                <a:solidFill>
                  <a:schemeClr val="tx1"/>
                </a:solidFill>
                <a:effectLst/>
                <a:latin typeface="Arial" panose="020B0604020202020204" pitchFamily="34" charset="0"/>
              </a:rPr>
              <a:t>: This formula uses the </a:t>
            </a:r>
            <a:r>
              <a:rPr kumimoji="0" lang="en-US" altLang="en-US" sz="2000" b="0" i="0" u="none" strike="noStrike" cap="none" normalizeH="0" baseline="0" dirty="0">
                <a:ln>
                  <a:noFill/>
                </a:ln>
                <a:solidFill>
                  <a:schemeClr val="tx1"/>
                </a:solidFill>
                <a:effectLst/>
                <a:latin typeface="Arial Unicode MS"/>
              </a:rPr>
              <a:t>IFS</a:t>
            </a:r>
            <a:r>
              <a:rPr kumimoji="0" lang="en-US" altLang="en-US" sz="2000" b="0" i="0" u="none" strike="noStrike" cap="none" normalizeH="0" baseline="0" dirty="0">
                <a:ln>
                  <a:noFill/>
                </a:ln>
                <a:solidFill>
                  <a:schemeClr val="tx1"/>
                </a:solidFill>
                <a:effectLst/>
              </a:rPr>
              <a:t> function to categorize performance levels based on the employee rating in cell Z8. It assigns: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3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"VERY HIGH"</a:t>
            </a:r>
            <a:r>
              <a:rPr kumimoji="0" lang="en-US" altLang="en-US" sz="2000" b="0" i="0" u="none" strike="noStrike" cap="none" normalizeH="0" baseline="0" dirty="0">
                <a:ln>
                  <a:noFill/>
                </a:ln>
                <a:solidFill>
                  <a:schemeClr val="tx1"/>
                </a:solidFill>
                <a:effectLst/>
                <a:latin typeface="Arial" panose="020B0604020202020204" pitchFamily="34" charset="0"/>
              </a:rPr>
              <a:t> if the rating is 5 or greater,</a:t>
            </a:r>
          </a:p>
          <a:p>
            <a:pPr marL="0" marR="0" lvl="0" indent="0" algn="l" defTabSz="914400" rtl="0" eaLnBrk="0" fontAlgn="base" latinLnBrk="0" hangingPunct="0">
              <a:lnSpc>
                <a:spcPct val="3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"MEDIUM"</a:t>
            </a:r>
            <a:r>
              <a:rPr kumimoji="0" lang="en-US" altLang="en-US" sz="2000" b="0" i="0" u="none" strike="noStrike" cap="none" normalizeH="0" baseline="0" dirty="0">
                <a:ln>
                  <a:noFill/>
                </a:ln>
                <a:solidFill>
                  <a:schemeClr val="tx1"/>
                </a:solidFill>
                <a:effectLst/>
                <a:latin typeface="Arial" panose="020B0604020202020204" pitchFamily="34" charset="0"/>
              </a:rPr>
              <a:t> if the rating is 3 or more but less than 5,</a:t>
            </a:r>
          </a:p>
          <a:p>
            <a:pPr marL="0" marR="0" lvl="0" indent="0" algn="l" defTabSz="914400" rtl="0" eaLnBrk="0" fontAlgn="base" latinLnBrk="0" hangingPunct="0">
              <a:lnSpc>
                <a:spcPct val="3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"LOW"</a:t>
            </a:r>
            <a:r>
              <a:rPr kumimoji="0" lang="en-US" altLang="en-US" sz="2000" b="0" i="0" u="none" strike="noStrike" cap="none" normalizeH="0" baseline="0" dirty="0">
                <a:ln>
                  <a:noFill/>
                </a:ln>
                <a:solidFill>
                  <a:schemeClr val="tx1"/>
                </a:solidFill>
                <a:effectLst/>
                <a:latin typeface="Arial" panose="020B0604020202020204" pitchFamily="34" charset="0"/>
              </a:rPr>
              <a:t> for ratings below 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775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85E99-4EDE-6135-3576-F42C3009DBB6}"/>
              </a:ext>
            </a:extLst>
          </p:cNvPr>
          <p:cNvSpPr>
            <a:spLocks noGrp="1"/>
          </p:cNvSpPr>
          <p:nvPr>
            <p:ph type="title"/>
          </p:nvPr>
        </p:nvSpPr>
        <p:spPr/>
        <p:txBody>
          <a:bodyPr/>
          <a:lstStyle/>
          <a:p>
            <a:r>
              <a:rPr lang="en-US" dirty="0"/>
              <a:t>MODELLING</a:t>
            </a:r>
            <a:endParaRPr lang="en-IN" dirty="0"/>
          </a:p>
        </p:txBody>
      </p:sp>
      <p:sp>
        <p:nvSpPr>
          <p:cNvPr id="3" name="Text Placeholder 2">
            <a:extLst>
              <a:ext uri="{FF2B5EF4-FFF2-40B4-BE49-F238E27FC236}">
                <a16:creationId xmlns:a16="http://schemas.microsoft.com/office/drawing/2014/main" id="{04A4D98F-F3E5-9FBF-C3E4-0C2A31119F59}"/>
              </a:ext>
            </a:extLst>
          </p:cNvPr>
          <p:cNvSpPr>
            <a:spLocks noGrp="1"/>
          </p:cNvSpPr>
          <p:nvPr>
            <p:ph type="body" idx="1"/>
          </p:nvPr>
        </p:nvSpPr>
        <p:spPr>
          <a:xfrm>
            <a:off x="609600" y="1577340"/>
            <a:ext cx="10972800" cy="4236224"/>
          </a:xfrm>
        </p:spPr>
        <p:txBody>
          <a:bodyPr/>
          <a:lstStyle/>
          <a:p>
            <a:pPr>
              <a:lnSpc>
                <a:spcPct val="300000"/>
              </a:lnSpc>
            </a:pPr>
            <a:r>
              <a:rPr lang="en-US" sz="2400" b="1" dirty="0"/>
              <a:t>1. Data Collection:</a:t>
            </a:r>
            <a:r>
              <a:rPr lang="en-US" sz="2400" dirty="0"/>
              <a:t> I began by downloading the employee dataset from Kaggle, which originally included 26 features. After reviewing the dataset, I selected 9 key features for the project, focusing on those most pertinent to my analysis: Employee ID, Name, Employee Type, Performance Level, Gender, and Employee Rating.</a:t>
            </a:r>
            <a:endParaRPr lang="en-IN" sz="2400" dirty="0"/>
          </a:p>
        </p:txBody>
      </p:sp>
    </p:spTree>
    <p:extLst>
      <p:ext uri="{BB962C8B-B14F-4D97-AF65-F5344CB8AC3E}">
        <p14:creationId xmlns:p14="http://schemas.microsoft.com/office/powerpoint/2010/main" val="310209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903E-1FB1-67D1-4E4B-89922A66B5C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570D06B-BB28-5550-57FE-0D84B73080CA}"/>
              </a:ext>
            </a:extLst>
          </p:cNvPr>
          <p:cNvSpPr>
            <a:spLocks noGrp="1"/>
          </p:cNvSpPr>
          <p:nvPr>
            <p:ph type="body" idx="1"/>
          </p:nvPr>
        </p:nvSpPr>
        <p:spPr>
          <a:xfrm>
            <a:off x="609600" y="1577340"/>
            <a:ext cx="10972800" cy="4467057"/>
          </a:xfrm>
        </p:spPr>
        <p:txBody>
          <a:bodyPr/>
          <a:lstStyle/>
          <a:p>
            <a:pPr>
              <a:lnSpc>
                <a:spcPct val="250000"/>
              </a:lnSpc>
            </a:pPr>
            <a:r>
              <a:rPr lang="en-US" sz="2400" b="1" dirty="0"/>
              <a:t>2. Feature Selection:</a:t>
            </a:r>
            <a:r>
              <a:rPr lang="en-US" sz="2400" dirty="0"/>
              <a:t> I chose the following features for a thorough analysis: Employee ID (numerical), Name (text fields for first and last names), Employee Type (categorical), Performance Level (categorical), Gender (male/female), and Employee Rating (numerical). This selection ensured that I covered the critical aspects of employee demographics and performance</a:t>
            </a:r>
            <a:endParaRPr lang="en-IN" sz="2400" dirty="0"/>
          </a:p>
        </p:txBody>
      </p:sp>
    </p:spTree>
    <p:extLst>
      <p:ext uri="{BB962C8B-B14F-4D97-AF65-F5344CB8AC3E}">
        <p14:creationId xmlns:p14="http://schemas.microsoft.com/office/powerpoint/2010/main" val="723768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A852A-05E8-8706-2492-FF3034E2840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70C8CBE-8D85-AD86-7C0A-A0FCA76C359B}"/>
              </a:ext>
            </a:extLst>
          </p:cNvPr>
          <p:cNvSpPr>
            <a:spLocks noGrp="1"/>
          </p:cNvSpPr>
          <p:nvPr>
            <p:ph type="body" idx="1"/>
          </p:nvPr>
        </p:nvSpPr>
        <p:spPr>
          <a:xfrm>
            <a:off x="609600" y="1577340"/>
            <a:ext cx="10972800" cy="3543727"/>
          </a:xfrm>
        </p:spPr>
        <p:txBody>
          <a:bodyPr/>
          <a:lstStyle/>
          <a:p>
            <a:pPr>
              <a:lnSpc>
                <a:spcPct val="250000"/>
              </a:lnSpc>
            </a:pPr>
            <a:r>
              <a:rPr lang="en-US" sz="2400" b="1" dirty="0"/>
              <a:t>3. Data Cleaning:</a:t>
            </a:r>
            <a:r>
              <a:rPr lang="en-US" sz="2400" dirty="0"/>
              <a:t> To ensure data accuracy, I carried out a detailed cleaning process. I used conditional formatting to highlight missing values, filtered out incomplete records, and corrected any inconsistencies. This step was vital to maintaining the integrity of my analysis</a:t>
            </a:r>
            <a:endParaRPr lang="en-IN" sz="2400" dirty="0"/>
          </a:p>
        </p:txBody>
      </p:sp>
    </p:spTree>
    <p:extLst>
      <p:ext uri="{BB962C8B-B14F-4D97-AF65-F5344CB8AC3E}">
        <p14:creationId xmlns:p14="http://schemas.microsoft.com/office/powerpoint/2010/main" val="2962715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C9F31-3CA9-B17F-A522-A2AA0A84055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B0AB572-ABB2-FF43-9522-D23660764E64}"/>
              </a:ext>
            </a:extLst>
          </p:cNvPr>
          <p:cNvSpPr>
            <a:spLocks noGrp="1"/>
          </p:cNvSpPr>
          <p:nvPr>
            <p:ph type="body" idx="1"/>
          </p:nvPr>
        </p:nvSpPr>
        <p:spPr>
          <a:xfrm>
            <a:off x="609600" y="1577340"/>
            <a:ext cx="10972800" cy="3543727"/>
          </a:xfrm>
        </p:spPr>
        <p:txBody>
          <a:bodyPr/>
          <a:lstStyle/>
          <a:p>
            <a:pPr>
              <a:lnSpc>
                <a:spcPct val="250000"/>
              </a:lnSpc>
            </a:pPr>
            <a:r>
              <a:rPr lang="en-US" sz="2400" b="1" dirty="0"/>
              <a:t>4. Performance Level Categorization:</a:t>
            </a:r>
            <a:r>
              <a:rPr lang="en-US" sz="2400" dirty="0"/>
              <a:t> I applied a dynamic performance level categorization using the IFS function. This formula classifies employee ratings into "VERY HIGH," "MEDIUM," and "LOW" based on specific thresholds. This method provides a clear, automated assessment of employee performance.</a:t>
            </a:r>
            <a:endParaRPr lang="en-IN" sz="2400" dirty="0"/>
          </a:p>
        </p:txBody>
      </p:sp>
    </p:spTree>
    <p:extLst>
      <p:ext uri="{BB962C8B-B14F-4D97-AF65-F5344CB8AC3E}">
        <p14:creationId xmlns:p14="http://schemas.microsoft.com/office/powerpoint/2010/main" val="1420112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CD79-44A6-8A0B-CE1C-DE0BC248E8F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7EE9416-78A7-AD1A-1E0E-C681C2EA6698}"/>
              </a:ext>
            </a:extLst>
          </p:cNvPr>
          <p:cNvSpPr>
            <a:spLocks noGrp="1"/>
          </p:cNvSpPr>
          <p:nvPr>
            <p:ph type="body" idx="1"/>
          </p:nvPr>
        </p:nvSpPr>
        <p:spPr>
          <a:xfrm>
            <a:off x="609600" y="1577340"/>
            <a:ext cx="10972800" cy="3543727"/>
          </a:xfrm>
        </p:spPr>
        <p:txBody>
          <a:bodyPr/>
          <a:lstStyle/>
          <a:p>
            <a:pPr>
              <a:lnSpc>
                <a:spcPct val="250000"/>
              </a:lnSpc>
            </a:pPr>
            <a:r>
              <a:rPr lang="en-US" sz="2400" b="1" dirty="0"/>
              <a:t>5. Summary and Visualization:</a:t>
            </a:r>
            <a:r>
              <a:rPr lang="en-US" sz="2400" dirty="0"/>
              <a:t> After completing the data cleaning and performance categorization, I summarized the data using pivot tables to uncover key trends and insights. To make the results more accessible, I visualized the data with graphs, delivering an intuitive presentation of employee performance and other metrics</a:t>
            </a:r>
            <a:endParaRPr lang="en-IN" sz="2400" dirty="0"/>
          </a:p>
        </p:txBody>
      </p:sp>
    </p:spTree>
    <p:extLst>
      <p:ext uri="{BB962C8B-B14F-4D97-AF65-F5344CB8AC3E}">
        <p14:creationId xmlns:p14="http://schemas.microsoft.com/office/powerpoint/2010/main" val="273504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18</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AD2E95A-C243-1F3C-D36A-45D01680B285}"/>
              </a:ext>
            </a:extLst>
          </p:cNvPr>
          <p:cNvGraphicFramePr>
            <a:graphicFrameLocks/>
          </p:cNvGraphicFramePr>
          <p:nvPr>
            <p:extLst>
              <p:ext uri="{D42A27DB-BD31-4B8C-83A1-F6EECF244321}">
                <p14:modId xmlns:p14="http://schemas.microsoft.com/office/powerpoint/2010/main" val="3289020697"/>
              </p:ext>
            </p:extLst>
          </p:nvPr>
        </p:nvGraphicFramePr>
        <p:xfrm>
          <a:off x="755332" y="2133600"/>
          <a:ext cx="8186738" cy="43338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A1FE0-DB06-EF92-67C0-EA5D807D253B}"/>
              </a:ext>
            </a:extLst>
          </p:cNvPr>
          <p:cNvSpPr>
            <a:spLocks noGrp="1"/>
          </p:cNvSpPr>
          <p:nvPr>
            <p:ph type="title"/>
          </p:nvPr>
        </p:nvSpPr>
        <p:spPr/>
        <p:txBody>
          <a:bodyPr/>
          <a:lstStyle/>
          <a:p>
            <a:r>
              <a:rPr lang="en-US" dirty="0"/>
              <a:t>RESULT</a:t>
            </a:r>
            <a:endParaRPr lang="en-IN" dirty="0"/>
          </a:p>
        </p:txBody>
      </p:sp>
      <p:sp>
        <p:nvSpPr>
          <p:cNvPr id="3" name="Text Placeholder 2">
            <a:extLst>
              <a:ext uri="{FF2B5EF4-FFF2-40B4-BE49-F238E27FC236}">
                <a16:creationId xmlns:a16="http://schemas.microsoft.com/office/drawing/2014/main" id="{F2C0B86D-DD0B-4667-9AC1-1976E9443643}"/>
              </a:ext>
            </a:extLst>
          </p:cNvPr>
          <p:cNvSpPr>
            <a:spLocks noGrp="1"/>
          </p:cNvSpPr>
          <p:nvPr>
            <p:ph type="body" idx="1"/>
          </p:nvPr>
        </p:nvSpPr>
        <p:spPr/>
        <p:txBody>
          <a:bodyPr/>
          <a:lstStyle/>
          <a:p>
            <a:endParaRPr lang="en-IN" dirty="0"/>
          </a:p>
        </p:txBody>
      </p:sp>
      <p:graphicFrame>
        <p:nvGraphicFramePr>
          <p:cNvPr id="4" name="Chart 3">
            <a:extLst>
              <a:ext uri="{FF2B5EF4-FFF2-40B4-BE49-F238E27FC236}">
                <a16:creationId xmlns:a16="http://schemas.microsoft.com/office/drawing/2014/main" id="{DF3A6D1F-27B5-6C15-08FD-3EC549E16582}"/>
              </a:ext>
            </a:extLst>
          </p:cNvPr>
          <p:cNvGraphicFramePr>
            <a:graphicFrameLocks/>
          </p:cNvGraphicFramePr>
          <p:nvPr>
            <p:extLst>
              <p:ext uri="{D42A27DB-BD31-4B8C-83A1-F6EECF244321}">
                <p14:modId xmlns:p14="http://schemas.microsoft.com/office/powerpoint/2010/main" val="1072928183"/>
              </p:ext>
            </p:extLst>
          </p:nvPr>
        </p:nvGraphicFramePr>
        <p:xfrm>
          <a:off x="1219200" y="1577340"/>
          <a:ext cx="7162800" cy="41376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86516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286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E602-A3F5-897F-E49A-E30BE284B410}"/>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111E3F7E-B307-B49A-0A57-DB4318D8F767}"/>
              </a:ext>
            </a:extLst>
          </p:cNvPr>
          <p:cNvSpPr>
            <a:spLocks noGrp="1"/>
          </p:cNvSpPr>
          <p:nvPr>
            <p:ph type="body" idx="1"/>
          </p:nvPr>
        </p:nvSpPr>
        <p:spPr>
          <a:xfrm>
            <a:off x="609600" y="1577340"/>
            <a:ext cx="8991600" cy="4431983"/>
          </a:xfrm>
        </p:spPr>
        <p:txBody>
          <a:bodyPr/>
          <a:lstStyle/>
          <a:p>
            <a:r>
              <a:rPr lang="en-US" sz="3200" dirty="0">
                <a:latin typeface="Algerian" panose="04020705040A02060702" pitchFamily="82" charset="0"/>
              </a:rPr>
              <a:t>WHILE COMPARING THE PERFORMANCE OF EMPLOYEES , THE NUMBER OF EMPLOYEES ARE HIGHER IN NUMBER WHO ARE PERFORMING AVERAGE LEVEL IN THE ORGANIZATION THE NUMBER OF EMPLOYEES WHO ARE PERFORMING HIGH AND VERY HIGH LEVEL ARE VERY LOW , SO BY THIS I CONCLUDE THAT WE NEED TO GIVE MORE TRAINING AND INCENTIVES AND ALSO MOTIVATE THEM </a:t>
            </a:r>
            <a:endParaRPr lang="en-IN" sz="3200" dirty="0">
              <a:latin typeface="Algerian" panose="04020705040A02060702" pitchFamily="82" charset="0"/>
            </a:endParaRPr>
          </a:p>
        </p:txBody>
      </p:sp>
    </p:spTree>
    <p:extLst>
      <p:ext uri="{BB962C8B-B14F-4D97-AF65-F5344CB8AC3E}">
        <p14:creationId xmlns:p14="http://schemas.microsoft.com/office/powerpoint/2010/main" val="2118449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a:t>
            </a:r>
            <a:r>
              <a:rPr lang="en-US" sz="2800" b="0" i="0" dirty="0">
                <a:solidFill>
                  <a:srgbClr val="0D0D0D"/>
                </a:solidFill>
                <a:effectLst/>
                <a:latin typeface="Times New Roman" panose="02020603050405020304" pitchFamily="18" charset="0"/>
                <a:cs typeface="Times New Roman" panose="02020603050405020304" pitchFamily="18" charset="0"/>
              </a:rPr>
              <a:t>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AEB9E-0D27-BE88-62BA-111D69EF0546}"/>
              </a:ext>
            </a:extLst>
          </p:cNvPr>
          <p:cNvSpPr>
            <a:spLocks noGrp="1"/>
          </p:cNvSpPr>
          <p:nvPr>
            <p:ph type="title"/>
          </p:nvPr>
        </p:nvSpPr>
        <p:spPr/>
        <p:txBody>
          <a:bodyPr/>
          <a:lstStyle/>
          <a:p>
            <a:r>
              <a:rPr lang="en-US" dirty="0"/>
              <a:t>PROBLEM STATEMENT </a:t>
            </a:r>
            <a:endParaRPr lang="en-IN" dirty="0"/>
          </a:p>
        </p:txBody>
      </p:sp>
      <p:sp>
        <p:nvSpPr>
          <p:cNvPr id="6" name="Rectangle 3">
            <a:extLst>
              <a:ext uri="{FF2B5EF4-FFF2-40B4-BE49-F238E27FC236}">
                <a16:creationId xmlns:a16="http://schemas.microsoft.com/office/drawing/2014/main" id="{D271BA2A-D5AE-0FE8-A62A-A25553FBD8CD}"/>
              </a:ext>
            </a:extLst>
          </p:cNvPr>
          <p:cNvSpPr>
            <a:spLocks noGrp="1" noChangeArrowheads="1"/>
          </p:cNvSpPr>
          <p:nvPr>
            <p:ph type="body" idx="1"/>
          </p:nvPr>
        </p:nvSpPr>
        <p:spPr bwMode="auto">
          <a:xfrm>
            <a:off x="533400" y="1232562"/>
            <a:ext cx="9372600" cy="45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3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Unfair Evaluations</a:t>
            </a:r>
            <a:r>
              <a:rPr kumimoji="0" lang="en-US" altLang="en-US" sz="2000" b="0" i="0" u="none" strike="noStrike" cap="none" normalizeH="0" baseline="0" dirty="0">
                <a:ln>
                  <a:noFill/>
                </a:ln>
                <a:solidFill>
                  <a:schemeClr val="tx1"/>
                </a:solidFill>
                <a:effectLst/>
                <a:latin typeface="Arial" panose="020B0604020202020204" pitchFamily="34" charset="0"/>
              </a:rPr>
              <a:t>: Performance is judged inconsistently.</a:t>
            </a:r>
          </a:p>
          <a:p>
            <a:pPr marL="0" marR="0" lvl="0" indent="0" algn="l" defTabSz="914400" rtl="0" eaLnBrk="0" fontAlgn="base" latinLnBrk="0" hangingPunct="0">
              <a:lnSpc>
                <a:spcPct val="3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Lack of Data</a:t>
            </a:r>
            <a:r>
              <a:rPr kumimoji="0" lang="en-US" altLang="en-US" sz="2000" b="0" i="0" u="none" strike="noStrike" cap="none" normalizeH="0" baseline="0" dirty="0">
                <a:ln>
                  <a:noFill/>
                </a:ln>
                <a:solidFill>
                  <a:schemeClr val="tx1"/>
                </a:solidFill>
                <a:effectLst/>
                <a:latin typeface="Arial" panose="020B0604020202020204" pitchFamily="34" charset="0"/>
              </a:rPr>
              <a:t>: Decisions are often opinion-based, not data-driven.</a:t>
            </a:r>
          </a:p>
          <a:p>
            <a:pPr marL="0" marR="0" lvl="0" indent="0" algn="l" defTabSz="914400" rtl="0" eaLnBrk="0" fontAlgn="base" latinLnBrk="0" hangingPunct="0">
              <a:lnSpc>
                <a:spcPct val="3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Hard to Identify Performance</a:t>
            </a:r>
            <a:r>
              <a:rPr kumimoji="0" lang="en-US" altLang="en-US" sz="2000" b="0" i="0" u="none" strike="noStrike" cap="none" normalizeH="0" baseline="0" dirty="0">
                <a:ln>
                  <a:noFill/>
                </a:ln>
                <a:solidFill>
                  <a:schemeClr val="tx1"/>
                </a:solidFill>
                <a:effectLst/>
                <a:latin typeface="Arial" panose="020B0604020202020204" pitchFamily="34" charset="0"/>
              </a:rPr>
              <a:t>: Difficult to see who performs well or poorly.</a:t>
            </a:r>
          </a:p>
          <a:p>
            <a:pPr marL="0" marR="0" lvl="0" indent="0" algn="l" defTabSz="914400" rtl="0" eaLnBrk="0" fontAlgn="base" latinLnBrk="0" hangingPunct="0">
              <a:lnSpc>
                <a:spcPct val="3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Time-Consuming</a:t>
            </a:r>
            <a:r>
              <a:rPr kumimoji="0" lang="en-US" altLang="en-US" sz="2000" b="0" i="0" u="none" strike="noStrike" cap="none" normalizeH="0" baseline="0" dirty="0">
                <a:ln>
                  <a:noFill/>
                </a:ln>
                <a:solidFill>
                  <a:schemeClr val="tx1"/>
                </a:solidFill>
                <a:effectLst/>
                <a:latin typeface="Arial" panose="020B0604020202020204" pitchFamily="34" charset="0"/>
              </a:rPr>
              <a:t>: Current methods take too much manual work.</a:t>
            </a:r>
          </a:p>
          <a:p>
            <a:pPr marL="0" marR="0" lvl="0" indent="0" algn="l" defTabSz="914400" rtl="0" eaLnBrk="0" fontAlgn="base" latinLnBrk="0" hangingPunct="0">
              <a:lnSpc>
                <a:spcPct val="3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Limited Insights</a:t>
            </a:r>
            <a:r>
              <a:rPr kumimoji="0" lang="en-US" altLang="en-US" sz="2000" b="0" i="0" u="none" strike="noStrike" cap="none" normalizeH="0" baseline="0" dirty="0">
                <a:ln>
                  <a:noFill/>
                </a:ln>
                <a:solidFill>
                  <a:schemeClr val="tx1"/>
                </a:solidFill>
                <a:effectLst/>
                <a:latin typeface="Arial" panose="020B0604020202020204" pitchFamily="34" charset="0"/>
              </a:rPr>
              <a:t>: Key performance data is not clear.</a:t>
            </a:r>
          </a:p>
        </p:txBody>
      </p:sp>
    </p:spTree>
    <p:extLst>
      <p:ext uri="{BB962C8B-B14F-4D97-AF65-F5344CB8AC3E}">
        <p14:creationId xmlns:p14="http://schemas.microsoft.com/office/powerpoint/2010/main" val="361939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79275-24FE-3864-D6DC-FB50995A28FF}"/>
              </a:ext>
            </a:extLst>
          </p:cNvPr>
          <p:cNvSpPr>
            <a:spLocks noGrp="1"/>
          </p:cNvSpPr>
          <p:nvPr>
            <p:ph type="title"/>
          </p:nvPr>
        </p:nvSpPr>
        <p:spPr/>
        <p:txBody>
          <a:bodyPr/>
          <a:lstStyle/>
          <a:p>
            <a:r>
              <a:rPr lang="en-US" dirty="0"/>
              <a:t>PROJECT OVERVIEW</a:t>
            </a:r>
            <a:endParaRPr lang="en-IN" dirty="0"/>
          </a:p>
        </p:txBody>
      </p:sp>
      <p:sp>
        <p:nvSpPr>
          <p:cNvPr id="4" name="Rectangle 1">
            <a:extLst>
              <a:ext uri="{FF2B5EF4-FFF2-40B4-BE49-F238E27FC236}">
                <a16:creationId xmlns:a16="http://schemas.microsoft.com/office/drawing/2014/main" id="{F4DD42E1-D512-A4AC-7D46-199ACDDCB7F6}"/>
              </a:ext>
            </a:extLst>
          </p:cNvPr>
          <p:cNvSpPr>
            <a:spLocks noGrp="1" noChangeArrowheads="1"/>
          </p:cNvSpPr>
          <p:nvPr>
            <p:ph type="body" idx="1"/>
          </p:nvPr>
        </p:nvSpPr>
        <p:spPr bwMode="auto">
          <a:xfrm>
            <a:off x="304800" y="1189107"/>
            <a:ext cx="9067800" cy="45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3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Objective</a:t>
            </a:r>
            <a:r>
              <a:rPr kumimoji="0" lang="en-US" altLang="en-US" sz="2000" b="0" i="0" u="none" strike="noStrike" cap="none" normalizeH="0" baseline="0" dirty="0">
                <a:ln>
                  <a:noFill/>
                </a:ln>
                <a:solidFill>
                  <a:schemeClr val="tx1"/>
                </a:solidFill>
                <a:effectLst/>
                <a:latin typeface="Arial" panose="020B0604020202020204" pitchFamily="34" charset="0"/>
              </a:rPr>
              <a:t>: To analyze employee performance using Excel.</a:t>
            </a:r>
          </a:p>
          <a:p>
            <a:pPr marL="0" marR="0" lvl="0" indent="0" algn="l" defTabSz="914400" rtl="0" eaLnBrk="0" fontAlgn="base" latinLnBrk="0" hangingPunct="0">
              <a:lnSpc>
                <a:spcPct val="3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Purpose</a:t>
            </a:r>
            <a:r>
              <a:rPr kumimoji="0" lang="en-US" altLang="en-US" sz="2000" b="0" i="0" u="none" strike="noStrike" cap="none" normalizeH="0" baseline="0" dirty="0">
                <a:ln>
                  <a:noFill/>
                </a:ln>
                <a:solidFill>
                  <a:schemeClr val="tx1"/>
                </a:solidFill>
                <a:effectLst/>
                <a:latin typeface="Arial" panose="020B0604020202020204" pitchFamily="34" charset="0"/>
              </a:rPr>
              <a:t>: To make performance evaluations fair and data-driven.</a:t>
            </a:r>
          </a:p>
          <a:p>
            <a:pPr marL="0" marR="0" lvl="0" indent="0" algn="l" defTabSz="914400" rtl="0" eaLnBrk="0" fontAlgn="base" latinLnBrk="0" hangingPunct="0">
              <a:lnSpc>
                <a:spcPct val="3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Method</a:t>
            </a:r>
            <a:r>
              <a:rPr kumimoji="0" lang="en-US" altLang="en-US" sz="2000" b="0" i="0" u="none" strike="noStrike" cap="none" normalizeH="0" baseline="0" dirty="0">
                <a:ln>
                  <a:noFill/>
                </a:ln>
                <a:solidFill>
                  <a:schemeClr val="tx1"/>
                </a:solidFill>
                <a:effectLst/>
                <a:latin typeface="Arial" panose="020B0604020202020204" pitchFamily="34" charset="0"/>
              </a:rPr>
              <a:t>: Use Excel tools like formulas and charts to study performance data.</a:t>
            </a:r>
          </a:p>
          <a:p>
            <a:pPr marL="0" marR="0" lvl="0" indent="0" algn="l" defTabSz="914400" rtl="0" eaLnBrk="0" fontAlgn="base" latinLnBrk="0" hangingPunct="0">
              <a:lnSpc>
                <a:spcPct val="3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Outcome</a:t>
            </a:r>
            <a:r>
              <a:rPr kumimoji="0" lang="en-US" altLang="en-US" sz="2000" b="0" i="0" u="none" strike="noStrike" cap="none" normalizeH="0" baseline="0" dirty="0">
                <a:ln>
                  <a:noFill/>
                </a:ln>
                <a:solidFill>
                  <a:schemeClr val="tx1"/>
                </a:solidFill>
                <a:effectLst/>
                <a:latin typeface="Arial" panose="020B0604020202020204" pitchFamily="34" charset="0"/>
              </a:rPr>
              <a:t>: Easily identify high and low performers.</a:t>
            </a:r>
          </a:p>
          <a:p>
            <a:pPr marL="0" marR="0" lvl="0" indent="0" algn="l" defTabSz="914400" rtl="0" eaLnBrk="0" fontAlgn="base" latinLnBrk="0" hangingPunct="0">
              <a:lnSpc>
                <a:spcPct val="3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Benefits</a:t>
            </a:r>
            <a:r>
              <a:rPr kumimoji="0" lang="en-US" altLang="en-US" sz="2000" b="0" i="0" u="none" strike="noStrike" cap="none" normalizeH="0" baseline="0" dirty="0">
                <a:ln>
                  <a:noFill/>
                </a:ln>
                <a:solidFill>
                  <a:schemeClr val="tx1"/>
                </a:solidFill>
                <a:effectLst/>
                <a:latin typeface="Arial" panose="020B0604020202020204" pitchFamily="34" charset="0"/>
              </a:rPr>
              <a:t>: Saves time, improves decision-making, and reduces errors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915478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E517D-9144-B4DD-F285-27B09A9B7E4A}"/>
              </a:ext>
            </a:extLst>
          </p:cNvPr>
          <p:cNvSpPr>
            <a:spLocks noGrp="1"/>
          </p:cNvSpPr>
          <p:nvPr>
            <p:ph type="title"/>
          </p:nvPr>
        </p:nvSpPr>
        <p:spPr/>
        <p:txBody>
          <a:bodyPr/>
          <a:lstStyle/>
          <a:p>
            <a:r>
              <a:rPr lang="en-US" sz="4800" spc="25" dirty="0"/>
              <a:t>W</a:t>
            </a:r>
            <a:r>
              <a:rPr lang="en-US" sz="4800" spc="-20" dirty="0"/>
              <a:t>H</a:t>
            </a:r>
            <a:r>
              <a:rPr lang="en-US" sz="4800" spc="20" dirty="0"/>
              <a:t>O</a:t>
            </a:r>
            <a:r>
              <a:rPr lang="en-US" sz="4800" spc="-235" dirty="0"/>
              <a:t> </a:t>
            </a:r>
            <a:r>
              <a:rPr lang="en-US" sz="4800" spc="-10" dirty="0"/>
              <a:t>AR</a:t>
            </a:r>
            <a:r>
              <a:rPr lang="en-US" sz="4800" spc="15" dirty="0"/>
              <a:t>E</a:t>
            </a:r>
            <a:r>
              <a:rPr lang="en-US" sz="4800" spc="-35" dirty="0"/>
              <a:t> </a:t>
            </a:r>
            <a:r>
              <a:rPr lang="en-US" sz="4800" spc="-10" dirty="0"/>
              <a:t>T</a:t>
            </a:r>
            <a:r>
              <a:rPr lang="en-US" sz="4800" spc="-15" dirty="0"/>
              <a:t>H</a:t>
            </a:r>
            <a:r>
              <a:rPr lang="en-US" sz="4800" spc="15" dirty="0"/>
              <a:t>E</a:t>
            </a:r>
            <a:r>
              <a:rPr lang="en-US" sz="4800" spc="-35" dirty="0"/>
              <a:t> </a:t>
            </a:r>
            <a:r>
              <a:rPr lang="en-US" sz="4800" spc="-20" dirty="0"/>
              <a:t>E</a:t>
            </a:r>
            <a:r>
              <a:rPr lang="en-US" sz="4800" spc="30" dirty="0"/>
              <a:t>N</a:t>
            </a:r>
            <a:r>
              <a:rPr lang="en-US" sz="4800" spc="15" dirty="0"/>
              <a:t>D</a:t>
            </a:r>
            <a:r>
              <a:rPr lang="en-US" sz="4800" spc="-45" dirty="0"/>
              <a:t> </a:t>
            </a:r>
            <a:r>
              <a:rPr lang="en-US" sz="4800" dirty="0"/>
              <a:t>U</a:t>
            </a:r>
            <a:r>
              <a:rPr lang="en-US" sz="4800" spc="10" dirty="0"/>
              <a:t>S</a:t>
            </a:r>
            <a:r>
              <a:rPr lang="en-US" sz="4800" spc="-25" dirty="0"/>
              <a:t>E</a:t>
            </a:r>
            <a:r>
              <a:rPr lang="en-US" sz="4800" spc="-10" dirty="0"/>
              <a:t>R</a:t>
            </a:r>
            <a:r>
              <a:rPr lang="en-US" sz="4800" spc="5" dirty="0"/>
              <a:t>S?</a:t>
            </a:r>
            <a:endParaRPr lang="en-IN" dirty="0"/>
          </a:p>
        </p:txBody>
      </p:sp>
      <p:sp>
        <p:nvSpPr>
          <p:cNvPr id="4" name="Rectangle 1">
            <a:extLst>
              <a:ext uri="{FF2B5EF4-FFF2-40B4-BE49-F238E27FC236}">
                <a16:creationId xmlns:a16="http://schemas.microsoft.com/office/drawing/2014/main" id="{0F8770E8-A18A-4447-6597-5D5D5BF98F9D}"/>
              </a:ext>
            </a:extLst>
          </p:cNvPr>
          <p:cNvSpPr>
            <a:spLocks noGrp="1" noChangeArrowheads="1"/>
          </p:cNvSpPr>
          <p:nvPr>
            <p:ph type="body" idx="1"/>
          </p:nvPr>
        </p:nvSpPr>
        <p:spPr bwMode="auto">
          <a:xfrm>
            <a:off x="609600" y="1067285"/>
            <a:ext cx="10058400" cy="554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HR Managers</a:t>
            </a:r>
            <a:r>
              <a:rPr kumimoji="0" lang="en-US" altLang="en-US" b="0" i="0" u="none" strike="noStrike" cap="none" normalizeH="0" baseline="0" dirty="0">
                <a:ln>
                  <a:noFill/>
                </a:ln>
                <a:solidFill>
                  <a:schemeClr val="tx1"/>
                </a:solidFill>
                <a:effectLst/>
                <a:latin typeface="Arial" panose="020B0604020202020204" pitchFamily="34" charset="0"/>
              </a:rPr>
              <a:t>: They use performance data to make decisions on promotions, appraisals, and employee development plans.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Team Leaders and Supervisors</a:t>
            </a:r>
            <a:r>
              <a:rPr kumimoji="0" lang="en-US" altLang="en-US" b="0" i="0" u="none" strike="noStrike" cap="none" normalizeH="0" baseline="0" dirty="0">
                <a:ln>
                  <a:noFill/>
                </a:ln>
                <a:solidFill>
                  <a:schemeClr val="tx1"/>
                </a:solidFill>
                <a:effectLst/>
                <a:latin typeface="Arial" panose="020B0604020202020204" pitchFamily="34" charset="0"/>
              </a:rPr>
              <a:t>: They monitor team performance, identify top and low performers, and manage team productivity.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Executives and Senior Management</a:t>
            </a:r>
            <a:r>
              <a:rPr kumimoji="0" lang="en-US" altLang="en-US" b="0" i="0" u="none" strike="noStrike" cap="none" normalizeH="0" baseline="0" dirty="0">
                <a:ln>
                  <a:noFill/>
                </a:ln>
                <a:solidFill>
                  <a:schemeClr val="tx1"/>
                </a:solidFill>
                <a:effectLst/>
                <a:latin typeface="Arial" panose="020B0604020202020204" pitchFamily="34" charset="0"/>
              </a:rPr>
              <a:t>: They review overall performance trends to make strategic decisions and align employee performance with business goals.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Employees</a:t>
            </a:r>
            <a:r>
              <a:rPr kumimoji="0" lang="en-US" altLang="en-US" b="0" i="0" u="none" strike="noStrike" cap="none" normalizeH="0" baseline="0" dirty="0">
                <a:ln>
                  <a:noFill/>
                </a:ln>
                <a:solidFill>
                  <a:schemeClr val="tx1"/>
                </a:solidFill>
                <a:effectLst/>
                <a:latin typeface="Arial" panose="020B0604020202020204" pitchFamily="34" charset="0"/>
              </a:rPr>
              <a:t>: They receive feedback on their performance, understand their strengths and weaknesses, and use the insights to improve.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Training and Development Teams</a:t>
            </a:r>
            <a:r>
              <a:rPr kumimoji="0" lang="en-US" altLang="en-US" b="0" i="0" u="none" strike="noStrike" cap="none" normalizeH="0" baseline="0" dirty="0">
                <a:ln>
                  <a:noFill/>
                </a:ln>
                <a:solidFill>
                  <a:schemeClr val="tx1"/>
                </a:solidFill>
                <a:effectLst/>
                <a:latin typeface="Arial" panose="020B0604020202020204" pitchFamily="34" charset="0"/>
              </a:rPr>
              <a:t>: They use performance data to identify skill gaps and create targeted training programs.</a:t>
            </a:r>
          </a:p>
        </p:txBody>
      </p:sp>
    </p:spTree>
    <p:extLst>
      <p:ext uri="{BB962C8B-B14F-4D97-AF65-F5344CB8AC3E}">
        <p14:creationId xmlns:p14="http://schemas.microsoft.com/office/powerpoint/2010/main" val="1126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0F9A7-4F25-CB4B-FA1A-D0596127DE54}"/>
              </a:ext>
            </a:extLst>
          </p:cNvPr>
          <p:cNvSpPr>
            <a:spLocks noGrp="1"/>
          </p:cNvSpPr>
          <p:nvPr>
            <p:ph type="title"/>
          </p:nvPr>
        </p:nvSpPr>
        <p:spPr/>
        <p:txBody>
          <a:bodyPr/>
          <a:lstStyle/>
          <a:p>
            <a:r>
              <a:rPr lang="en-US" dirty="0"/>
              <a:t>END USERS?</a:t>
            </a:r>
            <a:endParaRPr lang="en-IN" dirty="0"/>
          </a:p>
        </p:txBody>
      </p:sp>
      <p:sp>
        <p:nvSpPr>
          <p:cNvPr id="3" name="Text Placeholder 2">
            <a:extLst>
              <a:ext uri="{FF2B5EF4-FFF2-40B4-BE49-F238E27FC236}">
                <a16:creationId xmlns:a16="http://schemas.microsoft.com/office/drawing/2014/main" id="{3F581435-4CF6-F2C3-B8B5-2E44848ED841}"/>
              </a:ext>
            </a:extLst>
          </p:cNvPr>
          <p:cNvSpPr>
            <a:spLocks noGrp="1"/>
          </p:cNvSpPr>
          <p:nvPr>
            <p:ph type="body" idx="1"/>
          </p:nvPr>
        </p:nvSpPr>
        <p:spPr>
          <a:xfrm>
            <a:off x="609600" y="1143634"/>
            <a:ext cx="10972800" cy="5585460"/>
          </a:xfrm>
        </p:spPr>
        <p:txBody>
          <a:bodyPr/>
          <a:lstStyle/>
          <a:p>
            <a:endParaRPr lang="en-IN" dirty="0"/>
          </a:p>
        </p:txBody>
      </p:sp>
      <p:pic>
        <p:nvPicPr>
          <p:cNvPr id="5" name="Picture 4">
            <a:extLst>
              <a:ext uri="{FF2B5EF4-FFF2-40B4-BE49-F238E27FC236}">
                <a16:creationId xmlns:a16="http://schemas.microsoft.com/office/drawing/2014/main" id="{732F5402-EAEF-5D55-0246-9C3AF271E58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66800" y="1524000"/>
            <a:ext cx="7848600" cy="4648200"/>
          </a:xfrm>
          <a:prstGeom prst="rect">
            <a:avLst/>
          </a:prstGeom>
        </p:spPr>
      </p:pic>
    </p:spTree>
    <p:extLst>
      <p:ext uri="{BB962C8B-B14F-4D97-AF65-F5344CB8AC3E}">
        <p14:creationId xmlns:p14="http://schemas.microsoft.com/office/powerpoint/2010/main" val="4064026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0" y="2514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8937-1636-48F8-B2D7-951DD079D8AE}"/>
              </a:ext>
            </a:extLst>
          </p:cNvPr>
          <p:cNvSpPr>
            <a:spLocks noGrp="1"/>
          </p:cNvSpPr>
          <p:nvPr>
            <p:ph type="title"/>
          </p:nvPr>
        </p:nvSpPr>
        <p:spPr>
          <a:xfrm>
            <a:off x="755332" y="385444"/>
            <a:ext cx="10681335" cy="1477328"/>
          </a:xfrm>
        </p:spPr>
        <p:txBody>
          <a:bodyPr/>
          <a:lstStyle/>
          <a:p>
            <a:r>
              <a:rPr lang="en-US" sz="4800" spc="10" dirty="0"/>
              <a:t>O</a:t>
            </a:r>
            <a:r>
              <a:rPr lang="en-US" sz="4800" spc="25" dirty="0"/>
              <a:t>U</a:t>
            </a:r>
            <a:r>
              <a:rPr lang="en-US" sz="4800" dirty="0"/>
              <a:t>R</a:t>
            </a:r>
            <a:r>
              <a:rPr lang="en-US" sz="4800" spc="5" dirty="0"/>
              <a:t> </a:t>
            </a:r>
            <a:r>
              <a:rPr lang="en-US" sz="4800" spc="25" dirty="0"/>
              <a:t>S</a:t>
            </a:r>
            <a:r>
              <a:rPr lang="en-US" sz="4800" spc="10" dirty="0"/>
              <a:t>O</a:t>
            </a:r>
            <a:r>
              <a:rPr lang="en-US" sz="4800" spc="25" dirty="0"/>
              <a:t>LU</a:t>
            </a:r>
            <a:r>
              <a:rPr lang="en-US" sz="4800" spc="-35" dirty="0"/>
              <a:t>T</a:t>
            </a:r>
            <a:r>
              <a:rPr lang="en-US" sz="4800" spc="-30" dirty="0"/>
              <a:t>I</a:t>
            </a:r>
            <a:r>
              <a:rPr lang="en-US" sz="4800" spc="10" dirty="0"/>
              <a:t>O</a:t>
            </a:r>
            <a:r>
              <a:rPr lang="en-US" sz="4800" dirty="0"/>
              <a:t>N</a:t>
            </a:r>
            <a:r>
              <a:rPr lang="en-US" sz="4800" spc="-345" dirty="0"/>
              <a:t> </a:t>
            </a:r>
            <a:r>
              <a:rPr lang="en-US" sz="4800" spc="-35" dirty="0"/>
              <a:t>A</a:t>
            </a:r>
            <a:r>
              <a:rPr lang="en-US" sz="4800" spc="-5" dirty="0"/>
              <a:t>N</a:t>
            </a:r>
            <a:r>
              <a:rPr lang="en-US" sz="4800" dirty="0"/>
              <a:t>D</a:t>
            </a:r>
            <a:r>
              <a:rPr lang="en-US" sz="4800" spc="35" dirty="0"/>
              <a:t> </a:t>
            </a:r>
            <a:r>
              <a:rPr lang="en-US" sz="4800" spc="-30" dirty="0"/>
              <a:t>I</a:t>
            </a:r>
            <a:r>
              <a:rPr lang="en-US" sz="4800" spc="-35" dirty="0"/>
              <a:t>T</a:t>
            </a:r>
            <a:r>
              <a:rPr lang="en-US" sz="4800" dirty="0"/>
              <a:t>S</a:t>
            </a:r>
            <a:r>
              <a:rPr lang="en-US" sz="4800" spc="60" dirty="0"/>
              <a:t> </a:t>
            </a:r>
            <a:r>
              <a:rPr lang="en-US" sz="4800" spc="-295" dirty="0"/>
              <a:t>V</a:t>
            </a:r>
            <a:r>
              <a:rPr lang="en-US" sz="4800" spc="-35" dirty="0"/>
              <a:t>A</a:t>
            </a:r>
            <a:r>
              <a:rPr lang="en-US" sz="4800" spc="25" dirty="0"/>
              <a:t>LU</a:t>
            </a:r>
            <a:r>
              <a:rPr lang="en-US" sz="4800" dirty="0"/>
              <a:t>E</a:t>
            </a:r>
            <a:r>
              <a:rPr lang="en-US" sz="4800" spc="-65" dirty="0"/>
              <a:t> </a:t>
            </a:r>
            <a:r>
              <a:rPr lang="en-US" sz="4800" spc="-15" dirty="0"/>
              <a:t>P</a:t>
            </a:r>
            <a:r>
              <a:rPr lang="en-US" sz="4800" spc="-30" dirty="0"/>
              <a:t>R</a:t>
            </a:r>
            <a:r>
              <a:rPr lang="en-US" sz="4800" spc="10" dirty="0"/>
              <a:t>O</a:t>
            </a:r>
            <a:r>
              <a:rPr lang="en-US" sz="4800" spc="-15" dirty="0"/>
              <a:t>P</a:t>
            </a:r>
            <a:r>
              <a:rPr lang="en-US" sz="4800" spc="10" dirty="0"/>
              <a:t>O</a:t>
            </a:r>
            <a:r>
              <a:rPr lang="en-US" sz="4800" spc="25" dirty="0"/>
              <a:t>S</a:t>
            </a:r>
            <a:r>
              <a:rPr lang="en-US" sz="4800" spc="-30" dirty="0"/>
              <a:t>I</a:t>
            </a:r>
            <a:r>
              <a:rPr lang="en-US" sz="4800" spc="-35" dirty="0"/>
              <a:t>T</a:t>
            </a:r>
            <a:r>
              <a:rPr lang="en-US" sz="4800" spc="-30" dirty="0"/>
              <a:t>I</a:t>
            </a:r>
            <a:r>
              <a:rPr lang="en-US" sz="4800" spc="10" dirty="0"/>
              <a:t>O</a:t>
            </a:r>
            <a:r>
              <a:rPr lang="en-US" sz="4800" dirty="0"/>
              <a:t>N</a:t>
            </a:r>
            <a:endParaRPr lang="en-IN" dirty="0"/>
          </a:p>
        </p:txBody>
      </p:sp>
      <p:sp>
        <p:nvSpPr>
          <p:cNvPr id="4" name="Rectangle 1">
            <a:extLst>
              <a:ext uri="{FF2B5EF4-FFF2-40B4-BE49-F238E27FC236}">
                <a16:creationId xmlns:a16="http://schemas.microsoft.com/office/drawing/2014/main" id="{BE69E2FD-06BA-BACF-C275-FE6815C78258}"/>
              </a:ext>
            </a:extLst>
          </p:cNvPr>
          <p:cNvSpPr>
            <a:spLocks noGrp="1" noChangeArrowheads="1"/>
          </p:cNvSpPr>
          <p:nvPr>
            <p:ph type="body" idx="1"/>
          </p:nvPr>
        </p:nvSpPr>
        <p:spPr bwMode="auto">
          <a:xfrm>
            <a:off x="609601" y="1944560"/>
            <a:ext cx="8763000" cy="419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Conditional Formatting</a:t>
            </a:r>
            <a:r>
              <a:rPr kumimoji="0" lang="en-US" altLang="en-US" b="0" i="0" u="none" strike="noStrike" cap="none" normalizeH="0" baseline="0" dirty="0">
                <a:ln>
                  <a:noFill/>
                </a:ln>
                <a:solidFill>
                  <a:schemeClr val="tx1"/>
                </a:solidFill>
                <a:effectLst/>
                <a:latin typeface="Arial" panose="020B0604020202020204" pitchFamily="34" charset="0"/>
              </a:rPr>
              <a:t>: Automatically highlights cells with missing values, making it easy to spot gaps in your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Filtering</a:t>
            </a:r>
            <a:r>
              <a:rPr kumimoji="0" lang="en-US" altLang="en-US" b="0" i="0" u="none" strike="noStrike" cap="none" normalizeH="0" baseline="0" dirty="0">
                <a:ln>
                  <a:noFill/>
                </a:ln>
                <a:solidFill>
                  <a:schemeClr val="tx1"/>
                </a:solidFill>
                <a:effectLst/>
                <a:latin typeface="Arial" panose="020B0604020202020204" pitchFamily="34" charset="0"/>
              </a:rPr>
              <a:t>: Allows you to remove or isolate records with missing values, ensuring your analysis is based on complete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Formula</a:t>
            </a:r>
            <a:r>
              <a:rPr kumimoji="0" lang="en-US" altLang="en-US" b="0" i="0" u="none" strike="noStrike" cap="none" normalizeH="0" baseline="0" dirty="0">
                <a:ln>
                  <a:noFill/>
                </a:ln>
                <a:solidFill>
                  <a:schemeClr val="tx1"/>
                </a:solidFill>
                <a:effectLst/>
                <a:latin typeface="Arial" panose="020B0604020202020204" pitchFamily="34" charset="0"/>
              </a:rPr>
              <a:t>: Calculates performance metrics efficiently, providing accurate insights from your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Pivot Table</a:t>
            </a:r>
            <a:r>
              <a:rPr kumimoji="0" lang="en-US" altLang="en-US" b="0" i="0" u="none" strike="noStrike" cap="none" normalizeH="0" baseline="0" dirty="0">
                <a:ln>
                  <a:noFill/>
                </a:ln>
                <a:solidFill>
                  <a:schemeClr val="tx1"/>
                </a:solidFill>
                <a:effectLst/>
                <a:latin typeface="Arial" panose="020B0604020202020204" pitchFamily="34" charset="0"/>
              </a:rPr>
              <a:t>: Summarizes large datasets, making it easier to analyze and understand key trends and patterns.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Graph</a:t>
            </a:r>
            <a:r>
              <a:rPr kumimoji="0" lang="en-US" altLang="en-US" b="0" i="0" u="none" strike="noStrike" cap="none" normalizeH="0" baseline="0" dirty="0">
                <a:ln>
                  <a:noFill/>
                </a:ln>
                <a:solidFill>
                  <a:schemeClr val="tx1"/>
                </a:solidFill>
                <a:effectLst/>
                <a:latin typeface="Arial" panose="020B0604020202020204" pitchFamily="34" charset="0"/>
              </a:rPr>
              <a:t>: Visualizes data, helping to quickly convey insights and trends through charts and graphs</a:t>
            </a:r>
          </a:p>
        </p:txBody>
      </p:sp>
    </p:spTree>
    <p:extLst>
      <p:ext uri="{BB962C8B-B14F-4D97-AF65-F5344CB8AC3E}">
        <p14:creationId xmlns:p14="http://schemas.microsoft.com/office/powerpoint/2010/main" val="3768701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945</Words>
  <Application>Microsoft Office PowerPoint</Application>
  <PresentationFormat>Widescreen</PresentationFormat>
  <Paragraphs>80</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Algerian</vt:lpstr>
      <vt:lpstr>Arial</vt:lpstr>
      <vt:lpstr>Arial Unicode MS</vt:lpstr>
      <vt:lpstr>Calibri</vt:lpstr>
      <vt:lpstr>Roboto</vt:lpstr>
      <vt:lpstr>Times New Roman</vt:lpstr>
      <vt:lpstr>Trebuchet MS</vt:lpstr>
      <vt:lpstr>Office Theme</vt:lpstr>
      <vt:lpstr>Employee Data Analysis using Excel  </vt:lpstr>
      <vt:lpstr>PROJECT TITLE</vt:lpstr>
      <vt:lpstr>AGENDA</vt:lpstr>
      <vt:lpstr>PROBLEM STATEMENT </vt:lpstr>
      <vt:lpstr>PROJECT OVERVIEW</vt:lpstr>
      <vt:lpstr>WHO ARE THE END USERS?</vt:lpstr>
      <vt:lpstr>END USERS?</vt:lpstr>
      <vt:lpstr>OUR SOLUTION AND ITS VALUE PROPOSITION</vt:lpstr>
      <vt:lpstr>OUR SOLUTION AND ITS VALUE PROPOSITION</vt:lpstr>
      <vt:lpstr>DATASET DESCRIPTION</vt:lpstr>
      <vt:lpstr>THE "WOW" IN OUR SOLUTION- PERFORMANCE LEVEL FORMULA</vt:lpstr>
      <vt:lpstr>FORMULA  </vt:lpstr>
      <vt:lpstr>MODELLING</vt:lpstr>
      <vt:lpstr>PowerPoint Presentation</vt:lpstr>
      <vt:lpstr>PowerPoint Presentation</vt:lpstr>
      <vt:lpstr>PowerPoint Presentation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AKBAR BASHA</cp:lastModifiedBy>
  <cp:revision>14</cp:revision>
  <dcterms:created xsi:type="dcterms:W3CDTF">2024-03-29T15:07:22Z</dcterms:created>
  <dcterms:modified xsi:type="dcterms:W3CDTF">2024-09-09T14:30:18Z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