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211760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81C77-4402-458D-9C2B-88D2BAF94991}"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31157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455784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EC81C77-4402-458D-9C2B-88D2BAF94991}"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308922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90758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50009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233486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81C77-4402-458D-9C2B-88D2BAF94991}"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392241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C81C77-4402-458D-9C2B-88D2BAF94991}"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72110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C81C77-4402-458D-9C2B-88D2BAF94991}"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97835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81C77-4402-458D-9C2B-88D2BAF94991}"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8642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81C77-4402-458D-9C2B-88D2BAF94991}"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21473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81C77-4402-458D-9C2B-88D2BAF94991}"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235228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EC81C77-4402-458D-9C2B-88D2BAF94991}" type="datetimeFigureOut">
              <a:rPr lang="en-US" smtClean="0"/>
              <a:t>6/8/2021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03E192C6-266E-4A2B-B2BB-A193A9D9C158}" type="slidenum">
              <a:rPr lang="en-US" smtClean="0"/>
              <a:t>‹#›</a:t>
            </a:fld>
            <a:endParaRPr lang="en-US"/>
          </a:p>
        </p:txBody>
      </p:sp>
    </p:spTree>
    <p:extLst>
      <p:ext uri="{BB962C8B-B14F-4D97-AF65-F5344CB8AC3E}">
        <p14:creationId xmlns:p14="http://schemas.microsoft.com/office/powerpoint/2010/main" val="155195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EC81C77-4402-458D-9C2B-88D2BAF94991}" type="datetimeFigureOut">
              <a:rPr lang="en-US" smtClean="0"/>
              <a:t>6/8/2021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3E192C6-266E-4A2B-B2BB-A193A9D9C158}" type="slidenum">
              <a:rPr lang="en-US" smtClean="0"/>
              <a:t>‹#›</a:t>
            </a:fld>
            <a:endParaRPr lang="en-US"/>
          </a:p>
        </p:txBody>
      </p:sp>
    </p:spTree>
    <p:extLst>
      <p:ext uri="{BB962C8B-B14F-4D97-AF65-F5344CB8AC3E}">
        <p14:creationId xmlns:p14="http://schemas.microsoft.com/office/powerpoint/2010/main" val="66910012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908820"/>
            <a:ext cx="10572000" cy="2971051"/>
          </a:xfrm>
        </p:spPr>
        <p:txBody>
          <a:bodyPr anchor="ctr">
            <a:normAutofit/>
          </a:bodyPr>
          <a:lstStyle/>
          <a:p>
            <a:r>
              <a:rPr lang="id-ID" dirty="0"/>
              <a:t>Sistem Pembayaran Online Menggunakan Steganografi dan Kriptografi Visual</a:t>
            </a:r>
            <a:endParaRPr lang="en-US" dirty="0"/>
          </a:p>
        </p:txBody>
      </p:sp>
      <p:sp>
        <p:nvSpPr>
          <p:cNvPr id="3" name="Subtitle 2"/>
          <p:cNvSpPr>
            <a:spLocks noGrp="1"/>
          </p:cNvSpPr>
          <p:nvPr>
            <p:ph type="subTitle" idx="1"/>
          </p:nvPr>
        </p:nvSpPr>
        <p:spPr>
          <a:xfrm>
            <a:off x="810001" y="5419396"/>
            <a:ext cx="10572000" cy="1203081"/>
          </a:xfrm>
        </p:spPr>
        <p:txBody>
          <a:bodyPr>
            <a:normAutofit/>
          </a:bodyPr>
          <a:lstStyle/>
          <a:p>
            <a:r>
              <a:rPr lang="id-ID" dirty="0"/>
              <a:t>Putu Bayu Baskara					1808561</a:t>
            </a:r>
            <a:r>
              <a:rPr lang="en-US" dirty="0"/>
              <a:t>022</a:t>
            </a:r>
          </a:p>
          <a:p>
            <a:r>
              <a:rPr lang="id-ID" dirty="0"/>
              <a:t>Luh Ristiari							1808561048</a:t>
            </a:r>
          </a:p>
          <a:p>
            <a:r>
              <a:rPr lang="id-ID" dirty="0"/>
              <a:t>Made Yayang Eka Prananda		1808561110</a:t>
            </a:r>
            <a:endParaRPr lang="en-US" dirty="0"/>
          </a:p>
        </p:txBody>
      </p:sp>
    </p:spTree>
    <p:extLst>
      <p:ext uri="{BB962C8B-B14F-4D97-AF65-F5344CB8AC3E}">
        <p14:creationId xmlns:p14="http://schemas.microsoft.com/office/powerpoint/2010/main" val="292397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137" y="3429000"/>
            <a:ext cx="10554574" cy="1819281"/>
          </a:xfrm>
        </p:spPr>
        <p:txBody>
          <a:bodyPr anchor="t"/>
          <a:lstStyle/>
          <a:p>
            <a:pPr marL="0" indent="0">
              <a:buNone/>
            </a:pPr>
            <a:r>
              <a:rPr lang="id-ID" dirty="0"/>
              <a:t>Dalam paper ini digunakan dua metode yaitu  Steganografi dan Visual Kriptografi untuk menyediakan transaksi aman selama belanja online. Ini mengamankan informasi rahasia pelanggan serta pedagang dan mencegah penyalahgunaan data di bank. Metode ini terutama menyangkut dengan mencegah pencurian identitas dan menyediakan pelanggan keamanan data. Ini juga mencegah phishing. Sistem mengotentikasi pengguna serta server pedagang (yaitu dua otentikasi).</a:t>
            </a:r>
            <a:endParaRPr lang="en-US" dirty="0"/>
          </a:p>
        </p:txBody>
      </p:sp>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KESIMPULAN</a:t>
            </a:r>
          </a:p>
        </p:txBody>
      </p:sp>
    </p:spTree>
    <p:extLst>
      <p:ext uri="{BB962C8B-B14F-4D97-AF65-F5344CB8AC3E}">
        <p14:creationId xmlns:p14="http://schemas.microsoft.com/office/powerpoint/2010/main" val="128694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CE2F-1281-450C-AA80-EC0EB91D969E}"/>
              </a:ext>
            </a:extLst>
          </p:cNvPr>
          <p:cNvSpPr>
            <a:spLocks noGrp="1"/>
          </p:cNvSpPr>
          <p:nvPr>
            <p:ph type="ctrTitle"/>
          </p:nvPr>
        </p:nvSpPr>
        <p:spPr>
          <a:xfrm>
            <a:off x="810000" y="2119085"/>
            <a:ext cx="10572000" cy="849684"/>
          </a:xfrm>
        </p:spPr>
        <p:txBody>
          <a:bodyPr/>
          <a:lstStyle/>
          <a:p>
            <a:pPr algn="ctr"/>
            <a:r>
              <a:rPr lang="en-US" b="0" dirty="0"/>
              <a:t>TERIMA</a:t>
            </a:r>
            <a:r>
              <a:rPr lang="en-US" dirty="0"/>
              <a:t>KASIH.</a:t>
            </a:r>
            <a:endParaRPr lang="en-ID" dirty="0"/>
          </a:p>
        </p:txBody>
      </p:sp>
    </p:spTree>
    <p:extLst>
      <p:ext uri="{BB962C8B-B14F-4D97-AF65-F5344CB8AC3E}">
        <p14:creationId xmlns:p14="http://schemas.microsoft.com/office/powerpoint/2010/main" val="374679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24" y="526472"/>
            <a:ext cx="10571998" cy="724911"/>
          </a:xfrm>
        </p:spPr>
        <p:txBody>
          <a:bodyPr/>
          <a:lstStyle/>
          <a:p>
            <a:r>
              <a:rPr lang="id-ID" dirty="0"/>
              <a:t>PENDAHULUAN</a:t>
            </a:r>
            <a:endParaRPr lang="en-US" dirty="0"/>
          </a:p>
        </p:txBody>
      </p:sp>
      <p:sp>
        <p:nvSpPr>
          <p:cNvPr id="5" name="Content Placeholder 4"/>
          <p:cNvSpPr>
            <a:spLocks noGrp="1"/>
          </p:cNvSpPr>
          <p:nvPr>
            <p:ph idx="1"/>
          </p:nvPr>
        </p:nvSpPr>
        <p:spPr>
          <a:xfrm>
            <a:off x="836136" y="3192738"/>
            <a:ext cx="10554574" cy="2211168"/>
          </a:xfrm>
        </p:spPr>
        <p:txBody>
          <a:bodyPr anchor="t"/>
          <a:lstStyle/>
          <a:p>
            <a:pPr marL="0" indent="0" algn="just">
              <a:buNone/>
            </a:pPr>
            <a:r>
              <a:rPr lang="id-ID" dirty="0"/>
              <a:t>Belanja online juga disebut sebagai e-tail adalah cara pembelian produk melalui internet. Dalam belanja online ancaman umum adalah phishing dan pencurian identitas. Phishing adalah metode mencuri informasi rahasia pribadi seperti username, password dan rincian kartu kredit dari korban. </a:t>
            </a:r>
            <a:endParaRPr lang="en-US" dirty="0"/>
          </a:p>
          <a:p>
            <a:pPr marL="0" indent="0" algn="just">
              <a:buNone/>
            </a:pPr>
            <a:r>
              <a:rPr lang="id-ID" dirty="0"/>
              <a:t>Metode yang diusulkan dalam makalah ini menggunakan steganografi dan kriptografi visual. Ini mengurangi berbagi informasi antara pelanggan dan server pedagang dan melindungi informasi pelanggan.</a:t>
            </a:r>
            <a:endParaRPr lang="en-US" dirty="0"/>
          </a:p>
        </p:txBody>
      </p:sp>
    </p:spTree>
    <p:extLst>
      <p:ext uri="{BB962C8B-B14F-4D97-AF65-F5344CB8AC3E}">
        <p14:creationId xmlns:p14="http://schemas.microsoft.com/office/powerpoint/2010/main" val="240899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136" y="2947198"/>
            <a:ext cx="10554574" cy="2349713"/>
          </a:xfrm>
        </p:spPr>
        <p:txBody>
          <a:bodyPr anchor="t"/>
          <a:lstStyle/>
          <a:p>
            <a:pPr marL="0" indent="0" algn="just">
              <a:buNone/>
            </a:pPr>
            <a:r>
              <a:rPr lang="id-ID" dirty="0"/>
              <a:t>Steganografi adalah seni menyembunyikan pesan di dalam pesan lain. Ini adalah teknik menyembunyikan informasi ke dalam gambar. Steganografi terbuat dari dua kata steganos dan graphein. Teknik steganografi menggunakan teks, gambar, dan video, audio sebagai media penutup untuk menyembunyikan data. Kriptografi adalah studi tentang teknik untuk komunikasi yang aman di hadapan pihak ketiga. Ini adalah teknik enkripsi khusus di mana informasi visual dienkripsi sedemikian rupa sehingga dekripsi tidak memerlukan komputer. Kriptografi visual berisi dua gambar transparan. Satu gambar berisi piksel acak dan gambar lain berisi informasi rahasia.</a:t>
            </a:r>
            <a:endParaRPr lang="en-US" dirty="0"/>
          </a:p>
        </p:txBody>
      </p:sp>
      <p:sp>
        <p:nvSpPr>
          <p:cNvPr id="4" name="Title 1">
            <a:extLst>
              <a:ext uri="{FF2B5EF4-FFF2-40B4-BE49-F238E27FC236}">
                <a16:creationId xmlns:a16="http://schemas.microsoft.com/office/drawing/2014/main" id="{1200F75D-4140-4D19-92E2-67AC5FE54A64}"/>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a:t>STEGANOGRAFI DAN KRIPTOGRAFI VISUAL</a:t>
            </a:r>
            <a:endParaRPr lang="en-US" dirty="0"/>
          </a:p>
        </p:txBody>
      </p:sp>
    </p:spTree>
    <p:extLst>
      <p:ext uri="{BB962C8B-B14F-4D97-AF65-F5344CB8AC3E}">
        <p14:creationId xmlns:p14="http://schemas.microsoft.com/office/powerpoint/2010/main" val="381935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848" y="3178251"/>
            <a:ext cx="10554574" cy="2363568"/>
          </a:xfrm>
        </p:spPr>
        <p:txBody>
          <a:bodyPr anchor="t"/>
          <a:lstStyle/>
          <a:p>
            <a:pPr marL="0" indent="0" algn="just">
              <a:buNone/>
            </a:pPr>
            <a:r>
              <a:rPr lang="id-ID" dirty="0"/>
              <a:t>Dalam belanja online pelanggan memilih produk dari portal belanja online dan kemudian pelanggan diarahkan ke halaman pembayaran. Pedagang online dapat menggunakan sistem pembayaran pihak ketiga seperti PayPal, Web Money dan lain-lain. Di portal pembayaran online, pelanggan mengirimkan detail kartu kredit atau debitnya</a:t>
            </a:r>
            <a:r>
              <a:rPr lang="en-US" dirty="0"/>
              <a:t>. </a:t>
            </a:r>
            <a:r>
              <a:rPr lang="id-ID" dirty="0"/>
              <a:t>Rincian informasi yang diberikan kepada pedagang online bervariasi dari satu gateway pembayaran yang lain. Menurut Standar Keamanan Data PCI, pedagang tidak diperbolehkan menyimpan informasi CVV atau data PIN. Pedagang online </a:t>
            </a:r>
            <a:r>
              <a:rPr lang="en-US" dirty="0" err="1"/>
              <a:t>hanya</a:t>
            </a:r>
            <a:r>
              <a:rPr lang="en-US" dirty="0"/>
              <a:t> </a:t>
            </a:r>
            <a:r>
              <a:rPr lang="id-ID" dirty="0"/>
              <a:t>dapat menyimpan informasi kartu seperti nama, nomor kartu, dan tanggal kedaluwarsa.</a:t>
            </a:r>
            <a:endParaRPr lang="en-US" dirty="0"/>
          </a:p>
        </p:txBody>
      </p:sp>
      <p:sp>
        <p:nvSpPr>
          <p:cNvPr id="6" name="Title 1">
            <a:extLst>
              <a:ext uri="{FF2B5EF4-FFF2-40B4-BE49-F238E27FC236}">
                <a16:creationId xmlns:a16="http://schemas.microsoft.com/office/drawing/2014/main" id="{F6BD461E-3D3D-4743-A628-BCDEA94211D9}"/>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a:t>TRANSAKSI BELANJA ONLINE</a:t>
            </a:r>
            <a:endParaRPr lang="en-US" dirty="0"/>
          </a:p>
        </p:txBody>
      </p:sp>
    </p:spTree>
    <p:extLst>
      <p:ext uri="{BB962C8B-B14F-4D97-AF65-F5344CB8AC3E}">
        <p14:creationId xmlns:p14="http://schemas.microsoft.com/office/powerpoint/2010/main" val="374333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3" y="3275233"/>
            <a:ext cx="10554574" cy="2100331"/>
          </a:xfrm>
        </p:spPr>
        <p:txBody>
          <a:bodyPr anchor="t"/>
          <a:lstStyle/>
          <a:p>
            <a:pPr marL="0" indent="0">
              <a:buNone/>
            </a:pPr>
            <a:r>
              <a:rPr lang="id-ID" dirty="0"/>
              <a:t>Dalam tulisan ini terdapat satu aplikasi admin dan satu produk admin. Fungsi dari aplikasi admin adalah untuk menambahkan server dan pengguna. Mungkin ada n jumlah pengguna tetapi hanya dua server yang kami gunakan yaitu satu server pedagang dan satu server palsu. Tujuan utama dari admin produk adalah untuk menambahkan berbagai kategori dan produk yang berbeda ke dalam kategori tersebut. Aplikasi klien adalah aplikasi android. Pada dasarnya klien mengakses berbagai produk yang ada di server merchant melalui aplikasi android.</a:t>
            </a:r>
            <a:endParaRPr lang="en-US" dirty="0"/>
          </a:p>
        </p:txBody>
      </p:sp>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a:t>PEDAGANG DAN SERVER BANK</a:t>
            </a:r>
            <a:endParaRPr lang="en-US" dirty="0"/>
          </a:p>
        </p:txBody>
      </p:sp>
    </p:spTree>
    <p:extLst>
      <p:ext uri="{BB962C8B-B14F-4D97-AF65-F5344CB8AC3E}">
        <p14:creationId xmlns:p14="http://schemas.microsoft.com/office/powerpoint/2010/main" val="1252154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dirty="0"/>
              <a:t>PEDAGANG DAN SERVER BANK</a:t>
            </a:r>
            <a:endParaRPr lang="en-US" dirty="0"/>
          </a:p>
        </p:txBody>
      </p:sp>
      <p:grpSp>
        <p:nvGrpSpPr>
          <p:cNvPr id="2" name="Group 1">
            <a:extLst>
              <a:ext uri="{FF2B5EF4-FFF2-40B4-BE49-F238E27FC236}">
                <a16:creationId xmlns:a16="http://schemas.microsoft.com/office/drawing/2014/main" id="{E17B7F41-CEA3-4B0C-8F68-703556A6A9DD}"/>
              </a:ext>
            </a:extLst>
          </p:cNvPr>
          <p:cNvGrpSpPr/>
          <p:nvPr/>
        </p:nvGrpSpPr>
        <p:grpSpPr>
          <a:xfrm>
            <a:off x="6943510" y="2806410"/>
            <a:ext cx="4542996" cy="2874155"/>
            <a:chOff x="666313" y="2695575"/>
            <a:chExt cx="2574290" cy="1628641"/>
          </a:xfrm>
        </p:grpSpPr>
        <p:pic>
          <p:nvPicPr>
            <p:cNvPr id="4" name="Picture 3">
              <a:extLst>
                <a:ext uri="{FF2B5EF4-FFF2-40B4-BE49-F238E27FC236}">
                  <a16:creationId xmlns:a16="http://schemas.microsoft.com/office/drawing/2014/main" id="{72C9D010-E986-4A74-9330-717B87D791FE}"/>
                </a:ext>
              </a:extLst>
            </p:cNvPr>
            <p:cNvPicPr/>
            <p:nvPr/>
          </p:nvPicPr>
          <p:blipFill>
            <a:blip r:embed="rId2">
              <a:extLst>
                <a:ext uri="{28A0092B-C50C-407E-A947-70E740481C1C}">
                  <a14:useLocalDpi xmlns:a14="http://schemas.microsoft.com/office/drawing/2010/main" val="0"/>
                </a:ext>
              </a:extLst>
            </a:blip>
            <a:stretch>
              <a:fillRect/>
            </a:stretch>
          </p:blipFill>
          <p:spPr>
            <a:xfrm>
              <a:off x="666313" y="2695575"/>
              <a:ext cx="2574290" cy="1466850"/>
            </a:xfrm>
            <a:prstGeom prst="rect">
              <a:avLst/>
            </a:prstGeom>
          </p:spPr>
        </p:pic>
        <p:sp>
          <p:nvSpPr>
            <p:cNvPr id="5" name="Text Box 4">
              <a:extLst>
                <a:ext uri="{FF2B5EF4-FFF2-40B4-BE49-F238E27FC236}">
                  <a16:creationId xmlns:a16="http://schemas.microsoft.com/office/drawing/2014/main" id="{92A54E4E-F03A-4AE5-8505-A148E9103E33}"/>
                </a:ext>
              </a:extLst>
            </p:cNvPr>
            <p:cNvSpPr txBox="1"/>
            <p:nvPr/>
          </p:nvSpPr>
          <p:spPr>
            <a:xfrm>
              <a:off x="666313" y="4219575"/>
              <a:ext cx="2574290" cy="104641"/>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sz="1200" b="1" i="0" dirty="0">
                  <a:effectLst/>
                  <a:latin typeface="Times New Roman" panose="02020603050405020304" pitchFamily="18" charset="0"/>
                  <a:ea typeface="Calibri" panose="020F0502020204030204" pitchFamily="34" charset="0"/>
                  <a:cs typeface="Times New Roman" panose="02020603050405020304" pitchFamily="18" charset="0"/>
                </a:rPr>
                <a:t>Gambar 1 Server Merchant dan Bank</a:t>
              </a:r>
              <a:endParaRPr lang="en-ID" sz="900" i="1"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Content Placeholder 7">
            <a:extLst>
              <a:ext uri="{FF2B5EF4-FFF2-40B4-BE49-F238E27FC236}">
                <a16:creationId xmlns:a16="http://schemas.microsoft.com/office/drawing/2014/main" id="{52669C28-0EA9-4910-AFF5-50AE02B87C86}"/>
              </a:ext>
            </a:extLst>
          </p:cNvPr>
          <p:cNvSpPr>
            <a:spLocks noGrp="1"/>
          </p:cNvSpPr>
          <p:nvPr>
            <p:ph idx="1"/>
          </p:nvPr>
        </p:nvSpPr>
        <p:spPr>
          <a:xfrm>
            <a:off x="624748" y="2365829"/>
            <a:ext cx="5845325" cy="4267199"/>
          </a:xfrm>
        </p:spPr>
        <p:txBody>
          <a:bodyPr>
            <a:normAutofit fontScale="70000" lnSpcReduction="20000"/>
          </a:bodyPr>
          <a:lstStyle/>
          <a:p>
            <a:pPr marL="0" indent="0" algn="just">
              <a:buNone/>
            </a:pPr>
            <a:r>
              <a:rPr lang="en-ID" dirty="0" err="1"/>
              <a:t>Pengguna</a:t>
            </a:r>
            <a:r>
              <a:rPr lang="en-ID" dirty="0"/>
              <a:t> </a:t>
            </a:r>
            <a:r>
              <a:rPr lang="en-ID" dirty="0" err="1"/>
              <a:t>masuk</a:t>
            </a:r>
            <a:r>
              <a:rPr lang="en-ID" dirty="0"/>
              <a:t> </a:t>
            </a:r>
            <a:r>
              <a:rPr lang="en-ID" dirty="0" err="1"/>
              <a:t>ke</a:t>
            </a:r>
            <a:r>
              <a:rPr lang="en-ID" dirty="0"/>
              <a:t> situs </a:t>
            </a:r>
            <a:r>
              <a:rPr lang="en-ID" dirty="0" err="1"/>
              <a:t>pedagang</a:t>
            </a:r>
            <a:r>
              <a:rPr lang="en-ID" dirty="0"/>
              <a:t> </a:t>
            </a:r>
            <a:r>
              <a:rPr lang="en-ID" dirty="0" err="1"/>
              <a:t>kemudian</a:t>
            </a:r>
            <a:r>
              <a:rPr lang="en-ID" dirty="0"/>
              <a:t> </a:t>
            </a:r>
            <a:r>
              <a:rPr lang="en-ID" dirty="0" err="1"/>
              <a:t>akan</a:t>
            </a:r>
            <a:r>
              <a:rPr lang="en-ID" dirty="0"/>
              <a:t> </a:t>
            </a:r>
            <a:r>
              <a:rPr lang="en-ID" dirty="0" err="1"/>
              <a:t>memilih</a:t>
            </a:r>
            <a:r>
              <a:rPr lang="en-ID" dirty="0"/>
              <a:t> </a:t>
            </a:r>
            <a:r>
              <a:rPr lang="en-ID" dirty="0" err="1"/>
              <a:t>produk</a:t>
            </a:r>
            <a:r>
              <a:rPr lang="en-ID" dirty="0"/>
              <a:t> yang </a:t>
            </a:r>
            <a:r>
              <a:rPr lang="en-ID" dirty="0" err="1"/>
              <a:t>diinginkan</a:t>
            </a:r>
            <a:r>
              <a:rPr lang="en-ID" dirty="0"/>
              <a:t>. </a:t>
            </a:r>
            <a:r>
              <a:rPr lang="en-ID" dirty="0" err="1"/>
              <a:t>Informasi</a:t>
            </a:r>
            <a:r>
              <a:rPr lang="en-ID" dirty="0"/>
              <a:t> </a:t>
            </a:r>
            <a:r>
              <a:rPr lang="en-ID" dirty="0" err="1"/>
              <a:t>pengguna</a:t>
            </a:r>
            <a:r>
              <a:rPr lang="en-ID" dirty="0"/>
              <a:t> </a:t>
            </a:r>
            <a:r>
              <a:rPr lang="en-ID" dirty="0" err="1"/>
              <a:t>akan</a:t>
            </a:r>
            <a:r>
              <a:rPr lang="en-ID" dirty="0"/>
              <a:t> </a:t>
            </a:r>
            <a:r>
              <a:rPr lang="en-ID" dirty="0" err="1"/>
              <a:t>dikirim</a:t>
            </a:r>
            <a:r>
              <a:rPr lang="en-ID" dirty="0"/>
              <a:t> </a:t>
            </a:r>
            <a:r>
              <a:rPr lang="en-ID" dirty="0" err="1"/>
              <a:t>ke</a:t>
            </a:r>
            <a:r>
              <a:rPr lang="en-ID" dirty="0"/>
              <a:t> server </a:t>
            </a:r>
            <a:r>
              <a:rPr lang="en-ID" dirty="0" err="1"/>
              <a:t>pedagang</a:t>
            </a:r>
            <a:r>
              <a:rPr lang="en-ID" dirty="0"/>
              <a:t> </a:t>
            </a:r>
            <a:r>
              <a:rPr lang="en-ID" dirty="0" err="1"/>
              <a:t>kemudian</a:t>
            </a:r>
            <a:r>
              <a:rPr lang="en-ID" dirty="0"/>
              <a:t> </a:t>
            </a:r>
            <a:r>
              <a:rPr lang="en-ID" dirty="0" err="1"/>
              <a:t>bersama</a:t>
            </a:r>
            <a:r>
              <a:rPr lang="en-ID" dirty="0"/>
              <a:t> </a:t>
            </a:r>
            <a:r>
              <a:rPr lang="en-ID" dirty="0" err="1"/>
              <a:t>dengan</a:t>
            </a:r>
            <a:r>
              <a:rPr lang="en-ID" dirty="0"/>
              <a:t> detail </a:t>
            </a:r>
            <a:r>
              <a:rPr lang="en-ID" dirty="0" err="1"/>
              <a:t>pengguna</a:t>
            </a:r>
            <a:r>
              <a:rPr lang="en-ID" dirty="0"/>
              <a:t> dan detail </a:t>
            </a:r>
            <a:r>
              <a:rPr lang="en-ID" dirty="0" err="1"/>
              <a:t>pedagang</a:t>
            </a:r>
            <a:r>
              <a:rPr lang="en-ID" dirty="0"/>
              <a:t> juga </a:t>
            </a:r>
            <a:r>
              <a:rPr lang="en-ID" dirty="0" err="1"/>
              <a:t>kirim</a:t>
            </a:r>
            <a:r>
              <a:rPr lang="en-ID" dirty="0"/>
              <a:t> </a:t>
            </a:r>
            <a:r>
              <a:rPr lang="en-ID" dirty="0" err="1"/>
              <a:t>ke</a:t>
            </a:r>
            <a:r>
              <a:rPr lang="en-ID" dirty="0"/>
              <a:t> server bank </a:t>
            </a:r>
            <a:r>
              <a:rPr lang="en-ID" dirty="0" err="1"/>
              <a:t>untuk</a:t>
            </a:r>
            <a:r>
              <a:rPr lang="en-ID" dirty="0"/>
              <a:t>. Server bank </a:t>
            </a:r>
            <a:r>
              <a:rPr lang="en-ID" dirty="0" err="1"/>
              <a:t>akan</a:t>
            </a:r>
            <a:r>
              <a:rPr lang="en-ID" dirty="0"/>
              <a:t> </a:t>
            </a:r>
            <a:r>
              <a:rPr lang="en-ID" dirty="0" err="1"/>
              <a:t>memberikan</a:t>
            </a:r>
            <a:r>
              <a:rPr lang="en-ID" dirty="0"/>
              <a:t> </a:t>
            </a:r>
            <a:r>
              <a:rPr lang="en-ID" dirty="0" err="1"/>
              <a:t>dua</a:t>
            </a:r>
            <a:r>
              <a:rPr lang="en-ID" dirty="0"/>
              <a:t> </a:t>
            </a:r>
            <a:r>
              <a:rPr lang="en-ID" dirty="0" err="1"/>
              <a:t>cara</a:t>
            </a:r>
            <a:r>
              <a:rPr lang="en-ID" dirty="0"/>
              <a:t> </a:t>
            </a:r>
            <a:r>
              <a:rPr lang="en-ID" dirty="0" err="1"/>
              <a:t>otentikasi</a:t>
            </a:r>
            <a:r>
              <a:rPr lang="en-ID" dirty="0"/>
              <a:t> </a:t>
            </a:r>
            <a:r>
              <a:rPr lang="en-ID" dirty="0" err="1"/>
              <a:t>dalam</a:t>
            </a:r>
            <a:r>
              <a:rPr lang="en-ID" dirty="0"/>
              <a:t> </a:t>
            </a:r>
            <a:r>
              <a:rPr lang="en-ID" dirty="0" err="1"/>
              <a:t>memverifikasi</a:t>
            </a:r>
            <a:r>
              <a:rPr lang="en-ID" dirty="0"/>
              <a:t> </a:t>
            </a:r>
            <a:r>
              <a:rPr lang="en-ID" dirty="0" err="1"/>
              <a:t>pengguna</a:t>
            </a:r>
            <a:r>
              <a:rPr lang="en-ID" dirty="0"/>
              <a:t> dan server </a:t>
            </a:r>
            <a:r>
              <a:rPr lang="en-ID" dirty="0" err="1"/>
              <a:t>pedagang</a:t>
            </a:r>
            <a:r>
              <a:rPr lang="en-ID" dirty="0"/>
              <a:t>. </a:t>
            </a:r>
          </a:p>
          <a:p>
            <a:pPr marL="0" indent="0" algn="just">
              <a:buNone/>
            </a:pPr>
            <a:r>
              <a:rPr lang="en-ID" dirty="0" err="1"/>
              <a:t>Saat</a:t>
            </a:r>
            <a:r>
              <a:rPr lang="en-ID" dirty="0"/>
              <a:t> detail </a:t>
            </a:r>
            <a:r>
              <a:rPr lang="en-ID" dirty="0" err="1"/>
              <a:t>pengguna</a:t>
            </a:r>
            <a:r>
              <a:rPr lang="en-ID" dirty="0"/>
              <a:t> dan detail </a:t>
            </a:r>
            <a:r>
              <a:rPr lang="en-ID" dirty="0" err="1"/>
              <a:t>pedagang</a:t>
            </a:r>
            <a:r>
              <a:rPr lang="en-ID" dirty="0"/>
              <a:t> </a:t>
            </a:r>
            <a:r>
              <a:rPr lang="en-ID" dirty="0" err="1"/>
              <a:t>dikirim</a:t>
            </a:r>
            <a:r>
              <a:rPr lang="en-ID" dirty="0"/>
              <a:t> </a:t>
            </a:r>
            <a:r>
              <a:rPr lang="en-ID" dirty="0" err="1"/>
              <a:t>ke</a:t>
            </a:r>
            <a:r>
              <a:rPr lang="en-ID" dirty="0"/>
              <a:t> server bank, </a:t>
            </a:r>
            <a:r>
              <a:rPr lang="en-ID" dirty="0" err="1"/>
              <a:t>akan</a:t>
            </a:r>
            <a:r>
              <a:rPr lang="en-ID" dirty="0"/>
              <a:t> </a:t>
            </a:r>
            <a:r>
              <a:rPr lang="en-ID" dirty="0" err="1"/>
              <a:t>menghasilkan</a:t>
            </a:r>
            <a:r>
              <a:rPr lang="en-ID" dirty="0"/>
              <a:t> OTP. </a:t>
            </a:r>
            <a:r>
              <a:rPr lang="en-ID" dirty="0" err="1"/>
              <a:t>Dengan</a:t>
            </a:r>
            <a:r>
              <a:rPr lang="en-ID" dirty="0"/>
              <a:t> </a:t>
            </a:r>
            <a:r>
              <a:rPr lang="en-ID" dirty="0" err="1"/>
              <a:t>menggunakan</a:t>
            </a:r>
            <a:r>
              <a:rPr lang="en-ID" dirty="0"/>
              <a:t> </a:t>
            </a:r>
            <a:r>
              <a:rPr lang="en-ID" dirty="0" err="1"/>
              <a:t>steganografi</a:t>
            </a:r>
            <a:r>
              <a:rPr lang="en-ID" dirty="0"/>
              <a:t>, OTP yang </a:t>
            </a:r>
            <a:r>
              <a:rPr lang="en-ID" dirty="0" err="1"/>
              <a:t>dihasilkan</a:t>
            </a:r>
            <a:r>
              <a:rPr lang="en-ID" dirty="0"/>
              <a:t> </a:t>
            </a:r>
            <a:r>
              <a:rPr lang="en-ID" dirty="0" err="1"/>
              <a:t>dikonversi</a:t>
            </a:r>
            <a:r>
              <a:rPr lang="en-ID" dirty="0"/>
              <a:t> </a:t>
            </a:r>
            <a:r>
              <a:rPr lang="en-ID" dirty="0" err="1"/>
              <a:t>menjadi</a:t>
            </a:r>
            <a:r>
              <a:rPr lang="en-ID" dirty="0"/>
              <a:t> </a:t>
            </a:r>
            <a:r>
              <a:rPr lang="en-ID" dirty="0" err="1"/>
              <a:t>kode</a:t>
            </a:r>
            <a:r>
              <a:rPr lang="en-ID" dirty="0"/>
              <a:t> QR. </a:t>
            </a:r>
            <a:r>
              <a:rPr lang="en-ID" dirty="0" err="1"/>
              <a:t>Kemudian</a:t>
            </a:r>
            <a:r>
              <a:rPr lang="en-ID" dirty="0"/>
              <a:t> </a:t>
            </a:r>
            <a:r>
              <a:rPr lang="en-ID" dirty="0" err="1"/>
              <a:t>dengan</a:t>
            </a:r>
            <a:r>
              <a:rPr lang="en-ID" dirty="0"/>
              <a:t> </a:t>
            </a:r>
            <a:r>
              <a:rPr lang="en-ID" dirty="0" err="1"/>
              <a:t>menggunakan</a:t>
            </a:r>
            <a:r>
              <a:rPr lang="en-ID" dirty="0"/>
              <a:t> visual </a:t>
            </a:r>
            <a:r>
              <a:rPr lang="en-ID" dirty="0" err="1"/>
              <a:t>kriptografi</a:t>
            </a:r>
            <a:r>
              <a:rPr lang="en-ID" dirty="0"/>
              <a:t> </a:t>
            </a:r>
            <a:r>
              <a:rPr lang="en-ID" dirty="0" err="1"/>
              <a:t>kode</a:t>
            </a:r>
            <a:r>
              <a:rPr lang="en-ID" dirty="0"/>
              <a:t> QR </a:t>
            </a:r>
            <a:r>
              <a:rPr lang="en-ID" dirty="0" err="1"/>
              <a:t>akan</a:t>
            </a:r>
            <a:r>
              <a:rPr lang="en-ID" dirty="0"/>
              <a:t> </a:t>
            </a:r>
            <a:r>
              <a:rPr lang="en-ID" dirty="0" err="1"/>
              <a:t>dibagi</a:t>
            </a:r>
            <a:r>
              <a:rPr lang="en-ID" dirty="0"/>
              <a:t> </a:t>
            </a:r>
            <a:r>
              <a:rPr lang="en-ID" dirty="0" err="1"/>
              <a:t>menjadi</a:t>
            </a:r>
            <a:r>
              <a:rPr lang="en-ID" dirty="0"/>
              <a:t> </a:t>
            </a:r>
            <a:r>
              <a:rPr lang="en-ID" dirty="0" err="1"/>
              <a:t>dua</a:t>
            </a:r>
            <a:r>
              <a:rPr lang="en-ID" dirty="0"/>
              <a:t> </a:t>
            </a:r>
            <a:r>
              <a:rPr lang="en-ID" dirty="0" err="1"/>
              <a:t>bagian</a:t>
            </a:r>
            <a:r>
              <a:rPr lang="en-ID" dirty="0"/>
              <a:t>. Bagian </a:t>
            </a:r>
            <a:r>
              <a:rPr lang="en-ID" dirty="0" err="1"/>
              <a:t>pertama</a:t>
            </a:r>
            <a:r>
              <a:rPr lang="en-ID" dirty="0"/>
              <a:t> </a:t>
            </a:r>
            <a:r>
              <a:rPr lang="en-ID" dirty="0" err="1"/>
              <a:t>dikirim</a:t>
            </a:r>
            <a:r>
              <a:rPr lang="en-ID" dirty="0"/>
              <a:t> </a:t>
            </a:r>
            <a:r>
              <a:rPr lang="en-ID" dirty="0" err="1"/>
              <a:t>ke</a:t>
            </a:r>
            <a:r>
              <a:rPr lang="en-ID" dirty="0"/>
              <a:t> server </a:t>
            </a:r>
            <a:r>
              <a:rPr lang="en-ID" dirty="0" err="1"/>
              <a:t>pedagang</a:t>
            </a:r>
            <a:r>
              <a:rPr lang="en-ID" dirty="0"/>
              <a:t> dan </a:t>
            </a:r>
            <a:r>
              <a:rPr lang="en-ID" dirty="0" err="1"/>
              <a:t>bagian</a:t>
            </a:r>
            <a:r>
              <a:rPr lang="en-ID" dirty="0"/>
              <a:t> </a:t>
            </a:r>
            <a:r>
              <a:rPr lang="en-ID" dirty="0" err="1"/>
              <a:t>kedua</a:t>
            </a:r>
            <a:r>
              <a:rPr lang="en-ID" dirty="0"/>
              <a:t> </a:t>
            </a:r>
            <a:r>
              <a:rPr lang="en-ID" dirty="0" err="1"/>
              <a:t>dikirim</a:t>
            </a:r>
            <a:r>
              <a:rPr lang="en-ID" dirty="0"/>
              <a:t> </a:t>
            </a:r>
            <a:r>
              <a:rPr lang="en-ID" dirty="0" err="1"/>
              <a:t>ke</a:t>
            </a:r>
            <a:r>
              <a:rPr lang="en-ID" dirty="0"/>
              <a:t> </a:t>
            </a:r>
            <a:r>
              <a:rPr lang="en-ID" dirty="0" err="1"/>
              <a:t>pengguna</a:t>
            </a:r>
            <a:r>
              <a:rPr lang="en-ID" dirty="0"/>
              <a:t> </a:t>
            </a:r>
            <a:r>
              <a:rPr lang="en-ID" dirty="0" err="1"/>
              <a:t>melalui</a:t>
            </a:r>
            <a:r>
              <a:rPr lang="en-ID" dirty="0"/>
              <a:t> mail.</a:t>
            </a:r>
          </a:p>
          <a:p>
            <a:pPr marL="0" indent="0" algn="just">
              <a:buNone/>
            </a:pPr>
            <a:r>
              <a:rPr lang="en-ID" dirty="0" err="1"/>
              <a:t>Nantinya</a:t>
            </a:r>
            <a:r>
              <a:rPr lang="en-ID" dirty="0"/>
              <a:t>, pada </a:t>
            </a:r>
            <a:r>
              <a:rPr lang="en-ID" dirty="0" err="1"/>
              <a:t>sisi</a:t>
            </a:r>
            <a:r>
              <a:rPr lang="en-ID" dirty="0"/>
              <a:t> </a:t>
            </a:r>
            <a:r>
              <a:rPr lang="en-ID" dirty="0" err="1"/>
              <a:t>pengguna</a:t>
            </a:r>
            <a:r>
              <a:rPr lang="en-ID" dirty="0"/>
              <a:t> </a:t>
            </a:r>
            <a:r>
              <a:rPr lang="en-ID" dirty="0" err="1"/>
              <a:t>akan</a:t>
            </a:r>
            <a:r>
              <a:rPr lang="en-ID" dirty="0"/>
              <a:t> </a:t>
            </a:r>
            <a:r>
              <a:rPr lang="en-ID" dirty="0" err="1"/>
              <a:t>disediakan</a:t>
            </a:r>
            <a:r>
              <a:rPr lang="en-ID" dirty="0"/>
              <a:t> </a:t>
            </a:r>
            <a:r>
              <a:rPr lang="en-ID" dirty="0" err="1"/>
              <a:t>fitur</a:t>
            </a:r>
            <a:r>
              <a:rPr lang="en-ID" dirty="0"/>
              <a:t> </a:t>
            </a:r>
            <a:r>
              <a:rPr lang="en-ID" dirty="0" err="1"/>
              <a:t>untuk</a:t>
            </a:r>
            <a:r>
              <a:rPr lang="en-ID" dirty="0"/>
              <a:t> </a:t>
            </a:r>
            <a:r>
              <a:rPr lang="en-ID" dirty="0" err="1"/>
              <a:t>menggabungkan</a:t>
            </a:r>
            <a:r>
              <a:rPr lang="en-ID" dirty="0"/>
              <a:t> </a:t>
            </a:r>
            <a:r>
              <a:rPr lang="en-ID" dirty="0" err="1"/>
              <a:t>dua</a:t>
            </a:r>
            <a:r>
              <a:rPr lang="en-ID" dirty="0"/>
              <a:t> </a:t>
            </a:r>
            <a:r>
              <a:rPr lang="en-ID" dirty="0" err="1"/>
              <a:t>bagian</a:t>
            </a:r>
            <a:r>
              <a:rPr lang="en-ID" dirty="0"/>
              <a:t> </a:t>
            </a:r>
            <a:r>
              <a:rPr lang="en-ID" dirty="0" err="1"/>
              <a:t>kode</a:t>
            </a:r>
            <a:r>
              <a:rPr lang="en-ID" dirty="0"/>
              <a:t> QR </a:t>
            </a:r>
            <a:r>
              <a:rPr lang="en-ID" dirty="0" err="1"/>
              <a:t>tersebut</a:t>
            </a:r>
            <a:r>
              <a:rPr lang="en-ID" dirty="0"/>
              <a:t>. Server </a:t>
            </a:r>
            <a:r>
              <a:rPr lang="en-ID" dirty="0" err="1"/>
              <a:t>pedagang</a:t>
            </a:r>
            <a:r>
              <a:rPr lang="en-ID" dirty="0"/>
              <a:t> </a:t>
            </a:r>
            <a:r>
              <a:rPr lang="en-ID" dirty="0" err="1"/>
              <a:t>akan</a:t>
            </a:r>
            <a:r>
              <a:rPr lang="en-ID" dirty="0"/>
              <a:t> </a:t>
            </a:r>
            <a:r>
              <a:rPr lang="en-ID" dirty="0" err="1"/>
              <a:t>mengirimkan</a:t>
            </a:r>
            <a:r>
              <a:rPr lang="en-ID" dirty="0"/>
              <a:t> </a:t>
            </a:r>
            <a:r>
              <a:rPr lang="en-ID" dirty="0" err="1"/>
              <a:t>bagian</a:t>
            </a:r>
            <a:r>
              <a:rPr lang="en-ID" dirty="0"/>
              <a:t> </a:t>
            </a:r>
            <a:r>
              <a:rPr lang="en-ID" dirty="0" err="1"/>
              <a:t>pertama</a:t>
            </a:r>
            <a:r>
              <a:rPr lang="en-ID" dirty="0"/>
              <a:t> </a:t>
            </a:r>
            <a:r>
              <a:rPr lang="en-ID" dirty="0" err="1"/>
              <a:t>dari</a:t>
            </a:r>
            <a:r>
              <a:rPr lang="en-ID" dirty="0"/>
              <a:t> </a:t>
            </a:r>
            <a:r>
              <a:rPr lang="en-ID" dirty="0" err="1"/>
              <a:t>kode</a:t>
            </a:r>
            <a:r>
              <a:rPr lang="en-ID" dirty="0"/>
              <a:t> QR </a:t>
            </a:r>
            <a:r>
              <a:rPr lang="en-ID" dirty="0" err="1"/>
              <a:t>ke</a:t>
            </a:r>
            <a:r>
              <a:rPr lang="en-ID" dirty="0"/>
              <a:t> </a:t>
            </a:r>
            <a:r>
              <a:rPr lang="en-ID" dirty="0" err="1"/>
              <a:t>pengguna</a:t>
            </a:r>
            <a:r>
              <a:rPr lang="en-ID" dirty="0"/>
              <a:t>, </a:t>
            </a:r>
            <a:r>
              <a:rPr lang="en-ID" dirty="0" err="1"/>
              <a:t>sedangkan</a:t>
            </a:r>
            <a:r>
              <a:rPr lang="en-ID" dirty="0"/>
              <a:t> </a:t>
            </a:r>
            <a:r>
              <a:rPr lang="en-ID" dirty="0" err="1"/>
              <a:t>bagian</a:t>
            </a:r>
            <a:r>
              <a:rPr lang="en-ID" dirty="0"/>
              <a:t> </a:t>
            </a:r>
            <a:r>
              <a:rPr lang="en-ID" dirty="0" err="1"/>
              <a:t>kedua</a:t>
            </a:r>
            <a:r>
              <a:rPr lang="en-ID" dirty="0"/>
              <a:t> </a:t>
            </a:r>
            <a:r>
              <a:rPr lang="en-ID" dirty="0" err="1"/>
              <a:t>didapatkan</a:t>
            </a:r>
            <a:r>
              <a:rPr lang="en-ID" dirty="0"/>
              <a:t> </a:t>
            </a:r>
            <a:r>
              <a:rPr lang="en-ID" dirty="0" err="1"/>
              <a:t>melalui</a:t>
            </a:r>
            <a:r>
              <a:rPr lang="en-ID" dirty="0"/>
              <a:t> email </a:t>
            </a:r>
            <a:r>
              <a:rPr lang="en-ID" dirty="0" err="1"/>
              <a:t>pengguna</a:t>
            </a:r>
            <a:r>
              <a:rPr lang="en-ID" dirty="0"/>
              <a:t>. Setelah </a:t>
            </a:r>
            <a:r>
              <a:rPr lang="en-ID" dirty="0" err="1"/>
              <a:t>berhasil</a:t>
            </a:r>
            <a:r>
              <a:rPr lang="en-ID" dirty="0"/>
              <a:t> </a:t>
            </a:r>
            <a:r>
              <a:rPr lang="en-ID" dirty="0" err="1"/>
              <a:t>digabungkan</a:t>
            </a:r>
            <a:r>
              <a:rPr lang="en-ID" dirty="0"/>
              <a:t>, </a:t>
            </a:r>
            <a:r>
              <a:rPr lang="en-ID" dirty="0" err="1"/>
              <a:t>maka</a:t>
            </a:r>
            <a:r>
              <a:rPr lang="en-ID" dirty="0"/>
              <a:t> </a:t>
            </a:r>
            <a:r>
              <a:rPr lang="en-ID" dirty="0" err="1"/>
              <a:t>akan</a:t>
            </a:r>
            <a:r>
              <a:rPr lang="en-ID" dirty="0"/>
              <a:t> </a:t>
            </a:r>
            <a:r>
              <a:rPr lang="en-ID" dirty="0" err="1"/>
              <a:t>menghasilkan</a:t>
            </a:r>
            <a:r>
              <a:rPr lang="en-ID" dirty="0"/>
              <a:t> </a:t>
            </a:r>
            <a:r>
              <a:rPr lang="en-ID" dirty="0" err="1"/>
              <a:t>kode</a:t>
            </a:r>
            <a:r>
              <a:rPr lang="en-ID" dirty="0"/>
              <a:t> QR </a:t>
            </a:r>
            <a:r>
              <a:rPr lang="en-ID" dirty="0" err="1"/>
              <a:t>lengkap</a:t>
            </a:r>
            <a:r>
              <a:rPr lang="en-ID" dirty="0"/>
              <a:t>. </a:t>
            </a:r>
            <a:r>
              <a:rPr lang="en-ID" dirty="0" err="1"/>
              <a:t>Kemudian</a:t>
            </a:r>
            <a:r>
              <a:rPr lang="en-ID" dirty="0"/>
              <a:t> </a:t>
            </a:r>
            <a:r>
              <a:rPr lang="en-ID" dirty="0" err="1"/>
              <a:t>setelah</a:t>
            </a:r>
            <a:r>
              <a:rPr lang="en-ID" dirty="0"/>
              <a:t> </a:t>
            </a:r>
            <a:r>
              <a:rPr lang="en-ID" dirty="0" err="1"/>
              <a:t>kode</a:t>
            </a:r>
            <a:r>
              <a:rPr lang="en-ID" dirty="0"/>
              <a:t> QR </a:t>
            </a:r>
            <a:r>
              <a:rPr lang="en-ID" dirty="0" err="1"/>
              <a:t>discan</a:t>
            </a:r>
            <a:r>
              <a:rPr lang="en-ID" dirty="0"/>
              <a:t>, </a:t>
            </a:r>
            <a:r>
              <a:rPr lang="en-ID" dirty="0" err="1"/>
              <a:t>akan</a:t>
            </a:r>
            <a:r>
              <a:rPr lang="en-ID" dirty="0"/>
              <a:t> </a:t>
            </a:r>
            <a:r>
              <a:rPr lang="en-ID" dirty="0" err="1"/>
              <a:t>didapat</a:t>
            </a:r>
            <a:r>
              <a:rPr lang="en-ID" dirty="0"/>
              <a:t> </a:t>
            </a:r>
            <a:r>
              <a:rPr lang="en-ID" dirty="0" err="1"/>
              <a:t>kembali</a:t>
            </a:r>
            <a:r>
              <a:rPr lang="en-ID" dirty="0"/>
              <a:t> OTP </a:t>
            </a:r>
            <a:r>
              <a:rPr lang="en-ID" dirty="0" err="1"/>
              <a:t>asli</a:t>
            </a:r>
            <a:r>
              <a:rPr lang="en-ID" dirty="0"/>
              <a:t> yang </a:t>
            </a:r>
            <a:r>
              <a:rPr lang="en-ID" dirty="0" err="1"/>
              <a:t>berasal</a:t>
            </a:r>
            <a:r>
              <a:rPr lang="en-ID" dirty="0"/>
              <a:t> </a:t>
            </a:r>
            <a:r>
              <a:rPr lang="en-ID" dirty="0" err="1"/>
              <a:t>dari</a:t>
            </a:r>
            <a:r>
              <a:rPr lang="en-ID" dirty="0"/>
              <a:t> server bank.  </a:t>
            </a:r>
            <a:r>
              <a:rPr lang="en-ID" dirty="0" err="1"/>
              <a:t>Pengguna</a:t>
            </a:r>
            <a:r>
              <a:rPr lang="en-ID" dirty="0"/>
              <a:t> </a:t>
            </a:r>
            <a:r>
              <a:rPr lang="en-ID" dirty="0" err="1"/>
              <a:t>akan</a:t>
            </a:r>
            <a:r>
              <a:rPr lang="en-ID" dirty="0"/>
              <a:t> </a:t>
            </a:r>
            <a:r>
              <a:rPr lang="en-ID" dirty="0" err="1"/>
              <a:t>mengirimkan</a:t>
            </a:r>
            <a:r>
              <a:rPr lang="en-ID" dirty="0"/>
              <a:t> </a:t>
            </a:r>
            <a:r>
              <a:rPr lang="en-ID" dirty="0" err="1"/>
              <a:t>kembali</a:t>
            </a:r>
            <a:r>
              <a:rPr lang="en-ID" dirty="0"/>
              <a:t> OTP yang </a:t>
            </a:r>
            <a:r>
              <a:rPr lang="en-ID" dirty="0" err="1"/>
              <a:t>didapat</a:t>
            </a:r>
            <a:r>
              <a:rPr lang="en-ID" dirty="0"/>
              <a:t> </a:t>
            </a:r>
            <a:r>
              <a:rPr lang="en-ID" dirty="0" err="1"/>
              <a:t>ke</a:t>
            </a:r>
            <a:r>
              <a:rPr lang="en-ID" dirty="0"/>
              <a:t> server bank </a:t>
            </a:r>
            <a:r>
              <a:rPr lang="en-ID" dirty="0" err="1"/>
              <a:t>untuk</a:t>
            </a:r>
            <a:r>
              <a:rPr lang="en-ID" dirty="0"/>
              <a:t> </a:t>
            </a:r>
            <a:r>
              <a:rPr lang="en-ID" dirty="0" err="1"/>
              <a:t>verifikasi</a:t>
            </a:r>
            <a:r>
              <a:rPr lang="en-ID" dirty="0"/>
              <a:t>, </a:t>
            </a:r>
            <a:r>
              <a:rPr lang="en-ID" dirty="0" err="1"/>
              <a:t>kemudian</a:t>
            </a:r>
            <a:r>
              <a:rPr lang="en-ID" dirty="0"/>
              <a:t> </a:t>
            </a:r>
            <a:r>
              <a:rPr lang="en-ID" dirty="0" err="1"/>
              <a:t>akan</a:t>
            </a:r>
            <a:r>
              <a:rPr lang="en-ID" dirty="0"/>
              <a:t> </a:t>
            </a:r>
            <a:r>
              <a:rPr lang="en-ID" dirty="0" err="1"/>
              <a:t>diminta</a:t>
            </a:r>
            <a:r>
              <a:rPr lang="en-ID" dirty="0"/>
              <a:t> password </a:t>
            </a:r>
            <a:r>
              <a:rPr lang="en-ID" dirty="0" err="1"/>
              <a:t>transaksi</a:t>
            </a:r>
            <a:r>
              <a:rPr lang="en-ID" dirty="0"/>
              <a:t> dan </a:t>
            </a:r>
            <a:r>
              <a:rPr lang="en-ID" dirty="0" err="1"/>
              <a:t>jika</a:t>
            </a:r>
            <a:r>
              <a:rPr lang="en-ID" dirty="0"/>
              <a:t> password </a:t>
            </a:r>
            <a:r>
              <a:rPr lang="en-ID" dirty="0" err="1"/>
              <a:t>telah</a:t>
            </a:r>
            <a:r>
              <a:rPr lang="en-ID" dirty="0"/>
              <a:t> </a:t>
            </a:r>
            <a:r>
              <a:rPr lang="en-ID" dirty="0" err="1"/>
              <a:t>benar</a:t>
            </a:r>
            <a:r>
              <a:rPr lang="en-ID" dirty="0"/>
              <a:t> </a:t>
            </a:r>
            <a:r>
              <a:rPr lang="en-ID" dirty="0" err="1"/>
              <a:t>maka</a:t>
            </a:r>
            <a:r>
              <a:rPr lang="en-ID" dirty="0"/>
              <a:t> </a:t>
            </a:r>
            <a:r>
              <a:rPr lang="en-ID" dirty="0" err="1"/>
              <a:t>transaksi</a:t>
            </a:r>
            <a:r>
              <a:rPr lang="en-ID" dirty="0"/>
              <a:t> </a:t>
            </a:r>
            <a:r>
              <a:rPr lang="en-ID" dirty="0" err="1"/>
              <a:t>dapat</a:t>
            </a:r>
            <a:r>
              <a:rPr lang="en-ID" dirty="0"/>
              <a:t> </a:t>
            </a:r>
            <a:r>
              <a:rPr lang="en-ID" dirty="0" err="1"/>
              <a:t>dilakukan</a:t>
            </a:r>
            <a:r>
              <a:rPr lang="en-ID" dirty="0"/>
              <a:t>.</a:t>
            </a:r>
          </a:p>
          <a:p>
            <a:pPr marL="0" indent="0" algn="just">
              <a:buNone/>
            </a:pPr>
            <a:endParaRPr lang="en-ID" dirty="0"/>
          </a:p>
        </p:txBody>
      </p:sp>
    </p:spTree>
    <p:extLst>
      <p:ext uri="{BB962C8B-B14F-4D97-AF65-F5344CB8AC3E}">
        <p14:creationId xmlns:p14="http://schemas.microsoft.com/office/powerpoint/2010/main" val="17230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3" y="3304260"/>
            <a:ext cx="10554574" cy="2100331"/>
          </a:xfrm>
        </p:spPr>
        <p:txBody>
          <a:bodyPr anchor="t"/>
          <a:lstStyle/>
          <a:p>
            <a:pPr marL="0" indent="0" algn="just">
              <a:buNone/>
            </a:pPr>
            <a:r>
              <a:rPr lang="id-ID" dirty="0"/>
              <a:t>Steganografi adalah teknik menyembunyikan pesan rahasia  di dalam yang lain dan ekstraksi pesan rahasia di tempat tujuannya. </a:t>
            </a:r>
            <a:endParaRPr lang="en-US" dirty="0"/>
          </a:p>
          <a:p>
            <a:pPr marL="0" indent="0" algn="just">
              <a:buNone/>
            </a:pPr>
            <a:endParaRPr lang="en-US" dirty="0"/>
          </a:p>
          <a:p>
            <a:pPr marL="0" indent="0" algn="just">
              <a:buNone/>
            </a:pPr>
            <a:r>
              <a:rPr lang="id-ID" dirty="0"/>
              <a:t>Visual kriptografi adalah teknik khusus enkripsi untuk menyembunyikan informasi ke dalam gambar yang dapat didekripsi oleh penglihatan manusia jika gambar kunci yang benar digunakan. </a:t>
            </a:r>
            <a:endParaRPr lang="en-US" dirty="0"/>
          </a:p>
        </p:txBody>
      </p:sp>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100" dirty="0"/>
              <a:t>STEGANOGRAFI DAN ALGORITMA VISUAL KRIPTOGRAFI</a:t>
            </a:r>
            <a:endParaRPr lang="en-US" sz="3100" dirty="0"/>
          </a:p>
        </p:txBody>
      </p:sp>
    </p:spTree>
    <p:extLst>
      <p:ext uri="{BB962C8B-B14F-4D97-AF65-F5344CB8AC3E}">
        <p14:creationId xmlns:p14="http://schemas.microsoft.com/office/powerpoint/2010/main" val="404753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6" y="2668910"/>
            <a:ext cx="5747657" cy="3662618"/>
          </a:xfrm>
        </p:spPr>
        <p:txBody>
          <a:bodyPr anchor="t">
            <a:normAutofit fontScale="92500" lnSpcReduction="20000"/>
          </a:bodyPr>
          <a:lstStyle/>
          <a:p>
            <a:pPr marL="0" indent="0" algn="just">
              <a:buNone/>
            </a:pPr>
            <a:endParaRPr lang="id-ID" sz="1600" dirty="0"/>
          </a:p>
          <a:p>
            <a:pPr marL="0" indent="0" algn="just">
              <a:buNone/>
            </a:pPr>
            <a:r>
              <a:rPr lang="id-ID" sz="1600" dirty="0"/>
              <a:t>Untuk membuat dua bagian dari kode QR, diperlukan proses XOR dan untuk menggabungkannya kembali diperlukan proses AND. Pertama, piksel pertama dari gambar kode QR di XOR dengan piksel/array yang dihasilkan secara acak dari matriks dua dimensi (a dalam Random Pixels/arrays) yang akan menghasilkan matriks baru (a’ dalam Secret Pixels/arrays). Begitu seterusnya pada array (b), (c), (d), (e) akan menghasilkan array (b’), (c’), (d’), (e’). </a:t>
            </a:r>
            <a:endParaRPr lang="en-US" sz="1600" dirty="0"/>
          </a:p>
          <a:p>
            <a:pPr marL="0" indent="0" algn="just">
              <a:buNone/>
            </a:pPr>
            <a:endParaRPr lang="en-US" sz="1600" dirty="0"/>
          </a:p>
          <a:p>
            <a:pPr marL="0" indent="0" algn="just">
              <a:buNone/>
            </a:pPr>
            <a:r>
              <a:rPr lang="id-ID" sz="1600" dirty="0"/>
              <a:t>Sedangkan untuk menggabungkan kembali kode QR, proses AND dilakukan pada piksel (a) dan (a’) maka akan dapatkan piksel asli dalam kode QR. Demikian pula jika melakukan AND dari (b) dan (b’) dan seterusnya. Akan dapat mengambil kembali piksel asli dari kode QR.</a:t>
            </a:r>
          </a:p>
        </p:txBody>
      </p:sp>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100" dirty="0"/>
              <a:t>STEGANOGRAFI DAN ALGORITMA VISUAL KRIPTOGRAFI</a:t>
            </a:r>
            <a:endParaRPr lang="en-US" sz="3100" dirty="0"/>
          </a:p>
        </p:txBody>
      </p:sp>
      <p:grpSp>
        <p:nvGrpSpPr>
          <p:cNvPr id="2" name="Group 1">
            <a:extLst>
              <a:ext uri="{FF2B5EF4-FFF2-40B4-BE49-F238E27FC236}">
                <a16:creationId xmlns:a16="http://schemas.microsoft.com/office/drawing/2014/main" id="{ECDFA3A5-BF40-44A6-B474-7388CFC0F84C}"/>
              </a:ext>
            </a:extLst>
          </p:cNvPr>
          <p:cNvGrpSpPr/>
          <p:nvPr/>
        </p:nvGrpSpPr>
        <p:grpSpPr>
          <a:xfrm>
            <a:off x="6718526" y="2919352"/>
            <a:ext cx="4878389" cy="3158453"/>
            <a:chOff x="4091440" y="1453409"/>
            <a:chExt cx="2644775" cy="1712327"/>
          </a:xfrm>
        </p:grpSpPr>
        <p:pic>
          <p:nvPicPr>
            <p:cNvPr id="4" name="Picture 3">
              <a:extLst>
                <a:ext uri="{FF2B5EF4-FFF2-40B4-BE49-F238E27FC236}">
                  <a16:creationId xmlns:a16="http://schemas.microsoft.com/office/drawing/2014/main" id="{265C5AB3-15DC-4DAB-8E5E-BCD7575CC707}"/>
                </a:ext>
              </a:extLst>
            </p:cNvPr>
            <p:cNvPicPr/>
            <p:nvPr/>
          </p:nvPicPr>
          <p:blipFill rotWithShape="1">
            <a:blip r:embed="rId2">
              <a:extLst>
                <a:ext uri="{28A0092B-C50C-407E-A947-70E740481C1C}">
                  <a14:useLocalDpi xmlns:a14="http://schemas.microsoft.com/office/drawing/2010/main" val="0"/>
                </a:ext>
              </a:extLst>
            </a:blip>
            <a:srcRect b="12261"/>
            <a:stretch/>
          </p:blipFill>
          <p:spPr bwMode="auto">
            <a:xfrm>
              <a:off x="4091440" y="1453409"/>
              <a:ext cx="2644775" cy="1485900"/>
            </a:xfrm>
            <a:prstGeom prst="rect">
              <a:avLst/>
            </a:prstGeom>
            <a:ln>
              <a:noFill/>
            </a:ln>
            <a:extLst>
              <a:ext uri="{53640926-AAD7-44D8-BBD7-CCE9431645EC}">
                <a14:shadowObscured xmlns:a14="http://schemas.microsoft.com/office/drawing/2010/main"/>
              </a:ext>
            </a:extLst>
          </p:spPr>
        </p:pic>
        <p:sp>
          <p:nvSpPr>
            <p:cNvPr id="5" name="Text Box 5">
              <a:extLst>
                <a:ext uri="{FF2B5EF4-FFF2-40B4-BE49-F238E27FC236}">
                  <a16:creationId xmlns:a16="http://schemas.microsoft.com/office/drawing/2014/main" id="{789849B4-D647-4108-B25F-FAC8B93C6A72}"/>
                </a:ext>
              </a:extLst>
            </p:cNvPr>
            <p:cNvSpPr txBox="1"/>
            <p:nvPr/>
          </p:nvSpPr>
          <p:spPr>
            <a:xfrm>
              <a:off x="4091440" y="2996459"/>
              <a:ext cx="2644775" cy="169277"/>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sz="1100" b="1" i="0" dirty="0">
                  <a:effectLst/>
                  <a:latin typeface="Times New Roman" panose="02020603050405020304" pitchFamily="18" charset="0"/>
                  <a:ea typeface="Calibri" panose="020F0502020204030204" pitchFamily="34" charset="0"/>
                  <a:cs typeface="Times New Roman" panose="02020603050405020304" pitchFamily="18" charset="0"/>
                </a:rPr>
                <a:t>Gambar 2 </a:t>
              </a:r>
              <a:r>
                <a:rPr lang="en-US" sz="1100" b="1" i="0"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100" b="1" i="0" dirty="0">
                  <a:effectLst/>
                  <a:latin typeface="Times New Roman" panose="02020603050405020304" pitchFamily="18" charset="0"/>
                  <a:ea typeface="Calibri" panose="020F0502020204030204" pitchFamily="34" charset="0"/>
                  <a:cs typeface="Times New Roman" panose="02020603050405020304" pitchFamily="18" charset="0"/>
                </a:rPr>
                <a:t> Visual </a:t>
              </a:r>
              <a:r>
                <a:rPr lang="en-US" sz="1100" b="1" i="0" dirty="0" err="1">
                  <a:effectLst/>
                  <a:latin typeface="Times New Roman" panose="02020603050405020304" pitchFamily="18" charset="0"/>
                  <a:ea typeface="Calibri" panose="020F0502020204030204" pitchFamily="34" charset="0"/>
                  <a:cs typeface="Times New Roman" panose="02020603050405020304" pitchFamily="18" charset="0"/>
                </a:rPr>
                <a:t>Kriptografi</a:t>
              </a:r>
              <a:endParaRPr lang="en-ID" sz="900" i="1"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016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3" y="3275233"/>
            <a:ext cx="10554574" cy="2100331"/>
          </a:xfrm>
        </p:spPr>
        <p:txBody>
          <a:bodyPr anchor="t">
            <a:normAutofit lnSpcReduction="10000"/>
          </a:bodyPr>
          <a:lstStyle/>
          <a:p>
            <a:pPr marL="0" indent="0">
              <a:buNone/>
            </a:pPr>
            <a:r>
              <a:rPr lang="id-ID" dirty="0"/>
              <a:t>a)	Sistem yang diusulkan menyediakan dua cara otentikasi.</a:t>
            </a:r>
          </a:p>
          <a:p>
            <a:pPr marL="0" indent="0">
              <a:buNone/>
            </a:pPr>
            <a:r>
              <a:rPr lang="id-ID" dirty="0"/>
              <a:t>b)	Pencegahan phishing.</a:t>
            </a:r>
          </a:p>
          <a:p>
            <a:pPr marL="0" indent="0">
              <a:buNone/>
            </a:pPr>
            <a:r>
              <a:rPr lang="id-ID" dirty="0"/>
              <a:t>c)	Menggunakan visual kriptografi untuk membuat dua bagian dari OTP untuk membuat </a:t>
            </a:r>
            <a:r>
              <a:rPr lang="en-US" dirty="0"/>
              <a:t>	</a:t>
            </a:r>
            <a:r>
              <a:rPr lang="id-ID" dirty="0"/>
              <a:t>sistem lebih aman.</a:t>
            </a:r>
          </a:p>
          <a:p>
            <a:pPr marL="0" indent="0">
              <a:buNone/>
            </a:pPr>
            <a:r>
              <a:rPr lang="id-ID" dirty="0"/>
              <a:t>d)	Sistem mencegah pencurian identitas.</a:t>
            </a:r>
          </a:p>
          <a:p>
            <a:pPr marL="0" indent="0">
              <a:buNone/>
            </a:pPr>
            <a:r>
              <a:rPr lang="id-ID" dirty="0"/>
              <a:t>e)	Ini juga memberikan keamanan data pribadi pengguna.</a:t>
            </a:r>
          </a:p>
        </p:txBody>
      </p:sp>
      <p:sp>
        <p:nvSpPr>
          <p:cNvPr id="6" name="Title 1">
            <a:extLst>
              <a:ext uri="{FF2B5EF4-FFF2-40B4-BE49-F238E27FC236}">
                <a16:creationId xmlns:a16="http://schemas.microsoft.com/office/drawing/2014/main" id="{0B019F00-B50F-4983-B9F1-78A5CC0706C8}"/>
              </a:ext>
            </a:extLst>
          </p:cNvPr>
          <p:cNvSpPr txBox="1">
            <a:spLocks/>
          </p:cNvSpPr>
          <p:nvPr/>
        </p:nvSpPr>
        <p:spPr>
          <a:xfrm>
            <a:off x="827424" y="526472"/>
            <a:ext cx="10571998" cy="72491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KEUNTUNGAN</a:t>
            </a:r>
          </a:p>
        </p:txBody>
      </p:sp>
    </p:spTree>
    <p:extLst>
      <p:ext uri="{BB962C8B-B14F-4D97-AF65-F5344CB8AC3E}">
        <p14:creationId xmlns:p14="http://schemas.microsoft.com/office/powerpoint/2010/main" val="1681592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142</TotalTime>
  <Words>924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Times New Roman</vt:lpstr>
      <vt:lpstr>Wingdings 2</vt:lpstr>
      <vt:lpstr>Quotable</vt:lpstr>
      <vt:lpstr>Sistem Pembayaran Online Menggunakan Steganografi dan Kriptografi Visual</vt:lpstr>
      <vt:lpstr>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Pembayaran Online Menggunakan Steganografi dan Kriptografi Visual</dc:title>
  <dc:creator>nanda</dc:creator>
  <cp:lastModifiedBy>Bayu Baskara</cp:lastModifiedBy>
  <cp:revision>7</cp:revision>
  <dcterms:created xsi:type="dcterms:W3CDTF">2021-06-07T00:06:08Z</dcterms:created>
  <dcterms:modified xsi:type="dcterms:W3CDTF">2021-06-07T19:16:58Z</dcterms:modified>
</cp:coreProperties>
</file>