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A67289-C3DC-4876-B5A9-A1D195460C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B5D4759-8A49-497D-9C1A-366CF8ED91D5}">
      <dgm:prSet phldrT="[Text]"/>
      <dgm:spPr/>
      <dgm:t>
        <a:bodyPr/>
        <a:lstStyle/>
        <a:p>
          <a:r>
            <a:rPr lang="id-ID" dirty="0" smtClean="0"/>
            <a:t>Image</a:t>
          </a:r>
          <a:endParaRPr lang="id-ID" dirty="0"/>
        </a:p>
      </dgm:t>
    </dgm:pt>
    <dgm:pt modelId="{ECC8DCB6-BF1E-46C0-9B0D-2CF77D46BF67}" type="parTrans" cxnId="{F74A2AB6-5A70-4CC8-ABF5-A66391775F8E}">
      <dgm:prSet/>
      <dgm:spPr/>
      <dgm:t>
        <a:bodyPr/>
        <a:lstStyle/>
        <a:p>
          <a:endParaRPr lang="id-ID"/>
        </a:p>
      </dgm:t>
    </dgm:pt>
    <dgm:pt modelId="{7332C761-1AE0-4A4D-A4A0-4554D2F1E7CB}" type="sibTrans" cxnId="{F74A2AB6-5A70-4CC8-ABF5-A66391775F8E}">
      <dgm:prSet/>
      <dgm:spPr/>
      <dgm:t>
        <a:bodyPr/>
        <a:lstStyle/>
        <a:p>
          <a:endParaRPr lang="id-ID"/>
        </a:p>
      </dgm:t>
    </dgm:pt>
    <dgm:pt modelId="{7A0AB10F-355A-42A7-888C-8ECFA229BA9C}">
      <dgm:prSet phldrT="[Text]"/>
      <dgm:spPr/>
      <dgm:t>
        <a:bodyPr/>
        <a:lstStyle/>
        <a:p>
          <a:r>
            <a:rPr lang="id-ID" dirty="0" smtClean="0"/>
            <a:t>Image Processing</a:t>
          </a:r>
          <a:endParaRPr lang="id-ID" dirty="0"/>
        </a:p>
      </dgm:t>
    </dgm:pt>
    <dgm:pt modelId="{350775D3-B74F-4D71-974D-26E2CC1B5D7C}" type="parTrans" cxnId="{121D92B6-B95D-450B-AB81-B8251DC5756C}">
      <dgm:prSet/>
      <dgm:spPr/>
      <dgm:t>
        <a:bodyPr/>
        <a:lstStyle/>
        <a:p>
          <a:endParaRPr lang="id-ID"/>
        </a:p>
      </dgm:t>
    </dgm:pt>
    <dgm:pt modelId="{CD120ACB-E894-4954-B925-552864904EAE}" type="sibTrans" cxnId="{121D92B6-B95D-450B-AB81-B8251DC5756C}">
      <dgm:prSet/>
      <dgm:spPr/>
      <dgm:t>
        <a:bodyPr/>
        <a:lstStyle/>
        <a:p>
          <a:endParaRPr lang="id-ID"/>
        </a:p>
      </dgm:t>
    </dgm:pt>
    <dgm:pt modelId="{247363F8-138C-4944-9BE1-BDAFF5B2A336}">
      <dgm:prSet phldrT="[Text]"/>
      <dgm:spPr/>
      <dgm:t>
        <a:bodyPr/>
        <a:lstStyle/>
        <a:p>
          <a:r>
            <a:rPr lang="id-ID" dirty="0" smtClean="0"/>
            <a:t>Enhanced Image</a:t>
          </a:r>
          <a:endParaRPr lang="id-ID" dirty="0"/>
        </a:p>
      </dgm:t>
    </dgm:pt>
    <dgm:pt modelId="{6C922007-07F9-4C85-92F6-F39F412535A9}" type="parTrans" cxnId="{2312F343-C9F1-43E5-A95A-D96CBB6F2764}">
      <dgm:prSet/>
      <dgm:spPr/>
      <dgm:t>
        <a:bodyPr/>
        <a:lstStyle/>
        <a:p>
          <a:endParaRPr lang="id-ID"/>
        </a:p>
      </dgm:t>
    </dgm:pt>
    <dgm:pt modelId="{94B3B556-181D-421B-97D7-C4DA2CDFD546}" type="sibTrans" cxnId="{2312F343-C9F1-43E5-A95A-D96CBB6F2764}">
      <dgm:prSet/>
      <dgm:spPr/>
      <dgm:t>
        <a:bodyPr/>
        <a:lstStyle/>
        <a:p>
          <a:endParaRPr lang="id-ID"/>
        </a:p>
      </dgm:t>
    </dgm:pt>
    <dgm:pt modelId="{A80A6673-081D-4D82-9254-1377FF4FCE08}" type="pres">
      <dgm:prSet presAssocID="{D7A67289-C3DC-4876-B5A9-A1D195460C53}" presName="Name0" presStyleCnt="0">
        <dgm:presLayoutVars>
          <dgm:dir/>
          <dgm:animLvl val="lvl"/>
          <dgm:resizeHandles val="exact"/>
        </dgm:presLayoutVars>
      </dgm:prSet>
      <dgm:spPr/>
    </dgm:pt>
    <dgm:pt modelId="{66F4218B-24E3-4F52-A6FB-B8C8EEC5EE36}" type="pres">
      <dgm:prSet presAssocID="{1B5D4759-8A49-497D-9C1A-366CF8ED91D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37E15BF-4CE4-454B-93C4-80E77BF2AFA8}" type="pres">
      <dgm:prSet presAssocID="{7332C761-1AE0-4A4D-A4A0-4554D2F1E7CB}" presName="parTxOnlySpace" presStyleCnt="0"/>
      <dgm:spPr/>
    </dgm:pt>
    <dgm:pt modelId="{7A2790FB-8F43-49C1-8B44-7ED6FB1289CD}" type="pres">
      <dgm:prSet presAssocID="{7A0AB10F-355A-42A7-888C-8ECFA229BA9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27179E8-1655-439F-9996-8D11A1DF8EE3}" type="pres">
      <dgm:prSet presAssocID="{CD120ACB-E894-4954-B925-552864904EAE}" presName="parTxOnlySpace" presStyleCnt="0"/>
      <dgm:spPr/>
    </dgm:pt>
    <dgm:pt modelId="{40829ACF-FC36-442C-AF67-4492F667E820}" type="pres">
      <dgm:prSet presAssocID="{247363F8-138C-4944-9BE1-BDAFF5B2A33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0D0B7E4-F0EC-4FE8-8C52-58A9908CBC44}" type="presOf" srcId="{7A0AB10F-355A-42A7-888C-8ECFA229BA9C}" destId="{7A2790FB-8F43-49C1-8B44-7ED6FB1289CD}" srcOrd="0" destOrd="0" presId="urn:microsoft.com/office/officeart/2005/8/layout/chevron1"/>
    <dgm:cxn modelId="{CCAD3A08-AFFE-4087-A8CA-353F4CDD5A6D}" type="presOf" srcId="{1B5D4759-8A49-497D-9C1A-366CF8ED91D5}" destId="{66F4218B-24E3-4F52-A6FB-B8C8EEC5EE36}" srcOrd="0" destOrd="0" presId="urn:microsoft.com/office/officeart/2005/8/layout/chevron1"/>
    <dgm:cxn modelId="{801D9A67-E771-409D-824D-F4A78C565039}" type="presOf" srcId="{D7A67289-C3DC-4876-B5A9-A1D195460C53}" destId="{A80A6673-081D-4D82-9254-1377FF4FCE08}" srcOrd="0" destOrd="0" presId="urn:microsoft.com/office/officeart/2005/8/layout/chevron1"/>
    <dgm:cxn modelId="{F74A2AB6-5A70-4CC8-ABF5-A66391775F8E}" srcId="{D7A67289-C3DC-4876-B5A9-A1D195460C53}" destId="{1B5D4759-8A49-497D-9C1A-366CF8ED91D5}" srcOrd="0" destOrd="0" parTransId="{ECC8DCB6-BF1E-46C0-9B0D-2CF77D46BF67}" sibTransId="{7332C761-1AE0-4A4D-A4A0-4554D2F1E7CB}"/>
    <dgm:cxn modelId="{121D92B6-B95D-450B-AB81-B8251DC5756C}" srcId="{D7A67289-C3DC-4876-B5A9-A1D195460C53}" destId="{7A0AB10F-355A-42A7-888C-8ECFA229BA9C}" srcOrd="1" destOrd="0" parTransId="{350775D3-B74F-4D71-974D-26E2CC1B5D7C}" sibTransId="{CD120ACB-E894-4954-B925-552864904EAE}"/>
    <dgm:cxn modelId="{FA862EF3-26FB-4EC8-A730-3669DE225A4F}" type="presOf" srcId="{247363F8-138C-4944-9BE1-BDAFF5B2A336}" destId="{40829ACF-FC36-442C-AF67-4492F667E820}" srcOrd="0" destOrd="0" presId="urn:microsoft.com/office/officeart/2005/8/layout/chevron1"/>
    <dgm:cxn modelId="{2312F343-C9F1-43E5-A95A-D96CBB6F2764}" srcId="{D7A67289-C3DC-4876-B5A9-A1D195460C53}" destId="{247363F8-138C-4944-9BE1-BDAFF5B2A336}" srcOrd="2" destOrd="0" parTransId="{6C922007-07F9-4C85-92F6-F39F412535A9}" sibTransId="{94B3B556-181D-421B-97D7-C4DA2CDFD546}"/>
    <dgm:cxn modelId="{5EB78BB8-9498-4DCC-9D95-B9AB260D774E}" type="presParOf" srcId="{A80A6673-081D-4D82-9254-1377FF4FCE08}" destId="{66F4218B-24E3-4F52-A6FB-B8C8EEC5EE36}" srcOrd="0" destOrd="0" presId="urn:microsoft.com/office/officeart/2005/8/layout/chevron1"/>
    <dgm:cxn modelId="{5170BEFB-1CE5-4FD9-A9D8-ADBFC4D92332}" type="presParOf" srcId="{A80A6673-081D-4D82-9254-1377FF4FCE08}" destId="{037E15BF-4CE4-454B-93C4-80E77BF2AFA8}" srcOrd="1" destOrd="0" presId="urn:microsoft.com/office/officeart/2005/8/layout/chevron1"/>
    <dgm:cxn modelId="{8F42006E-3A1E-4BFF-93D0-CF1986A84523}" type="presParOf" srcId="{A80A6673-081D-4D82-9254-1377FF4FCE08}" destId="{7A2790FB-8F43-49C1-8B44-7ED6FB1289CD}" srcOrd="2" destOrd="0" presId="urn:microsoft.com/office/officeart/2005/8/layout/chevron1"/>
    <dgm:cxn modelId="{B4FA1039-B195-4565-BA34-43B9DA1BF8B6}" type="presParOf" srcId="{A80A6673-081D-4D82-9254-1377FF4FCE08}" destId="{727179E8-1655-439F-9996-8D11A1DF8EE3}" srcOrd="3" destOrd="0" presId="urn:microsoft.com/office/officeart/2005/8/layout/chevron1"/>
    <dgm:cxn modelId="{369903CC-1A8A-4292-A1CB-5EA663FF72A4}" type="presParOf" srcId="{A80A6673-081D-4D82-9254-1377FF4FCE08}" destId="{40829ACF-FC36-442C-AF67-4492F667E820}" srcOrd="4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EE-8E62-4EB7-8B72-94A82838EAD8}" type="datetimeFigureOut">
              <a:rPr lang="id-ID" smtClean="0"/>
              <a:t>29/01/2019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6F5-EB25-4566-86C8-BF2AF53AACC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EE-8E62-4EB7-8B72-94A82838EAD8}" type="datetimeFigureOut">
              <a:rPr lang="id-ID" smtClean="0"/>
              <a:t>29/01/2019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6F5-EB25-4566-86C8-BF2AF53AACC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EE-8E62-4EB7-8B72-94A82838EAD8}" type="datetimeFigureOut">
              <a:rPr lang="id-ID" smtClean="0"/>
              <a:t>29/01/2019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6F5-EB25-4566-86C8-BF2AF53AACC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EE-8E62-4EB7-8B72-94A82838EAD8}" type="datetimeFigureOut">
              <a:rPr lang="id-ID" smtClean="0"/>
              <a:t>29/01/2019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6F5-EB25-4566-86C8-BF2AF53AACC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EE-8E62-4EB7-8B72-94A82838EAD8}" type="datetimeFigureOut">
              <a:rPr lang="id-ID" smtClean="0"/>
              <a:t>29/01/2019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6F5-EB25-4566-86C8-BF2AF53AACC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EE-8E62-4EB7-8B72-94A82838EAD8}" type="datetimeFigureOut">
              <a:rPr lang="id-ID" smtClean="0"/>
              <a:t>29/01/2019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6F5-EB25-4566-86C8-BF2AF53AACC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EE-8E62-4EB7-8B72-94A82838EAD8}" type="datetimeFigureOut">
              <a:rPr lang="id-ID" smtClean="0"/>
              <a:t>29/01/2019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6F5-EB25-4566-86C8-BF2AF53AACC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EE-8E62-4EB7-8B72-94A82838EAD8}" type="datetimeFigureOut">
              <a:rPr lang="id-ID" smtClean="0"/>
              <a:t>29/01/2019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6F5-EB25-4566-86C8-BF2AF53AACC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EE-8E62-4EB7-8B72-94A82838EAD8}" type="datetimeFigureOut">
              <a:rPr lang="id-ID" smtClean="0"/>
              <a:t>29/01/2019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6F5-EB25-4566-86C8-BF2AF53AACC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EE-8E62-4EB7-8B72-94A82838EAD8}" type="datetimeFigureOut">
              <a:rPr lang="id-ID" smtClean="0"/>
              <a:t>29/01/2019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6F5-EB25-4566-86C8-BF2AF53AACC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EE-8E62-4EB7-8B72-94A82838EAD8}" type="datetimeFigureOut">
              <a:rPr lang="id-ID" smtClean="0"/>
              <a:t>29/01/2019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6F5-EB25-4566-86C8-BF2AF53AACC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FC7EE-8E62-4EB7-8B72-94A82838EAD8}" type="datetimeFigureOut">
              <a:rPr lang="id-ID" smtClean="0"/>
              <a:t>29/01/2019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F6F5-EB25-4566-86C8-BF2AF53AACC4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Digital Image Processing</a:t>
            </a:r>
            <a:br>
              <a:rPr lang="id-ID" smtClean="0"/>
            </a:br>
            <a:r>
              <a:rPr lang="id-ID" smtClean="0"/>
              <a:t>Introduction (1)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Maulana Aziz Assuja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0864" t="35027" r="39055" b="17582"/>
          <a:stretch>
            <a:fillRect/>
          </a:stretch>
        </p:blipFill>
        <p:spPr bwMode="auto">
          <a:xfrm>
            <a:off x="2285984" y="1785926"/>
            <a:ext cx="521497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9766" t="36057" r="37957" b="18612"/>
          <a:stretch>
            <a:fillRect/>
          </a:stretch>
        </p:blipFill>
        <p:spPr bwMode="auto">
          <a:xfrm>
            <a:off x="1714480" y="1928802"/>
            <a:ext cx="550072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8668" t="33997" r="36859" b="16552"/>
          <a:stretch>
            <a:fillRect/>
          </a:stretch>
        </p:blipFill>
        <p:spPr bwMode="auto">
          <a:xfrm>
            <a:off x="1643042" y="1928802"/>
            <a:ext cx="578647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8668" t="35027" r="36859" b="17582"/>
          <a:stretch>
            <a:fillRect/>
          </a:stretch>
        </p:blipFill>
        <p:spPr bwMode="auto">
          <a:xfrm>
            <a:off x="1643042" y="2000240"/>
            <a:ext cx="578647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Quantization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14554"/>
            <a:ext cx="56959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Sampling and Quantization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9713" y="2195513"/>
            <a:ext cx="61245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Digital Image Formation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Color </a:t>
            </a:r>
            <a:r>
              <a:rPr lang="en-US" sz="2400" dirty="0"/>
              <a:t>images have 3 values per </a:t>
            </a:r>
            <a:r>
              <a:rPr lang="en-US" sz="2400" dirty="0" smtClean="0"/>
              <a:t>pixel</a:t>
            </a:r>
            <a:endParaRPr lang="id-ID" sz="2400" dirty="0" smtClean="0"/>
          </a:p>
          <a:p>
            <a:r>
              <a:rPr lang="id-ID" sz="2400" dirty="0" smtClean="0"/>
              <a:t>M</a:t>
            </a:r>
            <a:r>
              <a:rPr lang="en-US" sz="2400" dirty="0" err="1" smtClean="0"/>
              <a:t>onochrome</a:t>
            </a:r>
            <a:r>
              <a:rPr lang="en-US" sz="2400" dirty="0" smtClean="0"/>
              <a:t> </a:t>
            </a:r>
            <a:r>
              <a:rPr lang="en-US" sz="2400" dirty="0"/>
              <a:t>images have 1 value per </a:t>
            </a:r>
            <a:r>
              <a:rPr lang="en-US" sz="2400" dirty="0" smtClean="0"/>
              <a:t>pixel</a:t>
            </a:r>
            <a:endParaRPr lang="id-ID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571744"/>
            <a:ext cx="599241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2786058"/>
            <a:ext cx="214314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grid of squares, each of which contains a single color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4429132"/>
            <a:ext cx="214314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each </a:t>
            </a:r>
            <a:r>
              <a:rPr lang="en-US" sz="2000" dirty="0"/>
              <a:t>square is called a pixel (for </a:t>
            </a:r>
            <a:r>
              <a:rPr lang="en-US" sz="2000" i="1" dirty="0"/>
              <a:t>picture element)</a:t>
            </a:r>
            <a:endParaRPr lang="id-ID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Pixels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digital image, </a:t>
            </a:r>
            <a:r>
              <a:rPr lang="en-US" i="1" dirty="0"/>
              <a:t>I, is a mapping from a 2D grid of uniformly spaced discrete points, 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{</a:t>
            </a:r>
            <a:r>
              <a:rPr lang="en-US" i="1" dirty="0"/>
              <a:t>p = (</a:t>
            </a:r>
            <a:r>
              <a:rPr lang="en-US" i="1" dirty="0" err="1"/>
              <a:t>r,c</a:t>
            </a:r>
            <a:r>
              <a:rPr lang="en-US" i="1" dirty="0"/>
              <a:t>)}, </a:t>
            </a:r>
            <a:endParaRPr lang="id-ID" i="1" dirty="0" smtClean="0"/>
          </a:p>
          <a:p>
            <a:pPr>
              <a:buNone/>
            </a:pPr>
            <a:r>
              <a:rPr lang="id-ID" i="1" dirty="0"/>
              <a:t>	</a:t>
            </a:r>
            <a:r>
              <a:rPr lang="en-US" i="1" dirty="0" smtClean="0"/>
              <a:t>into </a:t>
            </a:r>
            <a:r>
              <a:rPr lang="en-US" i="1" dirty="0"/>
              <a:t>a set of positive integer values, {I( p)}, or a set of vector values, </a:t>
            </a:r>
            <a:r>
              <a:rPr lang="id-ID" i="1" dirty="0" smtClean="0"/>
              <a:t>e.g</a:t>
            </a:r>
            <a:r>
              <a:rPr lang="id-ID" i="1" dirty="0"/>
              <a:t>., {[R G B]T(p)}. </a:t>
            </a:r>
          </a:p>
          <a:p>
            <a:r>
              <a:rPr lang="en-US" dirty="0" smtClean="0"/>
              <a:t>At </a:t>
            </a:r>
            <a:r>
              <a:rPr lang="en-US" dirty="0"/>
              <a:t>each column location in each row of </a:t>
            </a:r>
            <a:r>
              <a:rPr lang="en-US" i="1" dirty="0"/>
              <a:t>I there is a value. </a:t>
            </a:r>
          </a:p>
          <a:p>
            <a:r>
              <a:rPr lang="en-US" dirty="0" smtClean="0"/>
              <a:t>The </a:t>
            </a:r>
            <a:r>
              <a:rPr lang="en-US" dirty="0"/>
              <a:t>pair ( </a:t>
            </a:r>
            <a:r>
              <a:rPr lang="en-US" i="1" dirty="0"/>
              <a:t>p, I( p) ) is called a “pixel” (for picture element). 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Pixels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 </a:t>
            </a:r>
            <a:r>
              <a:rPr lang="en-US" i="1" dirty="0"/>
              <a:t>= (</a:t>
            </a:r>
            <a:r>
              <a:rPr lang="en-US" i="1" dirty="0" err="1"/>
              <a:t>r,c</a:t>
            </a:r>
            <a:r>
              <a:rPr lang="en-US" i="1" dirty="0"/>
              <a:t>) is the pixel location indexed by row, r, and column, c. </a:t>
            </a:r>
          </a:p>
          <a:p>
            <a:r>
              <a:rPr lang="en-US" i="1" dirty="0" smtClean="0"/>
              <a:t>I</a:t>
            </a:r>
            <a:r>
              <a:rPr lang="en-US" i="1" dirty="0"/>
              <a:t>( p) = I(</a:t>
            </a:r>
            <a:r>
              <a:rPr lang="en-US" i="1" dirty="0" err="1"/>
              <a:t>r,c</a:t>
            </a:r>
            <a:r>
              <a:rPr lang="en-US" i="1" dirty="0"/>
              <a:t>) is the value of the pixel at location p. </a:t>
            </a:r>
          </a:p>
          <a:p>
            <a:r>
              <a:rPr lang="en-US" dirty="0" smtClean="0"/>
              <a:t>If </a:t>
            </a:r>
            <a:r>
              <a:rPr lang="en-US" i="1" dirty="0"/>
              <a:t>I( p) is a single number then I is monochrome. </a:t>
            </a:r>
          </a:p>
          <a:p>
            <a:r>
              <a:rPr lang="en-US" dirty="0" smtClean="0"/>
              <a:t>If </a:t>
            </a:r>
            <a:r>
              <a:rPr lang="en-US" i="1" dirty="0"/>
              <a:t>I( p) is a vector (ordered list of numbers) then I has multiple bands (e.g., a color image). 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Pixels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14275" t="42239" r="33565" b="8310"/>
          <a:stretch>
            <a:fillRect/>
          </a:stretch>
        </p:blipFill>
        <p:spPr bwMode="auto">
          <a:xfrm>
            <a:off x="1142976" y="2143116"/>
            <a:ext cx="678661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Introduction</a:t>
            </a:r>
          </a:p>
          <a:p>
            <a:r>
              <a:rPr lang="id-ID" dirty="0" smtClean="0"/>
              <a:t>Image Formation</a:t>
            </a:r>
            <a:endParaRPr lang="id-ID" dirty="0"/>
          </a:p>
          <a:p>
            <a:r>
              <a:rPr lang="id-ID" dirty="0" smtClean="0"/>
              <a:t>Image Processing and Equalization</a:t>
            </a:r>
          </a:p>
          <a:p>
            <a:r>
              <a:rPr lang="id-ID" dirty="0" smtClean="0"/>
              <a:t>Color Correction</a:t>
            </a:r>
          </a:p>
          <a:p>
            <a:r>
              <a:rPr lang="id-ID" dirty="0" smtClean="0"/>
              <a:t>Convolution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Pixels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l="14275" t="30906" r="33565" b="9340"/>
          <a:stretch>
            <a:fillRect/>
          </a:stretch>
        </p:blipFill>
        <p:spPr bwMode="auto">
          <a:xfrm>
            <a:off x="1142976" y="1714488"/>
            <a:ext cx="678661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Point Processing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l="18119" t="33997" r="36310" b="16552"/>
          <a:stretch>
            <a:fillRect/>
          </a:stretch>
        </p:blipFill>
        <p:spPr bwMode="auto">
          <a:xfrm>
            <a:off x="1643042" y="2143116"/>
            <a:ext cx="592935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Color Correction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 l="12664" t="31456" r="58785" b="5700"/>
          <a:stretch>
            <a:fillRect/>
          </a:stretch>
        </p:blipFill>
        <p:spPr bwMode="auto">
          <a:xfrm>
            <a:off x="2857488" y="1643050"/>
            <a:ext cx="371477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Convolution</a:t>
            </a:r>
            <a:endParaRPr lang="id-ID" dirty="0"/>
          </a:p>
        </p:txBody>
      </p:sp>
      <p:pic>
        <p:nvPicPr>
          <p:cNvPr id="15362" name="Picture 2" descr="D:\Kerjaan\REKON\catatan\68747470733a2f2f7777772e64726f70626f782e636f6d2f732f6e3134713930677a386138726278622f32645f636f6e766f6c7574696f6e2e706e673f7261773d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4404408" cy="2071702"/>
          </a:xfrm>
          <a:prstGeom prst="rect">
            <a:avLst/>
          </a:prstGeom>
          <a:noFill/>
        </p:spPr>
      </p:pic>
      <p:pic>
        <p:nvPicPr>
          <p:cNvPr id="15363" name="Picture 3" descr="D:\Kerjaan\REKON\catatan\no_padding_no_strides_transposed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928802"/>
            <a:ext cx="3276600" cy="3686175"/>
          </a:xfrm>
          <a:prstGeom prst="rect">
            <a:avLst/>
          </a:prstGeom>
          <a:noFill/>
        </p:spPr>
      </p:pic>
      <p:pic>
        <p:nvPicPr>
          <p:cNvPr id="15364" name="Picture 4" descr="D:\Kerjaan\REKON\catatan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500570"/>
            <a:ext cx="4835648" cy="192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Reference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id-ID" dirty="0"/>
          </a:p>
          <a:p>
            <a:r>
              <a:rPr lang="id-ID" dirty="0" smtClean="0"/>
              <a:t>Rafael </a:t>
            </a:r>
            <a:r>
              <a:rPr lang="id-ID" dirty="0"/>
              <a:t>C. Gonzales E.Woods, 2nd Edition,”Digital Image Processing Using Matlab”,Gates Mates Publishing,2009 </a:t>
            </a:r>
          </a:p>
          <a:p>
            <a:r>
              <a:rPr lang="id-ID" dirty="0" smtClean="0"/>
              <a:t>Wanasanan </a:t>
            </a:r>
            <a:r>
              <a:rPr lang="id-ID" dirty="0"/>
              <a:t>Thongsongkrit,”Lecture Notes” </a:t>
            </a:r>
          </a:p>
          <a:p>
            <a:r>
              <a:rPr lang="fr-FR" dirty="0" smtClean="0"/>
              <a:t>Richard </a:t>
            </a:r>
            <a:r>
              <a:rPr lang="fr-FR" dirty="0"/>
              <a:t>Alan Peter, “Lecture Notes 2007“ ,http://www.archive.org/details/Lectures_on_Image_Processing </a:t>
            </a:r>
          </a:p>
          <a:p>
            <a:r>
              <a:rPr lang="en-US" dirty="0" smtClean="0"/>
              <a:t>Richard </a:t>
            </a:r>
            <a:r>
              <a:rPr lang="en-US" dirty="0" err="1"/>
              <a:t>Szeliski</a:t>
            </a:r>
            <a:r>
              <a:rPr lang="en-US" dirty="0"/>
              <a:t>, “Computer Vision: Algorithms and Applications,23 April 2010 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Image Processing? </a:t>
            </a:r>
            <a:br>
              <a:rPr lang="id-ID" b="1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Image Processing is sub part of Signal and Image Proessing </a:t>
            </a:r>
          </a:p>
          <a:p>
            <a:r>
              <a:rPr lang="id-ID" dirty="0" smtClean="0"/>
              <a:t>Goal : Enhance image quality perceived by human and computer</a:t>
            </a:r>
            <a:endParaRPr lang="id-ID" dirty="0"/>
          </a:p>
          <a:p>
            <a:endParaRPr lang="id-ID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3786190"/>
          <a:ext cx="6096000" cy="1674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Related Study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Computer </a:t>
            </a:r>
            <a:r>
              <a:rPr lang="id-ID" dirty="0"/>
              <a:t>Graphics : </a:t>
            </a:r>
            <a:r>
              <a:rPr lang="id-ID" dirty="0" smtClean="0"/>
              <a:t>Create</a:t>
            </a:r>
            <a:endParaRPr lang="id-ID" dirty="0"/>
          </a:p>
          <a:p>
            <a:r>
              <a:rPr lang="id-ID" dirty="0" smtClean="0"/>
              <a:t>Image </a:t>
            </a:r>
            <a:r>
              <a:rPr lang="id-ID" dirty="0"/>
              <a:t>Processing : E</a:t>
            </a:r>
            <a:r>
              <a:rPr lang="id-ID" dirty="0" smtClean="0"/>
              <a:t>nhance, Manipulate </a:t>
            </a:r>
          </a:p>
          <a:p>
            <a:r>
              <a:rPr lang="it-IT" dirty="0" smtClean="0"/>
              <a:t>Computer </a:t>
            </a:r>
            <a:r>
              <a:rPr lang="it-IT" dirty="0"/>
              <a:t>Vision: </a:t>
            </a:r>
            <a:r>
              <a:rPr lang="id-ID" dirty="0" smtClean="0"/>
              <a:t>Meaning, Information</a:t>
            </a:r>
            <a:endParaRPr lang="it-IT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Related Study (input and output)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21" y="2714620"/>
          <a:ext cx="864399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88"/>
                <a:gridCol w="2124372"/>
                <a:gridCol w="3076677"/>
                <a:gridCol w="2783660"/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Input</a:t>
                      </a:r>
                      <a:endParaRPr lang="id-ID" sz="2800" dirty="0"/>
                    </a:p>
                  </a:txBody>
                  <a:tcPr vert="vert27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Output</a:t>
                      </a:r>
                      <a:endParaRPr lang="id-ID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Image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Description</a:t>
                      </a:r>
                      <a:endParaRPr lang="id-ID" sz="28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Image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Image Processing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Computer Vision</a:t>
                      </a:r>
                      <a:endParaRPr lang="id-ID" sz="28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Description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Computer Graphic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Data Mining</a:t>
                      </a:r>
                      <a:endParaRPr lang="id-ID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Fundamental </a:t>
            </a:r>
            <a:r>
              <a:rPr lang="id-ID" dirty="0"/>
              <a:t>Steps (Gonzales)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 l="15959" t="33516" r="37372" b="6730"/>
          <a:stretch>
            <a:fillRect/>
          </a:stretch>
        </p:blipFill>
        <p:spPr bwMode="auto">
          <a:xfrm>
            <a:off x="1500166" y="1643050"/>
            <a:ext cx="607223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Ex </a:t>
            </a:r>
            <a:r>
              <a:rPr lang="id-ID" dirty="0"/>
              <a:t>: Postal Code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3214" t="36607" r="32430" b="5700"/>
          <a:stretch>
            <a:fillRect/>
          </a:stretch>
        </p:blipFill>
        <p:spPr bwMode="auto">
          <a:xfrm>
            <a:off x="1214414" y="1643050"/>
            <a:ext cx="707236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Image Formation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9217" t="33997" r="37408" b="16552"/>
          <a:stretch>
            <a:fillRect/>
          </a:stretch>
        </p:blipFill>
        <p:spPr bwMode="auto">
          <a:xfrm>
            <a:off x="1714480" y="1785926"/>
            <a:ext cx="564360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296</Words>
  <Application>Microsoft Office PowerPoint</Application>
  <PresentationFormat>On-screen Show (4:3)</PresentationFormat>
  <Paragraphs>61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Digital Image Processing Introduction (1)</vt:lpstr>
      <vt:lpstr>Outline</vt:lpstr>
      <vt:lpstr>Reference</vt:lpstr>
      <vt:lpstr>Image Processing?  </vt:lpstr>
      <vt:lpstr>Related Study</vt:lpstr>
      <vt:lpstr>Related Study (input and output)</vt:lpstr>
      <vt:lpstr>Fundamental Steps (Gonzales) </vt:lpstr>
      <vt:lpstr>Ex : Postal Code Problem</vt:lpstr>
      <vt:lpstr>Image Formation</vt:lpstr>
      <vt:lpstr>Slide 10</vt:lpstr>
      <vt:lpstr>Slide 11</vt:lpstr>
      <vt:lpstr>Slide 12</vt:lpstr>
      <vt:lpstr>Slide 13</vt:lpstr>
      <vt:lpstr>Quantization</vt:lpstr>
      <vt:lpstr>Sampling and Quantization</vt:lpstr>
      <vt:lpstr>Digital Image Formation</vt:lpstr>
      <vt:lpstr>Pixels</vt:lpstr>
      <vt:lpstr>Pixels</vt:lpstr>
      <vt:lpstr>Pixels</vt:lpstr>
      <vt:lpstr>Pixels</vt:lpstr>
      <vt:lpstr>Point Processing</vt:lpstr>
      <vt:lpstr>Color Correction</vt:lpstr>
      <vt:lpstr>Convolution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Pengolahan Citra Digital</dc:title>
  <dc:creator>aziz</dc:creator>
  <cp:lastModifiedBy>aziz</cp:lastModifiedBy>
  <cp:revision>3</cp:revision>
  <dcterms:created xsi:type="dcterms:W3CDTF">2019-01-29T00:32:11Z</dcterms:created>
  <dcterms:modified xsi:type="dcterms:W3CDTF">2019-01-29T02:14:21Z</dcterms:modified>
</cp:coreProperties>
</file>