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a0e46876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a0e46876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/>
              <a:t>Since 2016 Magist had growing customer numbers/shown compelling growth.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/>
              <a:t>However at end of 2018 it had a significant drop in sales.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/>
              <a:t>Before committing to a contract with Magist, this would need to be explained, since it looks like an extraordinary event</a:t>
            </a:r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638b156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638b156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/>
              <a:t>Good range of tech products categories.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/>
              <a:t>Magist is familiar with tech products, but its not their main business</a:t>
            </a:r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a0e468768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a0e468768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/>
              <a:t>Our average monthly revenue is ~€1,000,000</a:t>
            </a:r>
            <a:endParaRPr sz="17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638b156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638b156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Most of the deliveries arrive on 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However, deliveries of 12 days within a country are quite long and the delivery time estimates are extremely long.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Delivery time estimates of 3 weeks will not be appealing to potential customers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638b1561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638b1561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KPI for measuring customer satisfaction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Scale of 1-10 translates to the Magist review metric of 1-5 stars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Promotor - 5 stars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indifferent - 4 stars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detractor - 3 or less stars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This could be due to deliveries, poor customer support or bad quality products.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This metric suggests that customers will not recommend this platform to their friends and it will not continue to grow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a0e468768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a0e468768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/>
              <a:t>Deliveries may arrive as scheduled but when trying to attract new customers to the platform we would expect shorter estimates.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500"/>
              <a:t>Brazil is also a highly urbanized country and these delivery times are unacceptable for cities.</a:t>
            </a:r>
            <a:endParaRPr sz="15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de">
                <a:latin typeface="Calibri"/>
                <a:ea typeface="Calibri"/>
                <a:cs typeface="Calibri"/>
                <a:sym typeface="Calibri"/>
              </a:rPr>
              <a:t>agist in Brazilian market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Calibri"/>
                <a:ea typeface="Calibri"/>
                <a:cs typeface="Calibri"/>
                <a:sym typeface="Calibri"/>
              </a:rPr>
              <a:t>Analyse by Dónal, Akbar and Rias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Calibri"/>
                <a:ea typeface="Calibri"/>
                <a:cs typeface="Calibri"/>
                <a:sym typeface="Calibri"/>
              </a:rPr>
              <a:t>Business</a:t>
            </a:r>
            <a:r>
              <a:rPr lang="de">
                <a:latin typeface="Calibri"/>
                <a:ea typeface="Calibri"/>
                <a:cs typeface="Calibri"/>
                <a:sym typeface="Calibri"/>
              </a:rPr>
              <a:t> growth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491750" y="4319900"/>
            <a:ext cx="8116800" cy="709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Significant drop in </a:t>
            </a:r>
            <a:r>
              <a:rPr b="1" lang="de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sales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" name="Google Shape;62;p14"/>
          <p:cNvGrpSpPr/>
          <p:nvPr/>
        </p:nvGrpSpPr>
        <p:grpSpPr>
          <a:xfrm>
            <a:off x="491733" y="1065969"/>
            <a:ext cx="8116668" cy="3094613"/>
            <a:chOff x="940175" y="1195388"/>
            <a:chExt cx="7219950" cy="2752725"/>
          </a:xfrm>
        </p:grpSpPr>
        <p:pic>
          <p:nvPicPr>
            <p:cNvPr id="63" name="Google Shape;63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40175" y="1195388"/>
              <a:ext cx="7219950" cy="2752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4"/>
            <p:cNvSpPr/>
            <p:nvPr/>
          </p:nvSpPr>
          <p:spPr>
            <a:xfrm>
              <a:off x="970800" y="1195400"/>
              <a:ext cx="1106400" cy="29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latin typeface="Calibri"/>
                  <a:ea typeface="Calibri"/>
                  <a:cs typeface="Calibri"/>
                  <a:sym typeface="Calibri"/>
                </a:rPr>
                <a:t>customers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3799150" y="3708946"/>
              <a:ext cx="1672200" cy="114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Calibri"/>
                <a:ea typeface="Calibri"/>
                <a:cs typeface="Calibri"/>
                <a:sym typeface="Calibri"/>
              </a:rPr>
              <a:t>Magist as a tech vendor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Time frame: 2016 - 2018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de">
                <a:latin typeface="Calibri"/>
                <a:ea typeface="Calibri"/>
                <a:cs typeface="Calibri"/>
                <a:sym typeface="Calibri"/>
              </a:rPr>
              <a:t>Total qty of sales: €112,650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de">
                <a:latin typeface="Calibri"/>
                <a:ea typeface="Calibri"/>
                <a:cs typeface="Calibri"/>
                <a:sym typeface="Calibri"/>
              </a:rPr>
              <a:t>Qty of tech product sales: €17,349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de">
                <a:latin typeface="Calibri"/>
                <a:ea typeface="Calibri"/>
                <a:cs typeface="Calibri"/>
                <a:sym typeface="Calibri"/>
              </a:rPr>
              <a:t>15.4% of their sales are tech products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491750" y="4319900"/>
            <a:ext cx="8116800" cy="709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Magist is familiar with tech products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5247950" y="685415"/>
            <a:ext cx="3360600" cy="3409800"/>
          </a:xfrm>
          <a:prstGeom prst="ellipse">
            <a:avLst/>
          </a:prstGeom>
          <a:gradFill>
            <a:gsLst>
              <a:gs pos="0">
                <a:srgbClr val="7A7A7A"/>
              </a:gs>
              <a:gs pos="100000">
                <a:srgbClr val="39393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audio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cds_dvds_musicals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cine_photo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consoles_games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dvds_blu_ray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electronics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computers_accessories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pc_gamer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computers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tablets_printing_image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telephony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Calibri"/>
                <a:ea typeface="Calibri"/>
                <a:cs typeface="Calibri"/>
                <a:sym typeface="Calibri"/>
              </a:rPr>
              <a:t>Magist as a tech vendor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491750" y="4319900"/>
            <a:ext cx="8116800" cy="709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Magist does not deal with large tech vendors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Magist does not sell expensive tech products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" name="Google Shape;80;p16"/>
          <p:cNvGrpSpPr/>
          <p:nvPr/>
        </p:nvGrpSpPr>
        <p:grpSpPr>
          <a:xfrm>
            <a:off x="844727" y="935343"/>
            <a:ext cx="8249693" cy="3312670"/>
            <a:chOff x="588965" y="1940018"/>
            <a:chExt cx="7611120" cy="3142950"/>
          </a:xfrm>
        </p:grpSpPr>
        <p:pic>
          <p:nvPicPr>
            <p:cNvPr id="81" name="Google Shape;8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9202" y="1940018"/>
              <a:ext cx="5937976" cy="3142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Google Shape;82;p16"/>
            <p:cNvSpPr/>
            <p:nvPr/>
          </p:nvSpPr>
          <p:spPr>
            <a:xfrm rot="-5400000">
              <a:off x="-49585" y="3243918"/>
              <a:ext cx="1542900" cy="26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latin typeface="Calibri"/>
                  <a:ea typeface="Calibri"/>
                  <a:cs typeface="Calibri"/>
                  <a:sym typeface="Calibri"/>
                </a:rPr>
                <a:t>Repeated sales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6657185" y="4773221"/>
              <a:ext cx="1542900" cy="19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latin typeface="Calibri"/>
                  <a:ea typeface="Calibri"/>
                  <a:cs typeface="Calibri"/>
                  <a:sym typeface="Calibri"/>
                </a:rPr>
                <a:t>Price (€)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719202" y="1940018"/>
              <a:ext cx="4635900" cy="19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latin typeface="Calibri"/>
                  <a:ea typeface="Calibri"/>
                  <a:cs typeface="Calibri"/>
                  <a:sym typeface="Calibri"/>
                </a:rPr>
                <a:t>Are expensive tech products popular?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2790300" y="1544500"/>
            <a:ext cx="5535000" cy="19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de" sz="1600">
                <a:latin typeface="Calibri"/>
                <a:ea typeface="Calibri"/>
                <a:cs typeface="Calibri"/>
                <a:sym typeface="Calibri"/>
              </a:rPr>
              <a:t>Average monthly revenue for Magist tech vendors:   </a:t>
            </a:r>
            <a:r>
              <a:rPr lang="de" sz="1600">
                <a:latin typeface="Calibri"/>
                <a:ea typeface="Calibri"/>
                <a:cs typeface="Calibri"/>
                <a:sym typeface="Calibri"/>
              </a:rPr>
              <a:t>€603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de" sz="1600">
                <a:latin typeface="Calibri"/>
                <a:ea typeface="Calibri"/>
                <a:cs typeface="Calibri"/>
                <a:sym typeface="Calibri"/>
              </a:rPr>
              <a:t>Average tech product price:     </a:t>
            </a:r>
            <a:r>
              <a:rPr i="1" lang="de" sz="1600">
                <a:latin typeface="Calibri"/>
                <a:ea typeface="Calibri"/>
                <a:cs typeface="Calibri"/>
                <a:sym typeface="Calibri"/>
              </a:rPr>
              <a:t>Eniac</a:t>
            </a:r>
            <a:r>
              <a:rPr lang="de" sz="1600">
                <a:latin typeface="Calibri"/>
                <a:ea typeface="Calibri"/>
                <a:cs typeface="Calibri"/>
                <a:sym typeface="Calibri"/>
              </a:rPr>
              <a:t> €663 vs </a:t>
            </a:r>
            <a:r>
              <a:rPr i="1" lang="de" sz="1600">
                <a:latin typeface="Calibri"/>
                <a:ea typeface="Calibri"/>
                <a:cs typeface="Calibri"/>
                <a:sym typeface="Calibri"/>
              </a:rPr>
              <a:t>Magist</a:t>
            </a:r>
            <a:r>
              <a:rPr lang="de" sz="1600">
                <a:latin typeface="Calibri"/>
                <a:ea typeface="Calibri"/>
                <a:cs typeface="Calibri"/>
                <a:sym typeface="Calibri"/>
              </a:rPr>
              <a:t> €110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3799150" y="4168046"/>
            <a:ext cx="1672200" cy="11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Calibri"/>
                <a:ea typeface="Calibri"/>
                <a:cs typeface="Calibri"/>
                <a:sym typeface="Calibri"/>
              </a:rPr>
              <a:t>Deliveries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491750" y="4319900"/>
            <a:ext cx="8116800" cy="709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Delivery time estimates are unsatisfactory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750" y="1017725"/>
            <a:ext cx="6688151" cy="323637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303225" y="818338"/>
            <a:ext cx="4373700" cy="2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de">
                <a:latin typeface="Calibri"/>
                <a:ea typeface="Calibri"/>
                <a:cs typeface="Calibri"/>
                <a:sym typeface="Calibri"/>
              </a:rPr>
              <a:t>Delayed deliveries: </a:t>
            </a:r>
            <a:r>
              <a:rPr lang="de">
                <a:latin typeface="Calibri"/>
                <a:ea typeface="Calibri"/>
                <a:cs typeface="Calibri"/>
                <a:sym typeface="Calibri"/>
              </a:rPr>
              <a:t>5.74%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de">
                <a:latin typeface="Calibri"/>
                <a:ea typeface="Calibri"/>
                <a:cs typeface="Calibri"/>
                <a:sym typeface="Calibri"/>
              </a:rPr>
              <a:t>Avg delivery time: 12 days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de">
                <a:latin typeface="Calibri"/>
                <a:ea typeface="Calibri"/>
                <a:cs typeface="Calibri"/>
                <a:sym typeface="Calibri"/>
              </a:rPr>
              <a:t>Customer satisfaction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395"/>
              <a:buFont typeface="Arial"/>
              <a:buNone/>
            </a:pPr>
            <a:r>
              <a:rPr lang="de" sz="2022">
                <a:latin typeface="Calibri"/>
                <a:ea typeface="Calibri"/>
                <a:cs typeface="Calibri"/>
                <a:sym typeface="Calibri"/>
              </a:rPr>
              <a:t>Net promoter score</a:t>
            </a:r>
            <a:endParaRPr sz="2022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73" y="2037690"/>
            <a:ext cx="8794600" cy="21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Calibri"/>
                <a:ea typeface="Calibri"/>
                <a:cs typeface="Calibri"/>
                <a:sym typeface="Calibri"/>
              </a:rPr>
              <a:t>Recommendation of action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de" sz="1700">
                <a:latin typeface="Calibri"/>
                <a:ea typeface="Calibri"/>
                <a:cs typeface="Calibri"/>
                <a:sym typeface="Calibri"/>
              </a:rPr>
              <a:t>Magist has shown a significant drop in sales recently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de" sz="1700">
                <a:latin typeface="Calibri"/>
                <a:ea typeface="Calibri"/>
                <a:cs typeface="Calibri"/>
                <a:sym typeface="Calibri"/>
              </a:rPr>
              <a:t>Magist is not an established high-end tech marketplace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de" sz="1700">
                <a:latin typeface="Calibri"/>
                <a:ea typeface="Calibri"/>
                <a:cs typeface="Calibri"/>
                <a:sym typeface="Calibri"/>
              </a:rPr>
              <a:t>Magist may not have the capacity to handle the magnitude of our sales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de" sz="1700">
                <a:latin typeface="Calibri"/>
                <a:ea typeface="Calibri"/>
                <a:cs typeface="Calibri"/>
                <a:sym typeface="Calibri"/>
              </a:rPr>
              <a:t>Delivery times are not satisfactory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de" sz="1700">
                <a:latin typeface="Calibri"/>
                <a:ea typeface="Calibri"/>
                <a:cs typeface="Calibri"/>
                <a:sym typeface="Calibri"/>
              </a:rPr>
              <a:t>Customer satisfaction is adequate at best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491750" y="4319900"/>
            <a:ext cx="8116800" cy="709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No d</a:t>
            </a:r>
            <a:r>
              <a:rPr b="1" lang="de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eal  </a:t>
            </a:r>
            <a:endParaRPr b="1"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976425" y="4388300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