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1" r:id="rId8"/>
    <p:sldId id="263" r:id="rId9"/>
    <p:sldId id="262"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91" d="100"/>
          <a:sy n="91" d="100"/>
        </p:scale>
        <p:origin x="53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Mobile Application </a:t>
            </a:r>
            <a:r>
              <a:rPr lang="en-US" b="1" dirty="0" smtClean="0"/>
              <a:t>Security</a:t>
            </a:r>
            <a:br>
              <a:rPr lang="en-US" b="1" dirty="0"/>
            </a:br>
            <a:r>
              <a:rPr lang="en-US" b="1" dirty="0"/>
              <a:t>Assessment</a:t>
            </a:r>
            <a:endParaRPr lang="en-US" b="1" dirty="0"/>
          </a:p>
        </p:txBody>
      </p:sp>
      <p:sp>
        <p:nvSpPr>
          <p:cNvPr id="3" name="Subtitle 2"/>
          <p:cNvSpPr>
            <a:spLocks noGrp="1"/>
          </p:cNvSpPr>
          <p:nvPr>
            <p:ph type="subTitle" idx="1"/>
          </p:nvPr>
        </p:nvSpPr>
        <p:spPr/>
        <p:txBody>
          <a:bodyPr>
            <a:normAutofit/>
          </a:bodyPr>
          <a:lstStyle/>
          <a:p>
            <a:r>
              <a:rPr lang="en-GB" sz="3200" b="1" dirty="0" smtClean="0">
                <a:solidFill>
                  <a:schemeClr val="tx1"/>
                </a:solidFill>
              </a:rPr>
              <a:t>Presented by: Akbar Hussain</a:t>
            </a:r>
            <a:endParaRPr lang="en-US" sz="3200" b="1"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52882" y="304799"/>
            <a:ext cx="8915399" cy="1414071"/>
          </a:xfrm>
        </p:spPr>
        <p:txBody>
          <a:bodyPr>
            <a:normAutofit fontScale="90000"/>
          </a:bodyPr>
          <a:lstStyle/>
          <a:p>
            <a:r>
              <a:rPr lang="en-US" sz="4400" b="1" dirty="0"/>
              <a:t>Security Assessment of Bank Application</a:t>
            </a:r>
            <a:endParaRPr lang="en-US" sz="4400" b="1" dirty="0"/>
          </a:p>
        </p:txBody>
      </p:sp>
      <p:sp>
        <p:nvSpPr>
          <p:cNvPr id="3" name="Subtitle 2"/>
          <p:cNvSpPr>
            <a:spLocks noGrp="1"/>
          </p:cNvSpPr>
          <p:nvPr>
            <p:ph type="subTitle" idx="1"/>
          </p:nvPr>
        </p:nvSpPr>
        <p:spPr>
          <a:xfrm>
            <a:off x="2049517" y="1718870"/>
            <a:ext cx="9238593" cy="2800578"/>
          </a:xfrm>
        </p:spPr>
        <p:txBody>
          <a:bodyPr>
            <a:noAutofit/>
          </a:bodyPr>
          <a:lstStyle/>
          <a:p>
            <a:r>
              <a:rPr lang="en-US" sz="2400" dirty="0">
                <a:latin typeface="Bahnschrift" panose="020B0502040204020203" pitchFamily="34" charset="0"/>
              </a:rPr>
              <a:t>The Mobile application known as InsecureBank this vulnerable Android application is also named as "InsecureBankv2". This vulnerable Android application is designed specifically for security enthusiasts and developers interested in exploring and understanding common security vulnerabilities within Android applications. InsecureBankv2 provides a hands-on learning environment for testing and identifying weaknesses, making it an invaluable resource for enhancing application security knowledge.</a:t>
            </a:r>
            <a:endParaRPr lang="en-US" sz="2400" b="1" dirty="0">
              <a:solidFill>
                <a:schemeClr val="tx1"/>
              </a:solidFill>
              <a:latin typeface="Bahnschrift" panose="020B0502040204020203"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7269" y="588579"/>
            <a:ext cx="8915399" cy="1109271"/>
          </a:xfrm>
        </p:spPr>
        <p:txBody>
          <a:bodyPr>
            <a:normAutofit/>
          </a:bodyPr>
          <a:lstStyle/>
          <a:p>
            <a:r>
              <a:rPr lang="en-US" sz="4400" b="1" dirty="0"/>
              <a:t>Tool For Assessment</a:t>
            </a:r>
            <a:endParaRPr lang="en-US" sz="4400" b="1" dirty="0"/>
          </a:p>
        </p:txBody>
      </p:sp>
      <p:sp>
        <p:nvSpPr>
          <p:cNvPr id="3" name="Subtitle 2"/>
          <p:cNvSpPr>
            <a:spLocks noGrp="1"/>
          </p:cNvSpPr>
          <p:nvPr>
            <p:ph type="subTitle" idx="1"/>
          </p:nvPr>
        </p:nvSpPr>
        <p:spPr>
          <a:xfrm>
            <a:off x="1885020" y="2065710"/>
            <a:ext cx="9167648" cy="2306593"/>
          </a:xfrm>
        </p:spPr>
        <p:txBody>
          <a:bodyPr>
            <a:noAutofit/>
          </a:bodyPr>
          <a:lstStyle/>
          <a:p>
            <a:r>
              <a:rPr lang="en-US" sz="2400" dirty="0">
                <a:latin typeface="Bahnschrift" panose="020B0502040204020203" pitchFamily="34" charset="0"/>
              </a:rPr>
              <a:t>MobSF is an automated, all-in-one framework for penetration testing mobile applications across Android, iOS, and Windows platforms. It offers robust capabilities for static analysis, dynamic analysis, malware analysis, and web API testing.</a:t>
            </a:r>
            <a:endParaRPr lang="en-US" sz="2400" b="1" dirty="0">
              <a:solidFill>
                <a:schemeClr val="tx1"/>
              </a:solidFill>
              <a:latin typeface="Bahnschrift" panose="020B0502040204020203" pitchFamily="34" charset="0"/>
              <a:ea typeface="Arial Unicode MS" panose="020B0604020202020204" pitchFamily="34" charset="-128"/>
              <a:cs typeface="Arial Unicode MS" panose="020B0604020202020204" pitchFamily="34" charset="-128"/>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49947" y="1250731"/>
            <a:ext cx="9111511" cy="283779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7269" y="262759"/>
            <a:ext cx="8915399" cy="941104"/>
          </a:xfrm>
        </p:spPr>
        <p:txBody>
          <a:bodyPr>
            <a:normAutofit/>
          </a:bodyPr>
          <a:lstStyle/>
          <a:p>
            <a:r>
              <a:rPr lang="en-US" sz="4400" b="1" dirty="0" smtClean="0"/>
              <a:t>Methodology</a:t>
            </a:r>
            <a:endParaRPr lang="en-US" sz="4400" b="1" dirty="0"/>
          </a:p>
        </p:txBody>
      </p:sp>
      <p:sp>
        <p:nvSpPr>
          <p:cNvPr id="3" name="Subtitle 2"/>
          <p:cNvSpPr>
            <a:spLocks noGrp="1"/>
          </p:cNvSpPr>
          <p:nvPr>
            <p:ph type="subTitle" idx="1"/>
          </p:nvPr>
        </p:nvSpPr>
        <p:spPr>
          <a:xfrm>
            <a:off x="1790427" y="1203864"/>
            <a:ext cx="8804001" cy="961268"/>
          </a:xfrm>
        </p:spPr>
        <p:txBody>
          <a:bodyPr>
            <a:noAutofit/>
          </a:bodyPr>
          <a:lstStyle/>
          <a:p>
            <a:r>
              <a:rPr lang="en-US" sz="2400" dirty="0">
                <a:latin typeface="Bahnschrift" panose="020B0502040204020203" pitchFamily="34" charset="0"/>
              </a:rPr>
              <a:t>MobSF (Mobile Security Framework) user interface, designed for analyzing mobile </a:t>
            </a:r>
            <a:r>
              <a:rPr lang="en-US" sz="2400" dirty="0" smtClean="0">
                <a:latin typeface="Bahnschrift" panose="020B0502040204020203" pitchFamily="34" charset="0"/>
              </a:rPr>
              <a:t>application </a:t>
            </a:r>
            <a:r>
              <a:rPr lang="en-US" sz="2400" dirty="0">
                <a:latin typeface="Bahnschrift" panose="020B0502040204020203" pitchFamily="34" charset="0"/>
              </a:rPr>
              <a:t>security</a:t>
            </a:r>
            <a:r>
              <a:rPr lang="en-US" sz="2400" dirty="0" smtClean="0">
                <a:latin typeface="Bahnschrift" panose="020B0502040204020203" pitchFamily="34" charset="0"/>
              </a:rPr>
              <a:t>.</a:t>
            </a:r>
            <a:endParaRPr lang="en-US" sz="2400" dirty="0" smtClean="0">
              <a:latin typeface="Bahnschrift" panose="020B0502040204020203" pitchFamily="34" charset="0"/>
            </a:endParaRPr>
          </a:p>
          <a:p>
            <a:endParaRPr lang="en-US" sz="2400" b="1" dirty="0">
              <a:solidFill>
                <a:schemeClr val="tx1"/>
              </a:solidFill>
              <a:latin typeface="Bahnschrift" panose="020B0502040204020203" pitchFamily="34" charset="0"/>
              <a:ea typeface="Arial Unicode MS" panose="020B0604020202020204" pitchFamily="34" charset="-128"/>
              <a:cs typeface="Arial Unicode MS" panose="020B0604020202020204" pitchFamily="34" charset="-128"/>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37269" y="2068864"/>
            <a:ext cx="8198070" cy="46367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7269" y="851338"/>
            <a:ext cx="8915399" cy="846512"/>
          </a:xfrm>
        </p:spPr>
        <p:txBody>
          <a:bodyPr>
            <a:normAutofit/>
          </a:bodyPr>
          <a:lstStyle/>
          <a:p>
            <a:r>
              <a:rPr lang="en-US" sz="4400" b="1" dirty="0" smtClean="0"/>
              <a:t>App Permission Details</a:t>
            </a:r>
            <a:endParaRPr lang="en-US" sz="4400" b="1"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21351" y="1697850"/>
            <a:ext cx="8404607" cy="495369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7269" y="32388"/>
            <a:ext cx="8915399" cy="719530"/>
          </a:xfrm>
        </p:spPr>
        <p:txBody>
          <a:bodyPr>
            <a:normAutofit fontScale="90000"/>
          </a:bodyPr>
          <a:lstStyle/>
          <a:p>
            <a:r>
              <a:rPr lang="en-US" sz="4400" b="1" dirty="0"/>
              <a:t>Insecure </a:t>
            </a:r>
            <a:r>
              <a:rPr lang="en-US" sz="4400" b="1" dirty="0" smtClean="0"/>
              <a:t>Storage</a:t>
            </a:r>
            <a:endParaRPr lang="en-US" sz="4400" b="1" dirty="0"/>
          </a:p>
        </p:txBody>
      </p:sp>
      <p:sp>
        <p:nvSpPr>
          <p:cNvPr id="3" name="Subtitle 2"/>
          <p:cNvSpPr>
            <a:spLocks noGrp="1"/>
          </p:cNvSpPr>
          <p:nvPr>
            <p:ph type="subTitle" idx="1"/>
          </p:nvPr>
        </p:nvSpPr>
        <p:spPr>
          <a:xfrm>
            <a:off x="1687159" y="751918"/>
            <a:ext cx="8802166" cy="1568863"/>
          </a:xfrm>
        </p:spPr>
        <p:txBody>
          <a:bodyPr>
            <a:noAutofit/>
          </a:bodyPr>
          <a:lstStyle/>
          <a:p>
            <a:r>
              <a:rPr lang="en-US" sz="2400" dirty="0">
                <a:latin typeface="Bahnschrift" panose="020B0502040204020203" pitchFamily="34" charset="0"/>
              </a:rPr>
              <a:t>The application demonstrates insecure cookie storage, where cookie data is retained without proper expiration policies. This vulnerability could allow an attacker to hijack an active session. This is a big storage vulnerability.</a:t>
            </a:r>
            <a:endParaRPr lang="en-US" sz="2400" b="1" dirty="0">
              <a:solidFill>
                <a:schemeClr val="tx1"/>
              </a:solidFill>
              <a:latin typeface="Bahnschrift" panose="020B0502040204020203" pitchFamily="34" charset="0"/>
              <a:ea typeface="Arial Unicode MS" panose="020B0604020202020204" pitchFamily="34" charset="-128"/>
              <a:cs typeface="Arial Unicode MS" panose="020B0604020202020204" pitchFamily="34" charset="-128"/>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65738" y="2381838"/>
            <a:ext cx="8818179" cy="41030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7269" y="32388"/>
            <a:ext cx="8915399" cy="719530"/>
          </a:xfrm>
        </p:spPr>
        <p:txBody>
          <a:bodyPr>
            <a:normAutofit fontScale="90000"/>
          </a:bodyPr>
          <a:lstStyle/>
          <a:p>
            <a:r>
              <a:rPr lang="en-US" sz="4400" b="1" dirty="0"/>
              <a:t>Leaked Sensitive Information </a:t>
            </a:r>
            <a:endParaRPr lang="en-US" sz="4400" b="1" dirty="0"/>
          </a:p>
        </p:txBody>
      </p:sp>
      <p:sp>
        <p:nvSpPr>
          <p:cNvPr id="3" name="Subtitle 2"/>
          <p:cNvSpPr>
            <a:spLocks noGrp="1"/>
          </p:cNvSpPr>
          <p:nvPr>
            <p:ph type="subTitle" idx="1"/>
          </p:nvPr>
        </p:nvSpPr>
        <p:spPr>
          <a:xfrm>
            <a:off x="1687159" y="751918"/>
            <a:ext cx="8802166" cy="2254041"/>
          </a:xfrm>
        </p:spPr>
        <p:txBody>
          <a:bodyPr>
            <a:noAutofit/>
          </a:bodyPr>
          <a:lstStyle/>
          <a:p>
            <a:r>
              <a:rPr lang="en-US" sz="2400" dirty="0"/>
              <a:t> </a:t>
            </a:r>
            <a:r>
              <a:rPr lang="en-US" sz="2400" dirty="0">
                <a:latin typeface="Bahnschrift" panose="020B0502040204020203" pitchFamily="34" charset="0"/>
              </a:rPr>
              <a:t>A log from an application revealing a significant security issue where sensitive information, specifically an account identifier (account=devadm:tsu123213), has been leaked during communication. The log includes warnings related to window management and OpenGL rendering, indicating performance concerns.</a:t>
            </a:r>
            <a:endParaRPr lang="en-US" sz="2400" b="1" dirty="0">
              <a:solidFill>
                <a:schemeClr val="tx1"/>
              </a:solidFill>
              <a:latin typeface="Bahnschrift" panose="020B0502040204020203" pitchFamily="34" charset="0"/>
              <a:ea typeface="Arial Unicode MS" panose="020B0604020202020204" pitchFamily="34" charset="-128"/>
              <a:cs typeface="Arial Unicode MS" panose="020B0604020202020204" pitchFamily="34" charset="-128"/>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774732" y="3168425"/>
            <a:ext cx="6663558" cy="35371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7269" y="32388"/>
            <a:ext cx="8915399" cy="719530"/>
          </a:xfrm>
        </p:spPr>
        <p:txBody>
          <a:bodyPr>
            <a:normAutofit fontScale="90000"/>
          </a:bodyPr>
          <a:lstStyle/>
          <a:p>
            <a:r>
              <a:rPr lang="en-US" sz="4400" b="1" dirty="0"/>
              <a:t>Backup Files ( Unencrypted)</a:t>
            </a:r>
            <a:endParaRPr lang="en-US" sz="4400" b="1" dirty="0"/>
          </a:p>
        </p:txBody>
      </p:sp>
      <p:sp>
        <p:nvSpPr>
          <p:cNvPr id="3" name="Subtitle 2"/>
          <p:cNvSpPr>
            <a:spLocks noGrp="1"/>
          </p:cNvSpPr>
          <p:nvPr>
            <p:ph type="subTitle" idx="1"/>
          </p:nvPr>
        </p:nvSpPr>
        <p:spPr>
          <a:xfrm>
            <a:off x="1687159" y="751918"/>
            <a:ext cx="8802166" cy="677489"/>
          </a:xfrm>
        </p:spPr>
        <p:txBody>
          <a:bodyPr>
            <a:noAutofit/>
          </a:bodyPr>
          <a:lstStyle/>
          <a:p>
            <a:r>
              <a:rPr lang="en-US" sz="2400" dirty="0"/>
              <a:t> </a:t>
            </a:r>
            <a:r>
              <a:rPr lang="en-US" sz="2400" dirty="0">
                <a:latin typeface="Bahnschrift" panose="020B0502040204020203" pitchFamily="34" charset="0"/>
              </a:rPr>
              <a:t>Convert these into readable files</a:t>
            </a:r>
            <a:endParaRPr lang="en-US" sz="2400" b="1" dirty="0">
              <a:solidFill>
                <a:schemeClr val="tx1"/>
              </a:solidFill>
              <a:latin typeface="Bahnschrift" panose="020B0502040204020203" pitchFamily="34" charset="0"/>
              <a:ea typeface="Arial Unicode MS" panose="020B0604020202020204" pitchFamily="34" charset="-128"/>
              <a:cs typeface="Arial Unicode MS" panose="020B0604020202020204" pitchFamily="34" charset="-128"/>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80441" y="2063698"/>
            <a:ext cx="7798675" cy="4284550"/>
          </a:xfrm>
          <a:prstGeom prst="rect">
            <a:avLst/>
          </a:prstGeom>
        </p:spPr>
      </p:pic>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1629</Words>
  <Application>WPS Presentation</Application>
  <PresentationFormat>Widescreen</PresentationFormat>
  <Paragraphs>31</Paragraphs>
  <Slides>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vt:i4>
      </vt:variant>
    </vt:vector>
  </HeadingPairs>
  <TitlesOfParts>
    <vt:vector size="21" baseType="lpstr">
      <vt:lpstr>Arial</vt:lpstr>
      <vt:lpstr>SimSun</vt:lpstr>
      <vt:lpstr>Wingdings</vt:lpstr>
      <vt:lpstr>Wingdings 3</vt:lpstr>
      <vt:lpstr>Arial</vt:lpstr>
      <vt:lpstr>Bahnschrift</vt:lpstr>
      <vt:lpstr>Arial Unicode MS</vt:lpstr>
      <vt:lpstr>Century Gothic</vt:lpstr>
      <vt:lpstr>Microsoft YaHei</vt:lpstr>
      <vt:lpstr>Arial Unicode MS</vt:lpstr>
      <vt:lpstr>Calibri</vt:lpstr>
      <vt:lpstr>Wisp</vt:lpstr>
      <vt:lpstr>Mobile Application Security Assessment</vt:lpstr>
      <vt:lpstr>Security Assessment of Bank Application</vt:lpstr>
      <vt:lpstr>Tool For Assessment</vt:lpstr>
      <vt:lpstr>PowerPoint 演示文稿</vt:lpstr>
      <vt:lpstr>Methodology</vt:lpstr>
      <vt:lpstr>App Permission Details</vt:lpstr>
      <vt:lpstr>Insecure Storage</vt:lpstr>
      <vt:lpstr>Leaked Sensitive Information </vt:lpstr>
      <vt:lpstr>Backup Files ( Unencrypted)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Application Security Assessment</dc:title>
  <dc:creator>acuk student</dc:creator>
  <cp:lastModifiedBy>acuk.student</cp:lastModifiedBy>
  <cp:revision>3</cp:revision>
  <dcterms:created xsi:type="dcterms:W3CDTF">2024-11-25T06:15:00Z</dcterms:created>
  <dcterms:modified xsi:type="dcterms:W3CDTF">2024-11-25T06:35:04Z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7C4E4E3DBF474D428C5584BBFA3781D3_12</vt:lpwstr>
  </property>
  <property fmtid="{D5CDD505-2E9C-101B-9397-08002B2CF9AE}" pid="3" name="KSOProductBuildVer">
    <vt:lpwstr>1033-12.2.0.18911</vt:lpwstr>
  </property>
</Properties>
</file>