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5"/>
  </p:notesMasterIdLst>
  <p:sldIdLst>
    <p:sldId id="256" r:id="rId3"/>
    <p:sldId id="262" r:id="rId4"/>
    <p:sldId id="257" r:id="rId5"/>
    <p:sldId id="259"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58" r:id="rId23"/>
    <p:sldId id="26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CC0066"/>
    <a:srgbClr val="D47A02"/>
    <a:srgbClr val="5EEC3C"/>
    <a:srgbClr val="E6B254"/>
    <a:srgbClr val="BF7E37"/>
    <a:srgbClr val="1D3A00"/>
    <a:srgbClr val="E39A3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0" d="100"/>
          <a:sy n="110" d="100"/>
        </p:scale>
        <p:origin x="-648" y="-25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655519"/>
            <a:ext cx="7940660" cy="16797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601670" y="3335275"/>
            <a:ext cx="7940660" cy="763525"/>
          </a:xfrm>
        </p:spPr>
        <p:txBody>
          <a:bodyPr>
            <a:normAutofit/>
          </a:bodyPr>
          <a:lstStyle>
            <a:lvl1pPr marL="0" indent="0" algn="r">
              <a:buNone/>
              <a:defRPr sz="2800" b="0" i="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601670" y="1350111"/>
            <a:ext cx="7940660" cy="335950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916229"/>
          </a:xfrm>
          <a:noFill/>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281425"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7"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7"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980" y="1655445"/>
            <a:ext cx="8217535" cy="1679575"/>
          </a:xfrm>
        </p:spPr>
        <p:txBody>
          <a:bodyPr>
            <a:normAutofit/>
          </a:bodyPr>
          <a:lstStyle/>
          <a:p>
            <a:r>
              <a:rPr lang="en-US" dirty="0" smtClean="0"/>
              <a:t>Phishing Awareness </a:t>
            </a:r>
            <a:br>
              <a:rPr lang="en-US" dirty="0" smtClean="0"/>
            </a:br>
            <a:r>
              <a:rPr lang="en-US" dirty="0" smtClean="0"/>
              <a:t>Training</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4-10-17 104957"/>
          <p:cNvPicPr>
            <a:picLocks noChangeAspect="1"/>
          </p:cNvPicPr>
          <p:nvPr>
            <p:ph idx="1"/>
          </p:nvPr>
        </p:nvPicPr>
        <p:blipFill>
          <a:blip r:embed="rId1"/>
          <a:stretch>
            <a:fillRect/>
          </a:stretch>
        </p:blipFill>
        <p:spPr>
          <a:xfrm>
            <a:off x="1991360" y="1214755"/>
            <a:ext cx="7016750" cy="2901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b="1"/>
              <a:t>3) Smishing Attack</a:t>
            </a:r>
            <a:endParaRPr lang="en-GB" altLang="en-US" sz="3200" b="1"/>
          </a:p>
        </p:txBody>
      </p:sp>
      <p:sp>
        <p:nvSpPr>
          <p:cNvPr id="3" name="Content Placeholder 2"/>
          <p:cNvSpPr>
            <a:spLocks noGrp="1"/>
          </p:cNvSpPr>
          <p:nvPr>
            <p:ph idx="1"/>
          </p:nvPr>
        </p:nvSpPr>
        <p:spPr/>
        <p:txBody>
          <a:bodyPr/>
          <a:p>
            <a:r>
              <a:rPr lang="en-US"/>
              <a:t> It is a Social Engineering attack that contains text, messages,or SMS . The text contains links to different webpages, phone numbers or email addresses. When someone clicks  it automatically it opens a new web browser, dial phone number or email messages. This causes the user to fall on this malicious activity.</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4-10-17 110110"/>
          <p:cNvPicPr>
            <a:picLocks noChangeAspect="1"/>
          </p:cNvPicPr>
          <p:nvPr>
            <p:ph idx="1"/>
          </p:nvPr>
        </p:nvPicPr>
        <p:blipFill>
          <a:blip r:embed="rId1"/>
          <a:stretch>
            <a:fillRect/>
          </a:stretch>
        </p:blipFill>
        <p:spPr>
          <a:xfrm>
            <a:off x="2010410" y="786130"/>
            <a:ext cx="6997700" cy="3483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b="1"/>
              <a:t>How to Recognize Phishing And Social Engineering Attempts</a:t>
            </a:r>
            <a:endParaRPr lang="en-US" sz="4000" b="1"/>
          </a:p>
        </p:txBody>
      </p:sp>
      <p:sp>
        <p:nvSpPr>
          <p:cNvPr id="3" name="Content Placeholder 2"/>
          <p:cNvSpPr>
            <a:spLocks noGrp="1"/>
          </p:cNvSpPr>
          <p:nvPr>
            <p:ph idx="1"/>
          </p:nvPr>
        </p:nvSpPr>
        <p:spPr/>
        <p:txBody>
          <a:bodyPr/>
          <a:p>
            <a:pPr marL="0" indent="0">
              <a:buNone/>
            </a:pPr>
            <a:r>
              <a:rPr lang="en-GB" altLang="en-US" sz="3200" b="1">
                <a:solidFill>
                  <a:schemeClr val="tx2">
                    <a:lumMod val="60000"/>
                    <a:lumOff val="40000"/>
                  </a:schemeClr>
                </a:solidFill>
              </a:rPr>
              <a:t>1) Email Addresses</a:t>
            </a:r>
            <a:endParaRPr lang="en-GB" altLang="en-US" sz="3200" b="1">
              <a:solidFill>
                <a:schemeClr val="tx2">
                  <a:lumMod val="60000"/>
                  <a:lumOff val="40000"/>
                </a:schemeClr>
              </a:solidFill>
            </a:endParaRPr>
          </a:p>
          <a:p>
            <a:pPr marL="0" indent="0">
              <a:buNone/>
            </a:pPr>
            <a:r>
              <a:rPr lang="en-GB" altLang="en-US" sz="3200" b="1"/>
              <a:t>     </a:t>
            </a:r>
            <a:r>
              <a:rPr lang="en-GB" altLang="en-US"/>
              <a:t>Check the sender's email address closely. Phishing emails often have addresses that look very similar to real ones. Look out for spelling mistakes or extra characters</a:t>
            </a:r>
            <a:endParaRPr lang="en-GB"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b="1"/>
              <a:t>2) Examine Content</a:t>
            </a:r>
            <a:endParaRPr lang="en-GB" altLang="en-US" sz="3200" b="1"/>
          </a:p>
        </p:txBody>
      </p:sp>
      <p:sp>
        <p:nvSpPr>
          <p:cNvPr id="3" name="Content Placeholder 2"/>
          <p:cNvSpPr>
            <a:spLocks noGrp="1"/>
          </p:cNvSpPr>
          <p:nvPr>
            <p:ph idx="1"/>
          </p:nvPr>
        </p:nvSpPr>
        <p:spPr/>
        <p:txBody>
          <a:bodyPr/>
          <a:p>
            <a:r>
              <a:rPr lang="en-US"/>
              <a:t>Phishing attempts often have spelling and grammar mistakes and use generic greetings. They tend to create a sense of urgency and ask for sensitive information. Always verify the legitimacy of such messages before responding.</a:t>
            </a:r>
            <a:endParaRPr lang="en-US"/>
          </a:p>
          <a:p>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b="1"/>
              <a:t>3) Verify the Hyperlinks</a:t>
            </a:r>
            <a:endParaRPr lang="en-GB" altLang="en-US" sz="3200" b="1"/>
          </a:p>
        </p:txBody>
      </p:sp>
      <p:sp>
        <p:nvSpPr>
          <p:cNvPr id="3" name="Content Placeholder 2"/>
          <p:cNvSpPr>
            <a:spLocks noGrp="1"/>
          </p:cNvSpPr>
          <p:nvPr>
            <p:ph idx="1"/>
          </p:nvPr>
        </p:nvSpPr>
        <p:spPr/>
        <p:txBody>
          <a:bodyPr/>
          <a:p>
            <a:r>
              <a:rPr lang="en-US"/>
              <a:t> Always hover over links in emails to see where they really lead. Be careful with shortened URLs—they might go to harmful sites. Legitimate organizations will use secure connections, indicated by "https://".</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b="1"/>
              <a:t>4) Urgency and Threats</a:t>
            </a:r>
            <a:endParaRPr lang="en-GB" altLang="en-US" sz="3200" b="1"/>
          </a:p>
        </p:txBody>
      </p:sp>
      <p:sp>
        <p:nvSpPr>
          <p:cNvPr id="3" name="Content Placeholder 2"/>
          <p:cNvSpPr>
            <a:spLocks noGrp="1"/>
          </p:cNvSpPr>
          <p:nvPr>
            <p:ph idx="1"/>
          </p:nvPr>
        </p:nvSpPr>
        <p:spPr>
          <a:xfrm>
            <a:off x="2281555" y="1197610"/>
            <a:ext cx="6413500" cy="2315845"/>
          </a:xfrm>
        </p:spPr>
        <p:txBody>
          <a:bodyPr/>
          <a:p>
            <a:r>
              <a:rPr lang="en-US"/>
              <a:t>Watch out for emails that pressure you to act quickly or threaten serious consequences. Real messages usually don't rush you.</a:t>
            </a:r>
            <a:endParaRPr lang="en-US"/>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Social Engineering Tactics</a:t>
            </a:r>
            <a:endParaRPr lang="en-US" b="1"/>
          </a:p>
        </p:txBody>
      </p:sp>
      <p:pic>
        <p:nvPicPr>
          <p:cNvPr id="4" name="Content Placeholder 3" descr="Screenshot 2024-10-17 103751"/>
          <p:cNvPicPr>
            <a:picLocks noChangeAspect="1"/>
          </p:cNvPicPr>
          <p:nvPr>
            <p:ph idx="1"/>
          </p:nvPr>
        </p:nvPicPr>
        <p:blipFill>
          <a:blip r:embed="rId1"/>
          <a:stretch>
            <a:fillRect/>
          </a:stretch>
        </p:blipFill>
        <p:spPr>
          <a:xfrm>
            <a:off x="2465070" y="1197610"/>
            <a:ext cx="6069965" cy="382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b="1"/>
              <a:t>How to Protect Yourself Against Phishing and Social Engineering?</a:t>
            </a:r>
            <a:endParaRPr lang="en-US" sz="4000" b="1"/>
          </a:p>
        </p:txBody>
      </p:sp>
      <p:sp>
        <p:nvSpPr>
          <p:cNvPr id="3" name="Content Placeholder 2"/>
          <p:cNvSpPr>
            <a:spLocks noGrp="1"/>
          </p:cNvSpPr>
          <p:nvPr>
            <p:ph idx="1"/>
          </p:nvPr>
        </p:nvSpPr>
        <p:spPr/>
        <p:txBody>
          <a:bodyPr/>
          <a:p>
            <a:pPr marL="0" indent="0">
              <a:buNone/>
            </a:pPr>
            <a:r>
              <a:rPr lang="en-GB" altLang="en-US" sz="3200" b="1">
                <a:solidFill>
                  <a:schemeClr val="tx2">
                    <a:lumMod val="60000"/>
                    <a:lumOff val="40000"/>
                  </a:schemeClr>
                </a:solidFill>
              </a:rPr>
              <a:t>1) Educate Yourself and Friends</a:t>
            </a:r>
            <a:endParaRPr lang="en-GB" altLang="en-US" sz="3200" b="1">
              <a:solidFill>
                <a:schemeClr val="tx2">
                  <a:lumMod val="60000"/>
                  <a:lumOff val="40000"/>
                </a:schemeClr>
              </a:solidFill>
            </a:endParaRPr>
          </a:p>
          <a:p>
            <a:pPr marL="0" indent="0">
              <a:buNone/>
            </a:pPr>
            <a:r>
              <a:rPr lang="en-GB" altLang="en-US" sz="3200" b="1">
                <a:solidFill>
                  <a:schemeClr val="tx2">
                    <a:lumMod val="60000"/>
                    <a:lumOff val="40000"/>
                  </a:schemeClr>
                </a:solidFill>
              </a:rPr>
              <a:t>        </a:t>
            </a:r>
            <a:r>
              <a:rPr lang="en-GB" altLang="en-US">
                <a:solidFill>
                  <a:schemeClr val="accent6">
                    <a:lumMod val="20000"/>
                    <a:lumOff val="80000"/>
                  </a:schemeClr>
                </a:solidFill>
              </a:rPr>
              <a:t>Stay updated on the latest phishing tricks and social engineering methods. Share this information with your colleagues, friends, and family to raise awareness and help everyone stay safe.</a:t>
            </a:r>
            <a:endParaRPr lang="en-GB" altLang="en-US">
              <a:solidFill>
                <a:schemeClr val="accent6">
                  <a:lumMod val="20000"/>
                  <a:lumOff val="8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b="1"/>
              <a:t>2) Use Multi-Factor Authentication </a:t>
            </a:r>
            <a:endParaRPr lang="en-GB" altLang="en-US" b="1"/>
          </a:p>
        </p:txBody>
      </p:sp>
      <p:sp>
        <p:nvSpPr>
          <p:cNvPr id="3" name="Content Placeholder 2"/>
          <p:cNvSpPr>
            <a:spLocks noGrp="1"/>
          </p:cNvSpPr>
          <p:nvPr>
            <p:ph idx="1"/>
          </p:nvPr>
        </p:nvSpPr>
        <p:spPr>
          <a:xfrm>
            <a:off x="2281555" y="1197610"/>
            <a:ext cx="6413500" cy="2748915"/>
          </a:xfrm>
        </p:spPr>
        <p:txBody>
          <a:bodyPr/>
          <a:p>
            <a:r>
              <a:rPr lang="en-US"/>
              <a:t> Enable </a:t>
            </a:r>
            <a:r>
              <a:rPr lang="en-US" b="1"/>
              <a:t>Multi- Factor Authentication</a:t>
            </a:r>
            <a:r>
              <a:rPr lang="en-US"/>
              <a:t> whenever possible. This adds an extra layer of security, making it more difficult for attackers to gain unauthorized access.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altLang="en-US" b="1" dirty="0">
                <a:solidFill>
                  <a:schemeClr val="tx1">
                    <a:lumMod val="95000"/>
                    <a:lumOff val="5000"/>
                  </a:schemeClr>
                </a:solidFill>
                <a:sym typeface="+mn-ea"/>
              </a:rPr>
              <a:t>Presented by </a:t>
            </a:r>
            <a:r>
              <a:rPr lang="en-GB" altLang="en-US" b="1" dirty="0">
                <a:solidFill>
                  <a:schemeClr val="accent5">
                    <a:lumMod val="20000"/>
                    <a:lumOff val="80000"/>
                  </a:schemeClr>
                </a:solidFill>
                <a:sym typeface="+mn-ea"/>
              </a:rPr>
              <a:t>: Akbar Hussain</a:t>
            </a:r>
            <a:endParaRPr lang="en-GB" altLang="en-US" b="1" dirty="0" smtClean="0">
              <a:solidFill>
                <a:schemeClr val="accent5">
                  <a:lumMod val="20000"/>
                  <a:lumOff val="8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b="1"/>
              <a:t>3) Use Security Software</a:t>
            </a:r>
            <a:endParaRPr lang="en-GB" altLang="en-US" sz="3200" b="1"/>
          </a:p>
        </p:txBody>
      </p:sp>
      <p:sp>
        <p:nvSpPr>
          <p:cNvPr id="3" name="Content Placeholder 2"/>
          <p:cNvSpPr>
            <a:spLocks noGrp="1"/>
          </p:cNvSpPr>
          <p:nvPr>
            <p:ph idx="1"/>
          </p:nvPr>
        </p:nvSpPr>
        <p:spPr/>
        <p:txBody>
          <a:bodyPr/>
          <a:p>
            <a:r>
              <a:rPr lang="en-US"/>
              <a:t>Use trusted antivirus and anti-phishing software to spot and stop harmful activities. Regularly update all your software and security systems to stay protected.</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7940660" cy="916230"/>
          </a:xfrm>
        </p:spPr>
        <p:txBody>
          <a:bodyPr/>
          <a:lstStyle/>
          <a:p>
            <a:r>
              <a:rPr lang="en-US" b="1" dirty="0" smtClean="0"/>
              <a:t>What Is Phishing Attack</a:t>
            </a:r>
            <a:endParaRPr lang="en-US" b="1" dirty="0" smtClean="0"/>
          </a:p>
        </p:txBody>
      </p:sp>
      <p:sp>
        <p:nvSpPr>
          <p:cNvPr id="3" name="Content Placeholder 2"/>
          <p:cNvSpPr>
            <a:spLocks noGrp="1"/>
          </p:cNvSpPr>
          <p:nvPr>
            <p:ph idx="1"/>
          </p:nvPr>
        </p:nvSpPr>
        <p:spPr/>
        <p:txBody>
          <a:bodyPr/>
          <a:lstStyle/>
          <a:p>
            <a:r>
              <a:rPr lang="en-US" smtClean="0"/>
              <a:t> Phishing is a type of social engineering and cybersecurity attack in which the attackers use malicious emails and advertisements similar to any authentic source to trap the targeted people.</a:t>
            </a:r>
            <a:endParaRPr lang="en-US" smtClean="0"/>
          </a:p>
          <a:p>
            <a:endParaRPr lang="en-US" smtClean="0"/>
          </a:p>
          <a:p>
            <a:pPr marL="0" indent="0">
              <a:buNone/>
            </a:pPr>
            <a:endParaRPr lang="en-US" smtClean="0"/>
          </a:p>
          <a:p>
            <a:endParaRPr lang="en-US" smtClean="0"/>
          </a:p>
          <a:p>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b="1" dirty="0"/>
              <a:t>Why is a Phishing Attack  Performed?</a:t>
            </a:r>
            <a:endParaRPr lang="en-US" sz="4000" b="1" dirty="0"/>
          </a:p>
        </p:txBody>
      </p:sp>
      <p:sp>
        <p:nvSpPr>
          <p:cNvPr id="5" name="Content Placeholder 4"/>
          <p:cNvSpPr>
            <a:spLocks noGrp="1"/>
          </p:cNvSpPr>
          <p:nvPr>
            <p:ph idx="1"/>
          </p:nvPr>
        </p:nvSpPr>
        <p:spPr/>
        <p:txBody>
          <a:bodyPr>
            <a:normAutofit lnSpcReduction="20000"/>
          </a:bodyPr>
          <a:lstStyle/>
          <a:p>
            <a:r>
              <a:rPr lang="en-US" dirty="0"/>
              <a:t> Phishing attack is performed for various reasons some are:</a:t>
            </a:r>
            <a:endParaRPr lang="en-US" dirty="0"/>
          </a:p>
          <a:p>
            <a:pPr marL="0" indent="0">
              <a:buNone/>
            </a:pPr>
            <a:r>
              <a:rPr lang="en-GB" altLang="en-US" b="1" dirty="0"/>
              <a:t>1) </a:t>
            </a:r>
            <a:r>
              <a:rPr lang="en-US" b="1" dirty="0"/>
              <a:t>Financial Gain:</a:t>
            </a:r>
            <a:r>
              <a:rPr lang="en-US" dirty="0"/>
              <a:t> Attackers often aim to steal sensitive information</a:t>
            </a:r>
            <a:r>
              <a:rPr lang="en-GB" altLang="en-US" dirty="0"/>
              <a:t> o</a:t>
            </a:r>
            <a:r>
              <a:rPr lang="en-US" dirty="0"/>
              <a:t>f the victims to access the account numbers,credit card numbers and transactions</a:t>
            </a:r>
            <a:r>
              <a:rPr lang="en-GB" altLang="en-US" dirty="0"/>
              <a:t> And use all for their own financial benefits</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24685" y="591185"/>
            <a:ext cx="6770370" cy="4117340"/>
          </a:xfrm>
        </p:spPr>
        <p:txBody>
          <a:bodyPr>
            <a:normAutofit lnSpcReduction="20000"/>
          </a:bodyPr>
          <a:p>
            <a:pPr marL="0" indent="0">
              <a:buNone/>
            </a:pPr>
            <a:r>
              <a:rPr lang="en-GB" altLang="en-US" b="1">
                <a:solidFill>
                  <a:schemeClr val="accent6">
                    <a:lumMod val="20000"/>
                    <a:lumOff val="80000"/>
                  </a:schemeClr>
                </a:solidFill>
              </a:rPr>
              <a:t>2) </a:t>
            </a:r>
            <a:r>
              <a:rPr lang="en-US" b="1">
                <a:solidFill>
                  <a:schemeClr val="accent6">
                    <a:lumMod val="20000"/>
                    <a:lumOff val="80000"/>
                  </a:schemeClr>
                </a:solidFill>
              </a:rPr>
              <a:t>Data Breaches:</a:t>
            </a:r>
            <a:r>
              <a:rPr lang="en-US"/>
              <a:t> By obtaining the login credentials attackers breaches the sensitive data </a:t>
            </a:r>
            <a:endParaRPr lang="en-US"/>
          </a:p>
          <a:p>
            <a:endParaRPr lang="en-US"/>
          </a:p>
          <a:p>
            <a:pPr marL="0" indent="0">
              <a:buNone/>
            </a:pPr>
            <a:r>
              <a:rPr lang="en-GB" altLang="en-US" b="1">
                <a:solidFill>
                  <a:schemeClr val="accent6">
                    <a:lumMod val="20000"/>
                    <a:lumOff val="80000"/>
                  </a:schemeClr>
                </a:solidFill>
              </a:rPr>
              <a:t>3) </a:t>
            </a:r>
            <a:r>
              <a:rPr lang="en-US" b="1">
                <a:solidFill>
                  <a:schemeClr val="accent6">
                    <a:lumMod val="20000"/>
                    <a:lumOff val="80000"/>
                  </a:schemeClr>
                </a:solidFill>
              </a:rPr>
              <a:t>Malware Distribution:</a:t>
            </a:r>
            <a:r>
              <a:rPr lang="en-US"/>
              <a:t> Some Phishing attacks are performed to spread the malicious data. When the user downloads the malicious application that compromised the victim device and then can easily steal personal information.</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br>
            <a:r>
              <a:rPr lang="en-US" sz="4000" b="1"/>
              <a:t>Types of Phishing Attack</a:t>
            </a:r>
            <a:br>
              <a:rPr lang="en-US"/>
            </a:br>
            <a:endParaRPr lang="en-US"/>
          </a:p>
        </p:txBody>
      </p:sp>
      <p:sp>
        <p:nvSpPr>
          <p:cNvPr id="3" name="Content Placeholder 2"/>
          <p:cNvSpPr>
            <a:spLocks noGrp="1"/>
          </p:cNvSpPr>
          <p:nvPr>
            <p:ph idx="1"/>
          </p:nvPr>
        </p:nvSpPr>
        <p:spPr/>
        <p:txBody>
          <a:bodyPr/>
          <a:p>
            <a:pPr marL="0" indent="0">
              <a:buNone/>
            </a:pPr>
            <a:r>
              <a:rPr lang="en-GB" altLang="en-US" sz="3200" b="1">
                <a:solidFill>
                  <a:schemeClr val="tx2">
                    <a:lumMod val="60000"/>
                    <a:lumOff val="40000"/>
                  </a:schemeClr>
                </a:solidFill>
              </a:rPr>
              <a:t>1) </a:t>
            </a:r>
            <a:r>
              <a:rPr lang="en-US" sz="3200" b="1">
                <a:solidFill>
                  <a:schemeClr val="tx2">
                    <a:lumMod val="60000"/>
                    <a:lumOff val="40000"/>
                  </a:schemeClr>
                </a:solidFill>
              </a:rPr>
              <a:t>Spear Phishing</a:t>
            </a:r>
            <a:endParaRPr lang="en-US" sz="3200" b="1">
              <a:solidFill>
                <a:schemeClr val="tx2">
                  <a:lumMod val="60000"/>
                  <a:lumOff val="40000"/>
                </a:schemeClr>
              </a:solidFill>
            </a:endParaRPr>
          </a:p>
          <a:p>
            <a:pPr marL="0" indent="0">
              <a:buNone/>
            </a:pPr>
            <a:r>
              <a:rPr lang="en-GB" altLang="en-US"/>
              <a:t>      Spear Phishing targets the specific person , enterprise or companies and gains the deeper information of any employee. This is the most effective attack.</a:t>
            </a:r>
            <a:endParaRPr lang="en-GB" alt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4-10-18 084533"/>
          <p:cNvPicPr>
            <a:picLocks noChangeAspect="1"/>
          </p:cNvPicPr>
          <p:nvPr>
            <p:ph idx="1"/>
          </p:nvPr>
        </p:nvPicPr>
        <p:blipFill>
          <a:blip r:embed="rId1"/>
          <a:stretch>
            <a:fillRect/>
          </a:stretch>
        </p:blipFill>
        <p:spPr>
          <a:xfrm>
            <a:off x="2123440" y="619125"/>
            <a:ext cx="6759575" cy="4073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b="1"/>
              <a:t>2) Vishing Attack</a:t>
            </a:r>
            <a:endParaRPr lang="en-GB" altLang="en-US" sz="3200" b="1"/>
          </a:p>
        </p:txBody>
      </p:sp>
      <p:sp>
        <p:nvSpPr>
          <p:cNvPr id="3" name="Content Placeholder 2"/>
          <p:cNvSpPr>
            <a:spLocks noGrp="1"/>
          </p:cNvSpPr>
          <p:nvPr>
            <p:ph idx="1"/>
          </p:nvPr>
        </p:nvSpPr>
        <p:spPr/>
        <p:txBody>
          <a:bodyPr>
            <a:normAutofit fontScale="90000"/>
          </a:bodyPr>
          <a:p>
            <a:r>
              <a:rPr lang="en-US"/>
              <a:t>Vishing is a type of scam that uses phone calls to trick people into giving away their personal information. Scammers often use technology to make it seem like they are calling from a trusted source, like a bank or a government agency. They can create fake phone numbers that appear real, which leads people to think the call is legitimate.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These scams can happen entirely over phone calls, especially with the help of internet phone services (VoIP). Because VoIP allows scammers to disguise their phone numbers easily, people may feel more comfortable sharing sensitive info over the phone, mistakenly believing it's secure.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3614</Words>
  <Application>WPS Presentation</Application>
  <PresentationFormat>On-screen Show (16:9)</PresentationFormat>
  <Paragraphs>70</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SimSun</vt:lpstr>
      <vt:lpstr>Wingdings</vt:lpstr>
      <vt:lpstr>Calibri</vt:lpstr>
      <vt:lpstr>Microsoft YaHei</vt:lpstr>
      <vt:lpstr>Arial Unicode MS</vt:lpstr>
      <vt:lpstr>Office Theme</vt:lpstr>
      <vt:lpstr>Phishing Awareness  Training</vt:lpstr>
      <vt:lpstr>Presented by : Akbar Hussain</vt:lpstr>
      <vt:lpstr>What Is Phishing Attack</vt:lpstr>
      <vt:lpstr>Why is a Phishing Attack  Performed?</vt:lpstr>
      <vt:lpstr>PowerPoint 演示文稿</vt:lpstr>
      <vt:lpstr> Types of Phishing Attack </vt:lpstr>
      <vt:lpstr>PowerPoint 演示文稿</vt:lpstr>
      <vt:lpstr>2) Vishing Attack</vt:lpstr>
      <vt:lpstr>PowerPoint 演示文稿</vt:lpstr>
      <vt:lpstr>PowerPoint 演示文稿</vt:lpstr>
      <vt:lpstr>3) Smishing Attack</vt:lpstr>
      <vt:lpstr>PowerPoint 演示文稿</vt:lpstr>
      <vt:lpstr>How to Recognize Phishing And Social Engineering Attempts</vt:lpstr>
      <vt:lpstr>2) Examine Content</vt:lpstr>
      <vt:lpstr>3) Verify the Hyperlinks</vt:lpstr>
      <vt:lpstr>4) Urgency and Threats</vt:lpstr>
      <vt:lpstr>Social Engineering Tactics</vt:lpstr>
      <vt:lpstr>How to Protect Yourself Against Phishing and Social Engineering?</vt:lpstr>
      <vt:lpstr>2) Use Multi-Factor Authentication </vt:lpstr>
      <vt:lpstr>3) Use Security Software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acuk.student</cp:lastModifiedBy>
  <cp:revision>5</cp:revision>
  <dcterms:created xsi:type="dcterms:W3CDTF">2017-08-01T15:40:00Z</dcterms:created>
  <dcterms:modified xsi:type="dcterms:W3CDTF">2024-10-22T13:04:41Z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6FB3453E5564485AA06347F82F7D56AC_12</vt:lpwstr>
  </property>
  <property fmtid="{D5CDD505-2E9C-101B-9397-08002B2CF9AE}" pid="3" name="KSOProductBuildVer">
    <vt:lpwstr>1033-12.2.0.18607</vt:lpwstr>
  </property>
</Properties>
</file>