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512064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29" autoAdjust="0"/>
    <p:restoredTop sz="94434" autoAdjust="0"/>
  </p:normalViewPr>
  <p:slideViewPr>
    <p:cSldViewPr snapToGrid="0">
      <p:cViewPr>
        <p:scale>
          <a:sx n="66" d="100"/>
          <a:sy n="66" d="100"/>
        </p:scale>
        <p:origin x="-7398" y="-21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0"/>
            </a:lvl1pPr>
          </a:lstStyle>
          <a:p>
            <a:r>
              <a:rPr lang="fr-FR" smtClean="0"/>
              <a:t>Modifiez le style du titre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EBE4658-ED2C-4DB0-8F50-B77EDE255F5E}"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161998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EBE4658-ED2C-4DB0-8F50-B77EDE255F5E}"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418457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EBE4658-ED2C-4DB0-8F50-B77EDE255F5E}"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37177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EBE4658-ED2C-4DB0-8F50-B77EDE255F5E}"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2184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0"/>
            </a:lvl1pPr>
          </a:lstStyle>
          <a:p>
            <a:r>
              <a:rPr lang="fr-FR" smtClean="0"/>
              <a:t>Modifiez le style du titre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EBE4658-ED2C-4DB0-8F50-B77EDE255F5E}"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206845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EBE4658-ED2C-4DB0-8F50-B77EDE255F5E}"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97905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3527112" y="8069582"/>
            <a:ext cx="21662705"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fr-FR" smtClean="0"/>
              <a:t>Modifiez les styles du texte du masque</a:t>
            </a:r>
          </a:p>
        </p:txBody>
      </p:sp>
      <p:sp>
        <p:nvSpPr>
          <p:cNvPr id="4" name="Content Placeholder 3"/>
          <p:cNvSpPr>
            <a:spLocks noGrp="1"/>
          </p:cNvSpPr>
          <p:nvPr>
            <p:ph sz="half" idx="2"/>
          </p:nvPr>
        </p:nvSpPr>
        <p:spPr>
          <a:xfrm>
            <a:off x="3527112" y="12024360"/>
            <a:ext cx="21662705" cy="176860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fr-FR" smtClean="0"/>
              <a:t>Modifiez les styles du texte du masque</a:t>
            </a:r>
          </a:p>
        </p:txBody>
      </p:sp>
      <p:sp>
        <p:nvSpPr>
          <p:cNvPr id="6" name="Content Placeholder 5"/>
          <p:cNvSpPr>
            <a:spLocks noGrp="1"/>
          </p:cNvSpPr>
          <p:nvPr>
            <p:ph sz="quarter" idx="4"/>
          </p:nvPr>
        </p:nvSpPr>
        <p:spPr>
          <a:xfrm>
            <a:off x="25923240" y="12024360"/>
            <a:ext cx="21769390" cy="176860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EBE4658-ED2C-4DB0-8F50-B77EDE255F5E}"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134323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EBE4658-ED2C-4DB0-8F50-B77EDE255F5E}"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13647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4658-ED2C-4DB0-8F50-B77EDE255F5E}"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5218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fr-FR" smtClean="0"/>
              <a:t>Modifiez le style du titre</a:t>
            </a:r>
            <a:endParaRPr lang="en-US" dirty="0"/>
          </a:p>
        </p:txBody>
      </p:sp>
      <p:sp>
        <p:nvSpPr>
          <p:cNvPr id="3" name="Content Placeholder 2"/>
          <p:cNvSpPr>
            <a:spLocks noGrp="1"/>
          </p:cNvSpPr>
          <p:nvPr>
            <p:ph idx="1"/>
          </p:nvPr>
        </p:nvSpPr>
        <p:spPr>
          <a:xfrm>
            <a:off x="21769390" y="4739642"/>
            <a:ext cx="2592324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EBE4658-ED2C-4DB0-8F50-B77EDE255F5E}"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115380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1769390" y="4739642"/>
            <a:ext cx="2592324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EBE4658-ED2C-4DB0-8F50-B77EDE255F5E}"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4AD41-C4DC-4163-B15D-CA53F650AF04}" type="slidenum">
              <a:rPr lang="en-US" smtClean="0"/>
              <a:t>‹N°›</a:t>
            </a:fld>
            <a:endParaRPr lang="en-US"/>
          </a:p>
        </p:txBody>
      </p:sp>
    </p:spTree>
    <p:extLst>
      <p:ext uri="{BB962C8B-B14F-4D97-AF65-F5344CB8AC3E}">
        <p14:creationId xmlns:p14="http://schemas.microsoft.com/office/powerpoint/2010/main" val="200982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9EBE4658-ED2C-4DB0-8F50-B77EDE255F5E}" type="datetimeFigureOut">
              <a:rPr lang="en-US" smtClean="0"/>
              <a:t>1/20/2015</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4D54AD41-C4DC-4163-B15D-CA53F650AF04}" type="slidenum">
              <a:rPr lang="en-US" smtClean="0"/>
              <a:t>‹N°›</a:t>
            </a:fld>
            <a:endParaRPr lang="en-US"/>
          </a:p>
        </p:txBody>
      </p:sp>
    </p:spTree>
    <p:extLst>
      <p:ext uri="{BB962C8B-B14F-4D97-AF65-F5344CB8AC3E}">
        <p14:creationId xmlns:p14="http://schemas.microsoft.com/office/powerpoint/2010/main" val="1104420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8.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5.jpe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3.jpe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442468"/>
            <a:ext cx="51206399" cy="2220686"/>
          </a:xfrm>
        </p:spPr>
        <p:txBody>
          <a:bodyPr>
            <a:normAutofit/>
          </a:bodyPr>
          <a:lstStyle/>
          <a:p>
            <a:r>
              <a:rPr lang="en-US" sz="8000" b="1" dirty="0">
                <a:solidFill>
                  <a:srgbClr val="0070C0"/>
                </a:solidFill>
                <a:latin typeface="Arial" panose="020B0604020202020204" pitchFamily="34" charset="0"/>
                <a:cs typeface="Arial" panose="020B0604020202020204" pitchFamily="34" charset="0"/>
              </a:rPr>
              <a:t>Using Matched Samples to Estimate the Effects of Exercise on Mental Health from Twitter</a:t>
            </a:r>
          </a:p>
        </p:txBody>
      </p:sp>
      <p:sp>
        <p:nvSpPr>
          <p:cNvPr id="3" name="Sous-titre 2"/>
          <p:cNvSpPr>
            <a:spLocks noGrp="1"/>
          </p:cNvSpPr>
          <p:nvPr>
            <p:ph type="subTitle" idx="1"/>
          </p:nvPr>
        </p:nvSpPr>
        <p:spPr>
          <a:xfrm>
            <a:off x="1" y="2920640"/>
            <a:ext cx="51206400" cy="2565760"/>
          </a:xfrm>
        </p:spPr>
        <p:txBody>
          <a:bodyPr>
            <a:normAutofit/>
          </a:bodyPr>
          <a:lstStyle/>
          <a:p>
            <a:pPr>
              <a:spcBef>
                <a:spcPts val="857"/>
              </a:spcBef>
            </a:pPr>
            <a:r>
              <a:rPr lang="en-US" sz="5143" b="1" dirty="0">
                <a:latin typeface="Arial" panose="020B0604020202020204" pitchFamily="34" charset="0"/>
                <a:cs typeface="Arial" panose="020B0604020202020204" pitchFamily="34" charset="0"/>
              </a:rPr>
              <a:t>Virgile </a:t>
            </a:r>
            <a:r>
              <a:rPr lang="en-US" sz="5143" b="1" dirty="0" err="1">
                <a:latin typeface="Arial" panose="020B0604020202020204" pitchFamily="34" charset="0"/>
                <a:cs typeface="Arial" panose="020B0604020202020204" pitchFamily="34" charset="0"/>
              </a:rPr>
              <a:t>Landeiro</a:t>
            </a:r>
            <a:r>
              <a:rPr lang="en-US" sz="5143" b="1" dirty="0">
                <a:latin typeface="Arial" panose="020B0604020202020204" pitchFamily="34" charset="0"/>
                <a:cs typeface="Arial" panose="020B0604020202020204" pitchFamily="34" charset="0"/>
              </a:rPr>
              <a:t> Dos Reis </a:t>
            </a:r>
            <a:r>
              <a:rPr lang="en-US" sz="5143" dirty="0">
                <a:latin typeface="Arial" panose="020B0604020202020204" pitchFamily="34" charset="0"/>
                <a:cs typeface="Arial" panose="020B0604020202020204" pitchFamily="34" charset="0"/>
              </a:rPr>
              <a:t>and </a:t>
            </a:r>
            <a:r>
              <a:rPr lang="en-US" sz="5143" b="1" dirty="0">
                <a:latin typeface="Arial" panose="020B0604020202020204" pitchFamily="34" charset="0"/>
                <a:cs typeface="Arial" panose="020B0604020202020204" pitchFamily="34" charset="0"/>
              </a:rPr>
              <a:t>Aron </a:t>
            </a:r>
            <a:r>
              <a:rPr lang="en-US" sz="5143" b="1" dirty="0" err="1" smtClean="0">
                <a:latin typeface="Arial" panose="020B0604020202020204" pitchFamily="34" charset="0"/>
                <a:cs typeface="Arial" panose="020B0604020202020204" pitchFamily="34" charset="0"/>
              </a:rPr>
              <a:t>Culotta</a:t>
            </a:r>
            <a:r>
              <a:rPr lang="en-US" sz="5143" b="1" dirty="0" smtClean="0">
                <a:latin typeface="Arial" panose="020B0604020202020204" pitchFamily="34" charset="0"/>
                <a:cs typeface="Arial" panose="020B0604020202020204" pitchFamily="34" charset="0"/>
              </a:rPr>
              <a:t> - </a:t>
            </a:r>
            <a:r>
              <a:rPr lang="en-US" sz="5143" dirty="0" smtClean="0">
                <a:latin typeface="Arial" panose="020B0604020202020204" pitchFamily="34" charset="0"/>
                <a:cs typeface="Arial" panose="020B0604020202020204" pitchFamily="34" charset="0"/>
              </a:rPr>
              <a:t>Department </a:t>
            </a:r>
            <a:r>
              <a:rPr lang="en-US" sz="5143" dirty="0">
                <a:latin typeface="Arial" panose="020B0604020202020204" pitchFamily="34" charset="0"/>
                <a:cs typeface="Arial" panose="020B0604020202020204" pitchFamily="34" charset="0"/>
              </a:rPr>
              <a:t>of Computer Science </a:t>
            </a:r>
            <a:r>
              <a:rPr lang="en-US" sz="5143" dirty="0" smtClean="0">
                <a:latin typeface="Arial" panose="020B0604020202020204" pitchFamily="34" charset="0"/>
                <a:cs typeface="Arial" panose="020B0604020202020204" pitchFamily="34" charset="0"/>
              </a:rPr>
              <a:t>- Illinois Institute </a:t>
            </a:r>
            <a:r>
              <a:rPr lang="en-US" sz="5143" dirty="0">
                <a:latin typeface="Arial" panose="020B0604020202020204" pitchFamily="34" charset="0"/>
                <a:cs typeface="Arial" panose="020B0604020202020204" pitchFamily="34" charset="0"/>
              </a:rPr>
              <a:t>of </a:t>
            </a:r>
            <a:r>
              <a:rPr lang="en-US" sz="5143" dirty="0" smtClean="0">
                <a:latin typeface="Arial" panose="020B0604020202020204" pitchFamily="34" charset="0"/>
                <a:cs typeface="Arial" panose="020B0604020202020204" pitchFamily="34" charset="0"/>
              </a:rPr>
              <a:t>Technology - Chicago</a:t>
            </a:r>
            <a:r>
              <a:rPr lang="en-US" sz="5143" dirty="0">
                <a:latin typeface="Arial" panose="020B0604020202020204" pitchFamily="34" charset="0"/>
                <a:cs typeface="Arial" panose="020B0604020202020204" pitchFamily="34" charset="0"/>
              </a:rPr>
              <a:t>, IL 60616</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63840" y="2663154"/>
            <a:ext cx="4710696" cy="1043239"/>
          </a:xfrm>
          <a:prstGeom prst="rect">
            <a:avLst/>
          </a:prstGeom>
        </p:spPr>
      </p:pic>
      <mc:AlternateContent xmlns:mc="http://schemas.openxmlformats.org/markup-compatibility/2006">
        <mc:Choice xmlns:a14="http://schemas.microsoft.com/office/drawing/2010/main" Requires="a14">
          <p:sp>
            <p:nvSpPr>
              <p:cNvPr id="8" name="Text Box 16"/>
              <p:cNvSpPr txBox="1">
                <a:spLocks noChangeArrowheads="1"/>
              </p:cNvSpPr>
              <p:nvPr/>
            </p:nvSpPr>
            <p:spPr bwMode="auto">
              <a:xfrm>
                <a:off x="18097500" y="6861175"/>
                <a:ext cx="15316200" cy="95102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spcBef>
                    <a:spcPct val="50000"/>
                  </a:spcBef>
                </a:pPr>
                <a:r>
                  <a:rPr lang="en-US" altLang="en-US" sz="3600" dirty="0" smtClean="0">
                    <a:latin typeface="Arial" panose="020B0604020202020204" pitchFamily="34" charset="0"/>
                  </a:rPr>
                  <a:t>We use matching to identify a control group that is similar to the experimental group. For each user </a:t>
                </a:r>
                <a14:m>
                  <m:oMath xmlns:m="http://schemas.openxmlformats.org/officeDocument/2006/math">
                    <m:r>
                      <a:rPr lang="en-US" altLang="en-US" sz="3600" b="0" i="1" smtClean="0">
                        <a:latin typeface="Cambria Math" panose="02040503050406030204" pitchFamily="18" charset="0"/>
                      </a:rPr>
                      <m:t>𝑖</m:t>
                    </m:r>
                  </m:oMath>
                </a14:m>
                <a:r>
                  <a:rPr lang="en-US" altLang="en-US" sz="3600" dirty="0" smtClean="0">
                    <a:latin typeface="Arial" panose="020B0604020202020204" pitchFamily="34" charset="0"/>
                  </a:rPr>
                  <a:t> in the experimental group, we search for a “virtual twin” on Twitter using the following procedure:</a:t>
                </a:r>
              </a:p>
              <a:p>
                <a:pPr marL="742950" indent="-742950" algn="just">
                  <a:spcBef>
                    <a:spcPct val="50000"/>
                  </a:spcBef>
                  <a:buAutoNum type="arabicPeriod"/>
                </a:pPr>
                <a:r>
                  <a:rPr lang="en-US" altLang="en-US" sz="3600" dirty="0" smtClean="0">
                    <a:latin typeface="Arial" panose="020B0604020202020204" pitchFamily="34" charset="0"/>
                  </a:rPr>
                  <a:t>Identify the </a:t>
                </a:r>
                <a14:m>
                  <m:oMath xmlns:m="http://schemas.openxmlformats.org/officeDocument/2006/math">
                    <m:r>
                      <a:rPr lang="en-US" altLang="en-US" sz="3600" b="0" i="1" smtClean="0">
                        <a:latin typeface="Cambria Math" panose="02040503050406030204" pitchFamily="18" charset="0"/>
                      </a:rPr>
                      <m:t>𝑓𝑟𝑖𝑒𝑛𝑑𝑠</m:t>
                    </m:r>
                  </m:oMath>
                </a14:m>
                <a:r>
                  <a:rPr lang="en-US" altLang="en-US" sz="3600" dirty="0" smtClean="0">
                    <a:latin typeface="Arial" panose="020B0604020202020204" pitchFamily="34" charset="0"/>
                  </a:rPr>
                  <a:t> of </a:t>
                </a:r>
                <a14:m>
                  <m:oMath xmlns:m="http://schemas.openxmlformats.org/officeDocument/2006/math">
                    <m:r>
                      <a:rPr lang="en-US" altLang="en-US" sz="3600" b="0" i="1" smtClean="0">
                        <a:latin typeface="Cambria Math" panose="02040503050406030204" pitchFamily="18" charset="0"/>
                      </a:rPr>
                      <m:t>𝑖</m:t>
                    </m:r>
                  </m:oMath>
                </a14:m>
                <a:r>
                  <a:rPr lang="en-US" altLang="en-US" sz="3600" dirty="0" smtClean="0">
                    <a:latin typeface="Arial" panose="020B0604020202020204" pitchFamily="34" charset="0"/>
                  </a:rPr>
                  <a:t> (</a:t>
                </a:r>
                <a14:m>
                  <m:oMath xmlns:m="http://schemas.openxmlformats.org/officeDocument/2006/math">
                    <m:sSub>
                      <m:sSubPr>
                        <m:ctrlPr>
                          <a:rPr lang="en-US" altLang="en-US" sz="3600" b="0" i="1" smtClean="0">
                            <a:latin typeface="Cambria Math" panose="02040503050406030204" pitchFamily="18" charset="0"/>
                          </a:rPr>
                        </m:ctrlPr>
                      </m:sSubPr>
                      <m:e>
                        <m:r>
                          <a:rPr lang="en-US" altLang="en-US" sz="3600" b="0" i="1" smtClean="0">
                            <a:latin typeface="Cambria Math" panose="02040503050406030204" pitchFamily="18" charset="0"/>
                          </a:rPr>
                          <m:t>𝐹</m:t>
                        </m:r>
                      </m:e>
                      <m:sub>
                        <m:r>
                          <a:rPr lang="en-US" altLang="en-US" sz="3600" b="0" i="1" smtClean="0">
                            <a:latin typeface="Cambria Math" panose="02040503050406030204" pitchFamily="18" charset="0"/>
                          </a:rPr>
                          <m:t>𝑖</m:t>
                        </m:r>
                      </m:sub>
                    </m:sSub>
                  </m:oMath>
                </a14:m>
                <a:r>
                  <a:rPr lang="en-US" altLang="en-US" sz="3600" b="0" dirty="0" smtClean="0">
                    <a:latin typeface="Arial" panose="020B0604020202020204" pitchFamily="34" charset="0"/>
                  </a:rPr>
                  <a:t>) as the set of accounts </a:t>
                </a:r>
                <a14:m>
                  <m:oMath xmlns:m="http://schemas.openxmlformats.org/officeDocument/2006/math">
                    <m:r>
                      <a:rPr lang="en-US" altLang="en-US" sz="3600" b="0" i="1" smtClean="0">
                        <a:latin typeface="Cambria Math" panose="02040503050406030204" pitchFamily="18" charset="0"/>
                      </a:rPr>
                      <m:t>𝑗</m:t>
                    </m:r>
                  </m:oMath>
                </a14:m>
                <a:r>
                  <a:rPr lang="en-US" altLang="en-US" sz="3600" b="0" dirty="0" smtClean="0">
                    <a:latin typeface="Arial" panose="020B0604020202020204" pitchFamily="34" charset="0"/>
                  </a:rPr>
                  <a:t> such that </a:t>
                </a:r>
                <a14:m>
                  <m:oMath xmlns:m="http://schemas.openxmlformats.org/officeDocument/2006/math">
                    <m:r>
                      <a:rPr lang="en-US" altLang="en-US" sz="3600" b="0" i="1" smtClean="0">
                        <a:latin typeface="Cambria Math" panose="02040503050406030204" pitchFamily="18" charset="0"/>
                      </a:rPr>
                      <m:t>𝑗</m:t>
                    </m:r>
                  </m:oMath>
                </a14:m>
                <a:r>
                  <a:rPr lang="en-US" altLang="en-US" sz="3600" b="0" dirty="0" smtClean="0">
                    <a:latin typeface="Arial" panose="020B0604020202020204" pitchFamily="34" charset="0"/>
                  </a:rPr>
                  <a:t> follows </a:t>
                </a:r>
                <a14:m>
                  <m:oMath xmlns:m="http://schemas.openxmlformats.org/officeDocument/2006/math">
                    <m:r>
                      <a:rPr lang="en-US" altLang="en-US" sz="3600" b="0" i="1" smtClean="0">
                        <a:latin typeface="Cambria Math" panose="02040503050406030204" pitchFamily="18" charset="0"/>
                      </a:rPr>
                      <m:t>𝑖</m:t>
                    </m:r>
                  </m:oMath>
                </a14:m>
                <a:r>
                  <a:rPr lang="en-US" altLang="en-US" sz="3600" b="0" dirty="0" smtClean="0">
                    <a:latin typeface="Arial" panose="020B0604020202020204" pitchFamily="34" charset="0"/>
                  </a:rPr>
                  <a:t> and </a:t>
                </a:r>
                <a14:m>
                  <m:oMath xmlns:m="http://schemas.openxmlformats.org/officeDocument/2006/math">
                    <m:r>
                      <a:rPr lang="en-US" altLang="en-US" sz="3600" b="0" i="1" smtClean="0">
                        <a:latin typeface="Cambria Math" panose="02040503050406030204" pitchFamily="18" charset="0"/>
                      </a:rPr>
                      <m:t>𝑖</m:t>
                    </m:r>
                  </m:oMath>
                </a14:m>
                <a:r>
                  <a:rPr lang="en-US" altLang="en-US" sz="3600" b="0" dirty="0" smtClean="0">
                    <a:latin typeface="Arial" panose="020B0604020202020204" pitchFamily="34" charset="0"/>
                  </a:rPr>
                  <a:t> follows </a:t>
                </a:r>
                <a14:m>
                  <m:oMath xmlns:m="http://schemas.openxmlformats.org/officeDocument/2006/math">
                    <m:r>
                      <a:rPr lang="en-US" altLang="en-US" sz="3600" b="0" i="1" smtClean="0">
                        <a:latin typeface="Cambria Math" panose="02040503050406030204" pitchFamily="18" charset="0"/>
                      </a:rPr>
                      <m:t>𝑗</m:t>
                    </m:r>
                  </m:oMath>
                </a14:m>
                <a:r>
                  <a:rPr lang="en-US" altLang="en-US" sz="3600" b="0" dirty="0" smtClean="0">
                    <a:latin typeface="Arial" panose="020B0604020202020204" pitchFamily="34" charset="0"/>
                  </a:rPr>
                  <a:t>.</a:t>
                </a:r>
              </a:p>
              <a:p>
                <a:pPr marL="742950" indent="-742950" algn="just">
                  <a:spcBef>
                    <a:spcPct val="50000"/>
                  </a:spcBef>
                  <a:buAutoNum type="arabicPeriod"/>
                </a:pPr>
                <a:r>
                  <a:rPr lang="en-US" altLang="en-US" sz="3600" b="0" dirty="0" smtClean="0">
                    <a:latin typeface="Arial" panose="020B0604020202020204" pitchFamily="34" charset="0"/>
                  </a:rPr>
                  <a:t>Filter out of </a:t>
                </a:r>
                <a14:m>
                  <m:oMath xmlns:m="http://schemas.openxmlformats.org/officeDocument/2006/math">
                    <m:sSub>
                      <m:sSubPr>
                        <m:ctrlPr>
                          <a:rPr lang="en-US" altLang="en-US" sz="3600" b="0" i="1" smtClean="0">
                            <a:latin typeface="Cambria Math" panose="02040503050406030204" pitchFamily="18" charset="0"/>
                          </a:rPr>
                        </m:ctrlPr>
                      </m:sSubPr>
                      <m:e>
                        <m:r>
                          <a:rPr lang="en-US" altLang="en-US" sz="3600" b="0" i="1" smtClean="0">
                            <a:latin typeface="Cambria Math" panose="02040503050406030204" pitchFamily="18" charset="0"/>
                          </a:rPr>
                          <m:t>𝐹</m:t>
                        </m:r>
                      </m:e>
                      <m:sub>
                        <m:r>
                          <a:rPr lang="en-US" altLang="en-US" sz="3600" b="0" i="1" smtClean="0">
                            <a:latin typeface="Cambria Math" panose="02040503050406030204" pitchFamily="18" charset="0"/>
                          </a:rPr>
                          <m:t>𝑖</m:t>
                        </m:r>
                      </m:sub>
                    </m:sSub>
                  </m:oMath>
                </a14:m>
                <a:r>
                  <a:rPr lang="en-US" altLang="en-US" sz="3600" b="0" dirty="0" smtClean="0">
                    <a:latin typeface="Arial" panose="020B0604020202020204" pitchFamily="34" charset="0"/>
                  </a:rPr>
                  <a:t> users that have </a:t>
                </a:r>
                <a:r>
                  <a:rPr lang="en-US" altLang="en-US" sz="3600" b="1" dirty="0" smtClean="0">
                    <a:latin typeface="Arial" panose="020B0604020202020204" pitchFamily="34" charset="0"/>
                  </a:rPr>
                  <a:t>not the same gender </a:t>
                </a:r>
                <a:r>
                  <a:rPr lang="en-US" altLang="en-US" sz="3600" b="0" dirty="0" smtClean="0">
                    <a:latin typeface="Arial" panose="020B0604020202020204" pitchFamily="34" charset="0"/>
                  </a:rPr>
                  <a:t>as </a:t>
                </a:r>
                <a14:m>
                  <m:oMath xmlns:m="http://schemas.openxmlformats.org/officeDocument/2006/math">
                    <m:r>
                      <a:rPr lang="en-US" altLang="en-US" sz="3600" b="0" i="1" smtClean="0">
                        <a:latin typeface="Cambria Math" panose="02040503050406030204" pitchFamily="18" charset="0"/>
                      </a:rPr>
                      <m:t>𝑖</m:t>
                    </m:r>
                  </m:oMath>
                </a14:m>
                <a:r>
                  <a:rPr lang="en-US" altLang="en-US" sz="3600" b="0" dirty="0" smtClean="0">
                    <a:latin typeface="Arial" panose="020B0604020202020204" pitchFamily="34" charset="0"/>
                  </a:rPr>
                  <a:t>.</a:t>
                </a:r>
              </a:p>
              <a:p>
                <a:pPr marL="742950" indent="-742950" algn="just">
                  <a:spcBef>
                    <a:spcPct val="50000"/>
                  </a:spcBef>
                  <a:buAutoNum type="arabicPeriod"/>
                </a:pPr>
                <a:r>
                  <a:rPr lang="en-US" altLang="en-US" sz="3600" dirty="0" smtClean="0">
                    <a:latin typeface="Arial" panose="020B0604020202020204" pitchFamily="34" charset="0"/>
                  </a:rPr>
                  <a:t>Keep in </a:t>
                </a:r>
                <a14:m>
                  <m:oMath xmlns:m="http://schemas.openxmlformats.org/officeDocument/2006/math">
                    <m:sSub>
                      <m:sSubPr>
                        <m:ctrlPr>
                          <a:rPr lang="en-US" altLang="en-US" sz="3600" b="0" i="1" smtClean="0">
                            <a:latin typeface="Cambria Math" panose="02040503050406030204" pitchFamily="18" charset="0"/>
                          </a:rPr>
                        </m:ctrlPr>
                      </m:sSubPr>
                      <m:e>
                        <m:r>
                          <a:rPr lang="en-US" altLang="en-US" sz="3600" b="0" i="1" smtClean="0">
                            <a:latin typeface="Cambria Math" panose="02040503050406030204" pitchFamily="18" charset="0"/>
                          </a:rPr>
                          <m:t>𝐹</m:t>
                        </m:r>
                      </m:e>
                      <m:sub>
                        <m:r>
                          <a:rPr lang="en-US" altLang="en-US" sz="3600" b="0" i="1" smtClean="0">
                            <a:latin typeface="Cambria Math" panose="02040503050406030204" pitchFamily="18" charset="0"/>
                          </a:rPr>
                          <m:t>𝑖</m:t>
                        </m:r>
                      </m:sub>
                    </m:sSub>
                    <m:r>
                      <a:rPr lang="en-US" altLang="en-US" sz="3600" b="0" i="0" smtClean="0">
                        <a:latin typeface="Cambria Math" panose="02040503050406030204" pitchFamily="18" charset="0"/>
                      </a:rPr>
                      <m:t> </m:t>
                    </m:r>
                  </m:oMath>
                </a14:m>
                <a:r>
                  <a:rPr lang="en-US" altLang="en-US" sz="3600" dirty="0" smtClean="0">
                    <a:latin typeface="Arial" panose="020B0604020202020204" pitchFamily="34" charset="0"/>
                  </a:rPr>
                  <a:t>users that are from the </a:t>
                </a:r>
                <a:r>
                  <a:rPr lang="en-US" altLang="en-US" sz="3600" b="1" dirty="0" smtClean="0">
                    <a:latin typeface="Arial" panose="020B0604020202020204" pitchFamily="34" charset="0"/>
                  </a:rPr>
                  <a:t>same location </a:t>
                </a:r>
                <a:r>
                  <a:rPr lang="en-US" altLang="en-US" sz="3600" dirty="0" smtClean="0">
                    <a:latin typeface="Arial" panose="020B0604020202020204" pitchFamily="34" charset="0"/>
                  </a:rPr>
                  <a:t>as </a:t>
                </a:r>
                <a14:m>
                  <m:oMath xmlns:m="http://schemas.openxmlformats.org/officeDocument/2006/math">
                    <m:r>
                      <a:rPr lang="en-US" altLang="en-US" sz="3600" b="0" i="1" smtClean="0">
                        <a:latin typeface="Cambria Math" panose="02040503050406030204" pitchFamily="18" charset="0"/>
                      </a:rPr>
                      <m:t>𝑖</m:t>
                    </m:r>
                  </m:oMath>
                </a14:m>
                <a:r>
                  <a:rPr lang="en-US" altLang="en-US" sz="3600" b="0" dirty="0" smtClean="0">
                    <a:latin typeface="Arial" panose="020B0604020202020204" pitchFamily="34" charset="0"/>
                  </a:rPr>
                  <a:t>.</a:t>
                </a:r>
              </a:p>
              <a:p>
                <a:pPr marL="742950" indent="-742950" algn="just">
                  <a:spcBef>
                    <a:spcPct val="50000"/>
                  </a:spcBef>
                  <a:buAutoNum type="arabicPeriod"/>
                </a:pPr>
                <a:r>
                  <a:rPr lang="en-US" altLang="en-US" sz="3600" dirty="0" smtClean="0">
                    <a:latin typeface="Arial" panose="020B0604020202020204" pitchFamily="34" charset="0"/>
                  </a:rPr>
                  <a:t>Compute the </a:t>
                </a:r>
                <a:r>
                  <a:rPr lang="en-US" altLang="en-US" sz="3600" b="1" dirty="0" smtClean="0">
                    <a:latin typeface="Arial" panose="020B0604020202020204" pitchFamily="34" charset="0"/>
                  </a:rPr>
                  <a:t>cosine similarity </a:t>
                </a:r>
                <a:r>
                  <a:rPr lang="en-US" altLang="en-US" sz="3600" dirty="0" smtClean="0">
                    <a:latin typeface="Arial" panose="020B0604020202020204" pitchFamily="34" charset="0"/>
                  </a:rPr>
                  <a:t>between </a:t>
                </a:r>
                <a14:m>
                  <m:oMath xmlns:m="http://schemas.openxmlformats.org/officeDocument/2006/math">
                    <m:r>
                      <a:rPr lang="en-US" altLang="en-US" sz="3600" b="0" i="1" smtClean="0">
                        <a:latin typeface="Cambria Math" panose="02040503050406030204" pitchFamily="18" charset="0"/>
                      </a:rPr>
                      <m:t>𝑖</m:t>
                    </m:r>
                  </m:oMath>
                </a14:m>
                <a:r>
                  <a:rPr lang="en-US" altLang="en-US" sz="3600" b="0" dirty="0" smtClean="0">
                    <a:latin typeface="Arial" panose="020B0604020202020204" pitchFamily="34" charset="0"/>
                  </a:rPr>
                  <a:t> and each of the remaining users in </a:t>
                </a:r>
                <a14:m>
                  <m:oMath xmlns:m="http://schemas.openxmlformats.org/officeDocument/2006/math">
                    <m:sSub>
                      <m:sSubPr>
                        <m:ctrlPr>
                          <a:rPr lang="en-US" altLang="en-US" sz="3600" b="0" i="1" smtClean="0">
                            <a:latin typeface="Cambria Math" panose="02040503050406030204" pitchFamily="18" charset="0"/>
                          </a:rPr>
                        </m:ctrlPr>
                      </m:sSubPr>
                      <m:e>
                        <m:r>
                          <a:rPr lang="en-US" altLang="en-US" sz="3600" b="0" i="1" smtClean="0">
                            <a:latin typeface="Cambria Math" panose="02040503050406030204" pitchFamily="18" charset="0"/>
                          </a:rPr>
                          <m:t>𝐹</m:t>
                        </m:r>
                      </m:e>
                      <m:sub>
                        <m:r>
                          <a:rPr lang="en-US" altLang="en-US" sz="3600" b="0" i="1" smtClean="0">
                            <a:latin typeface="Cambria Math" panose="02040503050406030204" pitchFamily="18" charset="0"/>
                          </a:rPr>
                          <m:t>𝑖</m:t>
                        </m:r>
                      </m:sub>
                    </m:sSub>
                  </m:oMath>
                </a14:m>
                <a:r>
                  <a:rPr lang="en-US" altLang="en-US" sz="3600" b="0" dirty="0" smtClean="0">
                    <a:latin typeface="Arial" panose="020B0604020202020204" pitchFamily="34" charset="0"/>
                  </a:rPr>
                  <a:t> </a:t>
                </a:r>
                <a:r>
                  <a:rPr lang="en-US" altLang="en-US" sz="3600" b="1" dirty="0" smtClean="0">
                    <a:latin typeface="Arial" panose="020B0604020202020204" pitchFamily="34" charset="0"/>
                  </a:rPr>
                  <a:t>based on their social activities</a:t>
                </a:r>
                <a:r>
                  <a:rPr lang="en-US" altLang="en-US" sz="3600" dirty="0" smtClean="0">
                    <a:latin typeface="Arial" panose="020B0604020202020204" pitchFamily="34" charset="0"/>
                  </a:rPr>
                  <a:t>.</a:t>
                </a:r>
              </a:p>
              <a:p>
                <a:pPr marL="742950" indent="-742950" algn="just">
                  <a:spcBef>
                    <a:spcPct val="50000"/>
                  </a:spcBef>
                  <a:buAutoNum type="arabicPeriod"/>
                </a:pPr>
                <a:r>
                  <a:rPr lang="en-US" altLang="en-US" sz="3600" dirty="0" smtClean="0">
                    <a:latin typeface="Arial" panose="020B0604020202020204" pitchFamily="34" charset="0"/>
                  </a:rPr>
                  <a:t>Select the friend with the </a:t>
                </a:r>
                <a:r>
                  <a:rPr lang="en-US" altLang="en-US" sz="3600" b="1" dirty="0" smtClean="0">
                    <a:latin typeface="Arial" panose="020B0604020202020204" pitchFamily="34" charset="0"/>
                  </a:rPr>
                  <a:t>best similarity score </a:t>
                </a:r>
                <a:r>
                  <a:rPr lang="en-US" altLang="en-US" sz="3600" dirty="0" smtClean="0">
                    <a:latin typeface="Arial" panose="020B0604020202020204" pitchFamily="34" charset="0"/>
                  </a:rPr>
                  <a:t>as the </a:t>
                </a:r>
                <a:r>
                  <a:rPr lang="en-US" altLang="en-US" sz="3600" b="1" dirty="0" smtClean="0">
                    <a:latin typeface="Arial" panose="020B0604020202020204" pitchFamily="34" charset="0"/>
                  </a:rPr>
                  <a:t>match</a:t>
                </a:r>
                <a:r>
                  <a:rPr lang="en-US" altLang="en-US" sz="3600" dirty="0" smtClean="0">
                    <a:latin typeface="Arial" panose="020B0604020202020204" pitchFamily="34" charset="0"/>
                  </a:rPr>
                  <a:t> to include in the control group.</a:t>
                </a:r>
              </a:p>
              <a:p>
                <a:pPr marL="742950" indent="-742950" algn="just">
                  <a:spcBef>
                    <a:spcPct val="50000"/>
                  </a:spcBef>
                  <a:buAutoNum type="arabicPeriod"/>
                </a:pPr>
                <a:r>
                  <a:rPr lang="en-US" altLang="en-US" sz="3600" dirty="0" smtClean="0">
                    <a:latin typeface="Arial" panose="020B0604020202020204" pitchFamily="34" charset="0"/>
                  </a:rPr>
                  <a:t>Check that the </a:t>
                </a:r>
                <a:r>
                  <a:rPr lang="en-US" altLang="en-US" sz="3600" b="1" dirty="0" smtClean="0">
                    <a:latin typeface="Arial" panose="020B0604020202020204" pitchFamily="34" charset="0"/>
                  </a:rPr>
                  <a:t>selected match </a:t>
                </a:r>
                <a14:m>
                  <m:oMath xmlns:m="http://schemas.openxmlformats.org/officeDocument/2006/math">
                    <m:r>
                      <a:rPr lang="fr-FR" altLang="en-US" sz="3600" b="0" i="1" smtClean="0">
                        <a:latin typeface="Cambria Math" panose="02040503050406030204" pitchFamily="18" charset="0"/>
                      </a:rPr>
                      <m:t>𝑚</m:t>
                    </m:r>
                  </m:oMath>
                </a14:m>
                <a:r>
                  <a:rPr lang="en-US" altLang="en-US" sz="3600" dirty="0" smtClean="0">
                    <a:latin typeface="Arial" panose="020B0604020202020204" pitchFamily="34" charset="0"/>
                  </a:rPr>
                  <a:t> for </a:t>
                </a:r>
                <a14:m>
                  <m:oMath xmlns:m="http://schemas.openxmlformats.org/officeDocument/2006/math">
                    <m:r>
                      <a:rPr lang="fr-FR" altLang="en-US" sz="3600" b="0" i="1" smtClean="0">
                        <a:latin typeface="Cambria Math" panose="02040503050406030204" pitchFamily="18" charset="0"/>
                      </a:rPr>
                      <m:t>𝑖</m:t>
                    </m:r>
                  </m:oMath>
                </a14:m>
                <a:r>
                  <a:rPr lang="en-US" altLang="en-US" sz="3600" dirty="0" smtClean="0">
                    <a:latin typeface="Arial" panose="020B0604020202020204" pitchFamily="34" charset="0"/>
                  </a:rPr>
                  <a:t> is </a:t>
                </a:r>
                <a:r>
                  <a:rPr lang="en-US" altLang="en-US" sz="3600" b="1" dirty="0" smtClean="0">
                    <a:latin typeface="Arial" panose="020B0604020202020204" pitchFamily="34" charset="0"/>
                  </a:rPr>
                  <a:t>not using any physical activity tracker</a:t>
                </a:r>
                <a:r>
                  <a:rPr lang="en-US" altLang="en-US" sz="3600" dirty="0" smtClean="0">
                    <a:latin typeface="Arial" panose="020B0604020202020204" pitchFamily="34" charset="0"/>
                  </a:rPr>
                  <a:t>. If so, remove</a:t>
                </a:r>
                <a:r>
                  <a:rPr lang="en-US" altLang="en-US" sz="3600" dirty="0">
                    <a:latin typeface="Arial" panose="020B0604020202020204" pitchFamily="34" charset="0"/>
                  </a:rPr>
                  <a:t> </a:t>
                </a:r>
                <a14:m>
                  <m:oMath xmlns:m="http://schemas.openxmlformats.org/officeDocument/2006/math">
                    <m:r>
                      <a:rPr lang="fr-FR" altLang="en-US" sz="3600" b="0" i="1" smtClean="0">
                        <a:latin typeface="Cambria Math" panose="02040503050406030204" pitchFamily="18" charset="0"/>
                      </a:rPr>
                      <m:t>𝑚</m:t>
                    </m:r>
                  </m:oMath>
                </a14:m>
                <a:r>
                  <a:rPr lang="en-US" altLang="en-US" sz="3600" dirty="0" smtClean="0">
                    <a:latin typeface="Arial" panose="020B0604020202020204" pitchFamily="34" charset="0"/>
                  </a:rPr>
                  <a:t> and </a:t>
                </a:r>
                <a14:m>
                  <m:oMath xmlns:m="http://schemas.openxmlformats.org/officeDocument/2006/math">
                    <m:r>
                      <a:rPr lang="fr-FR" altLang="en-US" sz="3600" b="0" i="1" smtClean="0">
                        <a:latin typeface="Cambria Math" panose="02040503050406030204" pitchFamily="18" charset="0"/>
                      </a:rPr>
                      <m:t>𝑖</m:t>
                    </m:r>
                  </m:oMath>
                </a14:m>
                <a:r>
                  <a:rPr lang="en-US" altLang="en-US" sz="3600" dirty="0" smtClean="0">
                    <a:latin typeface="Arial" panose="020B0604020202020204" pitchFamily="34" charset="0"/>
                  </a:rPr>
                  <a:t> respectively from the control and treatment group.</a:t>
                </a:r>
                <a:r>
                  <a:rPr lang="en-US" altLang="en-US" sz="3600" dirty="0">
                    <a:latin typeface="Arial" panose="020B0604020202020204" pitchFamily="34" charset="0"/>
                  </a:rPr>
                  <a:t>		</a:t>
                </a:r>
              </a:p>
            </p:txBody>
          </p:sp>
        </mc:Choice>
        <mc:Fallback>
          <p:sp>
            <p:nvSpPr>
              <p:cNvPr id="8" name="Text Box 16"/>
              <p:cNvSpPr txBox="1">
                <a:spLocks noRot="1" noChangeAspect="1" noMove="1" noResize="1" noEditPoints="1" noAdjustHandles="1" noChangeArrowheads="1" noChangeShapeType="1" noTextEdit="1"/>
              </p:cNvSpPr>
              <p:nvPr/>
            </p:nvSpPr>
            <p:spPr bwMode="auto">
              <a:xfrm>
                <a:off x="18097500" y="6861175"/>
                <a:ext cx="15316200" cy="9510296"/>
              </a:xfrm>
              <a:prstGeom prst="rect">
                <a:avLst/>
              </a:prstGeom>
              <a:blipFill rotWithShape="0">
                <a:blip r:embed="rId3"/>
                <a:stretch>
                  <a:fillRect l="-1234" t="-1026" r="-1194" b="-14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Text Box 16"/>
          <p:cNvSpPr txBox="1">
            <a:spLocks noChangeArrowheads="1"/>
          </p:cNvSpPr>
          <p:nvPr/>
        </p:nvSpPr>
        <p:spPr bwMode="auto">
          <a:xfrm>
            <a:off x="1569720" y="6861175"/>
            <a:ext cx="15316200" cy="1757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Traditional observational studies on the relation between exercise and mental health are limited by cost to small sample sizes and brief time windows.</a:t>
            </a:r>
          </a:p>
          <a:p>
            <a:pPr algn="just">
              <a:spcBef>
                <a:spcPct val="50000"/>
              </a:spcBef>
            </a:pPr>
            <a:r>
              <a:rPr lang="en-US" altLang="en-US" sz="3600" b="1" dirty="0" smtClean="0">
                <a:latin typeface="Arial" panose="020B0604020202020204" pitchFamily="34" charset="0"/>
              </a:rPr>
              <a:t>Solution:</a:t>
            </a:r>
            <a:r>
              <a:rPr lang="en-US" altLang="en-US" sz="3600" dirty="0" smtClean="0">
                <a:latin typeface="Arial" panose="020B0604020202020204" pitchFamily="34" charset="0"/>
              </a:rPr>
              <a:t> use the online resources available for free (Twitter data)</a:t>
            </a:r>
          </a:p>
          <a:p>
            <a:pPr algn="just">
              <a:spcBef>
                <a:spcPct val="50000"/>
              </a:spcBef>
            </a:pPr>
            <a:endParaRPr lang="en-US" altLang="en-US" sz="3600" dirty="0" smtClean="0">
              <a:latin typeface="Arial" panose="020B0604020202020204" pitchFamily="34" charset="0"/>
            </a:endParaRPr>
          </a:p>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We explore the potential of </a:t>
            </a:r>
            <a:r>
              <a:rPr lang="en-US" altLang="en-US" sz="3600" dirty="0" smtClean="0">
                <a:solidFill>
                  <a:schemeClr val="accent1">
                    <a:lumMod val="75000"/>
                  </a:schemeClr>
                </a:solidFill>
                <a:latin typeface="Arial" panose="020B0604020202020204" pitchFamily="34" charset="0"/>
              </a:rPr>
              <a:t>Web-scale observational studies </a:t>
            </a:r>
            <a:r>
              <a:rPr lang="en-US" altLang="en-US" sz="3600" dirty="0" smtClean="0">
                <a:latin typeface="Arial" panose="020B0604020202020204" pitchFamily="34" charset="0"/>
              </a:rPr>
              <a:t>in a specific research context: </a:t>
            </a:r>
            <a:r>
              <a:rPr lang="en-US" altLang="en-US" sz="3600" i="1" dirty="0" smtClean="0">
                <a:latin typeface="Arial" panose="020B0604020202020204" pitchFamily="34" charset="0"/>
              </a:rPr>
              <a:t>does exercise improve mood?</a:t>
            </a:r>
          </a:p>
          <a:p>
            <a:pPr algn="just">
              <a:spcBef>
                <a:spcPct val="50000"/>
              </a:spcBef>
            </a:pPr>
            <a:r>
              <a:rPr lang="en-US" altLang="en-US" sz="3200" i="1" dirty="0" smtClean="0">
                <a:latin typeface="Arial" panose="020B0604020202020204" pitchFamily="34" charset="0"/>
              </a:rPr>
              <a:t>Traditional studies suggest that vigorous physical activity can lessen mild depression symptoms, improve self-image and social skills, and reduce anxiety.</a:t>
            </a:r>
          </a:p>
          <a:p>
            <a:pPr algn="just">
              <a:spcBef>
                <a:spcPct val="50000"/>
              </a:spcBef>
            </a:pPr>
            <a:endParaRPr lang="en-US" altLang="en-US" sz="3200" i="1" dirty="0" smtClean="0">
              <a:latin typeface="Arial" panose="020B0604020202020204" pitchFamily="34" charset="0"/>
            </a:endParaRPr>
          </a:p>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Questions on how to obtain valid results when developing a framework to test this hypothesis using Twitter data:</a:t>
            </a:r>
          </a:p>
          <a:p>
            <a:pPr algn="just">
              <a:spcBef>
                <a:spcPct val="50000"/>
              </a:spcBef>
            </a:pPr>
            <a:endParaRPr lang="en-US" altLang="en-US" sz="3600" dirty="0" smtClean="0">
              <a:latin typeface="Arial" panose="020B0604020202020204" pitchFamily="34" charset="0"/>
            </a:endParaRPr>
          </a:p>
          <a:p>
            <a:pPr algn="just">
              <a:spcBef>
                <a:spcPct val="50000"/>
              </a:spcBef>
            </a:pPr>
            <a:r>
              <a:rPr lang="en-US" altLang="en-US" sz="3600" dirty="0">
                <a:solidFill>
                  <a:schemeClr val="accent1">
                    <a:lumMod val="75000"/>
                  </a:schemeClr>
                </a:solidFill>
                <a:latin typeface="Arial" panose="020B0604020202020204" pitchFamily="34" charset="0"/>
              </a:rPr>
              <a:t>1. How to annotate users according to mood and physical activity?</a:t>
            </a:r>
          </a:p>
          <a:p>
            <a:pPr algn="just">
              <a:spcBef>
                <a:spcPct val="50000"/>
              </a:spcBef>
            </a:pPr>
            <a:r>
              <a:rPr lang="en-US" altLang="en-US" sz="3600" b="1" dirty="0" smtClean="0">
                <a:latin typeface="Arial" panose="020B0604020202020204" pitchFamily="34" charset="0"/>
              </a:rPr>
              <a:t>mood</a:t>
            </a:r>
            <a:r>
              <a:rPr lang="en-US" altLang="en-US" sz="3600" b="1" dirty="0">
                <a:latin typeface="Arial" panose="020B0604020202020204" pitchFamily="34" charset="0"/>
              </a:rPr>
              <a:t>:</a:t>
            </a:r>
            <a:r>
              <a:rPr lang="en-US" altLang="en-US" sz="3600" dirty="0">
                <a:latin typeface="Arial" panose="020B0604020202020204" pitchFamily="34" charset="0"/>
              </a:rPr>
              <a:t> a text classifier identifies three mood states (Hostility, Dejection, Anxiety) with 87% </a:t>
            </a:r>
            <a:r>
              <a:rPr lang="en-US" altLang="en-US" sz="3600" dirty="0" smtClean="0">
                <a:latin typeface="Arial" panose="020B0604020202020204" pitchFamily="34" charset="0"/>
              </a:rPr>
              <a:t>accuracy.</a:t>
            </a:r>
          </a:p>
          <a:p>
            <a:pPr algn="just">
              <a:spcBef>
                <a:spcPct val="50000"/>
              </a:spcBef>
            </a:pPr>
            <a:r>
              <a:rPr lang="en-US" altLang="en-US" sz="3600" b="1" dirty="0" smtClean="0">
                <a:latin typeface="Arial" panose="020B0604020202020204" pitchFamily="34" charset="0"/>
              </a:rPr>
              <a:t>exercise</a:t>
            </a:r>
            <a:r>
              <a:rPr lang="en-US" altLang="en-US" sz="3600" b="1" dirty="0">
                <a:latin typeface="Arial" panose="020B0604020202020204" pitchFamily="34" charset="0"/>
              </a:rPr>
              <a:t>:</a:t>
            </a:r>
            <a:r>
              <a:rPr lang="en-US" altLang="en-US" sz="3600" dirty="0">
                <a:latin typeface="Arial" panose="020B0604020202020204" pitchFamily="34" charset="0"/>
              </a:rPr>
              <a:t> 10 physical activity tracking applications are used to find physically active users</a:t>
            </a:r>
            <a:r>
              <a:rPr lang="en-US" altLang="en-US" sz="3600" dirty="0" smtClean="0">
                <a:latin typeface="Arial" panose="020B0604020202020204" pitchFamily="34" charset="0"/>
              </a:rPr>
              <a:t>.</a:t>
            </a:r>
          </a:p>
          <a:p>
            <a:pPr algn="just">
              <a:spcBef>
                <a:spcPct val="50000"/>
              </a:spcBef>
            </a:pPr>
            <a:endParaRPr lang="en-US" altLang="en-US" sz="3600" dirty="0" smtClean="0">
              <a:latin typeface="Arial" panose="020B0604020202020204" pitchFamily="34" charset="0"/>
            </a:endParaRPr>
          </a:p>
          <a:p>
            <a:pPr algn="just">
              <a:spcBef>
                <a:spcPct val="50000"/>
              </a:spcBef>
            </a:pPr>
            <a:r>
              <a:rPr lang="en-US" altLang="en-US" sz="3600" dirty="0">
                <a:solidFill>
                  <a:schemeClr val="accent1">
                    <a:lumMod val="75000"/>
                  </a:schemeClr>
                </a:solidFill>
                <a:latin typeface="Arial" panose="020B0604020202020204" pitchFamily="34" charset="0"/>
              </a:rPr>
              <a:t>2. How to identify a suitable control set of users?</a:t>
            </a:r>
          </a:p>
          <a:p>
            <a:pPr algn="just">
              <a:spcBef>
                <a:spcPct val="50000"/>
              </a:spcBef>
            </a:pPr>
            <a:r>
              <a:rPr lang="en-US" altLang="en-US" sz="3600" dirty="0" smtClean="0">
                <a:latin typeface="Arial" panose="020B0604020202020204" pitchFamily="34" charset="0"/>
              </a:rPr>
              <a:t>We provide an </a:t>
            </a:r>
            <a:r>
              <a:rPr lang="en-US" altLang="en-US" sz="3600" b="1" dirty="0" smtClean="0">
                <a:latin typeface="Arial" panose="020B0604020202020204" pitchFamily="34" charset="0"/>
              </a:rPr>
              <a:t>exact matching approach</a:t>
            </a:r>
            <a:r>
              <a:rPr lang="en-US" altLang="en-US" sz="3600" dirty="0" smtClean="0">
                <a:latin typeface="Arial" panose="020B0604020202020204" pitchFamily="34" charset="0"/>
              </a:rPr>
              <a:t> that identifies user with similar characteristics as the physically active set of users based on gender, location, and online activity as described in the figure below and detailed in the next paragraph.</a:t>
            </a:r>
          </a:p>
          <a:p>
            <a:pPr algn="just">
              <a:spcBef>
                <a:spcPct val="50000"/>
              </a:spcBef>
            </a:pPr>
            <a:endParaRPr lang="en-US" altLang="en-US" sz="3600" dirty="0" smtClean="0">
              <a:latin typeface="Arial" panose="020B0604020202020204" pitchFamily="34" charset="0"/>
            </a:endParaRPr>
          </a:p>
        </p:txBody>
      </p:sp>
      <p:sp>
        <p:nvSpPr>
          <p:cNvPr id="11" name="Text Box 6"/>
          <p:cNvSpPr txBox="1">
            <a:spLocks noChangeArrowheads="1"/>
          </p:cNvSpPr>
          <p:nvPr/>
        </p:nvSpPr>
        <p:spPr bwMode="auto">
          <a:xfrm>
            <a:off x="1569720" y="5167312"/>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6000" b="1" dirty="0">
                <a:solidFill>
                  <a:schemeClr val="hlink"/>
                </a:solidFill>
                <a:latin typeface="Arial" panose="020B0604020202020204" pitchFamily="34" charset="0"/>
              </a:rPr>
              <a:t>Motivation</a:t>
            </a:r>
            <a:endParaRPr lang="en-US" altLang="en-US" sz="6000" b="1" dirty="0">
              <a:latin typeface="Arial" panose="020B0604020202020204" pitchFamily="34" charset="0"/>
            </a:endParaRPr>
          </a:p>
        </p:txBody>
      </p:sp>
      <p:sp>
        <p:nvSpPr>
          <p:cNvPr id="12" name="Text Box 6"/>
          <p:cNvSpPr txBox="1">
            <a:spLocks noChangeArrowheads="1"/>
          </p:cNvSpPr>
          <p:nvPr/>
        </p:nvSpPr>
        <p:spPr bwMode="auto">
          <a:xfrm>
            <a:off x="18097499" y="5167312"/>
            <a:ext cx="68960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6000" b="1" dirty="0" smtClean="0">
                <a:solidFill>
                  <a:schemeClr val="hlink"/>
                </a:solidFill>
                <a:latin typeface="Arial" panose="020B0604020202020204" pitchFamily="34" charset="0"/>
              </a:rPr>
              <a:t>Matching Users</a:t>
            </a:r>
            <a:endParaRPr lang="en-US" altLang="en-US" sz="6000" b="1" dirty="0">
              <a:latin typeface="Arial" panose="020B0604020202020204" pitchFamily="34" charset="0"/>
            </a:endParaRPr>
          </a:p>
        </p:txBody>
      </p:sp>
      <p:sp>
        <p:nvSpPr>
          <p:cNvPr id="13" name="Text Box 6"/>
          <p:cNvSpPr txBox="1">
            <a:spLocks noChangeArrowheads="1"/>
          </p:cNvSpPr>
          <p:nvPr/>
        </p:nvSpPr>
        <p:spPr bwMode="auto">
          <a:xfrm>
            <a:off x="34625280" y="5167312"/>
            <a:ext cx="69494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6000" b="1" dirty="0" smtClean="0">
                <a:solidFill>
                  <a:schemeClr val="hlink"/>
                </a:solidFill>
                <a:latin typeface="Arial" panose="020B0604020202020204" pitchFamily="34" charset="0"/>
              </a:rPr>
              <a:t>Experiments</a:t>
            </a:r>
            <a:endParaRPr lang="en-US" altLang="en-US" sz="6000" b="1" dirty="0">
              <a:latin typeface="Arial" panose="020B0604020202020204" pitchFamily="34" charset="0"/>
            </a:endParaRPr>
          </a:p>
        </p:txBody>
      </p:sp>
      <p:grpSp>
        <p:nvGrpSpPr>
          <p:cNvPr id="15" name="Groupe 14"/>
          <p:cNvGrpSpPr/>
          <p:nvPr/>
        </p:nvGrpSpPr>
        <p:grpSpPr>
          <a:xfrm>
            <a:off x="1557020" y="24568607"/>
            <a:ext cx="4375150" cy="7087414"/>
            <a:chOff x="1233170" y="25255994"/>
            <a:chExt cx="4375150" cy="7087414"/>
          </a:xfrm>
        </p:grpSpPr>
        <p:sp>
          <p:nvSpPr>
            <p:cNvPr id="4" name="Organigramme : Multidocument 3"/>
            <p:cNvSpPr/>
            <p:nvPr/>
          </p:nvSpPr>
          <p:spPr>
            <a:xfrm>
              <a:off x="1569720" y="25255994"/>
              <a:ext cx="4038600" cy="4450080"/>
            </a:xfrm>
            <a:prstGeom prst="flowChartMultidocumen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ZoneTexte 6"/>
                <p:cNvSpPr txBox="1"/>
                <p:nvPr/>
              </p:nvSpPr>
              <p:spPr>
                <a:xfrm>
                  <a:off x="1233170" y="30281305"/>
                  <a:ext cx="4362450" cy="2062103"/>
                </a:xfrm>
                <a:prstGeom prst="rect">
                  <a:avLst/>
                </a:prstGeom>
                <a:noFill/>
                <a:ln>
                  <a:solidFill>
                    <a:schemeClr val="accent1">
                      <a:lumMod val="50000"/>
                    </a:schemeClr>
                  </a:solidFill>
                </a:ln>
              </p:spPr>
              <p:txBody>
                <a:bodyPr wrap="square" rtlCol="0">
                  <a:spAutoFit/>
                </a:bodyPr>
                <a:lstStyle/>
                <a:p>
                  <a14:m>
                    <m:oMath xmlns:m="http://schemas.openxmlformats.org/officeDocument/2006/math">
                      <m:r>
                        <a:rPr lang="fr-FR" sz="3200" b="0" i="1" smtClean="0">
                          <a:solidFill>
                            <a:schemeClr val="bg2">
                              <a:lumMod val="25000"/>
                            </a:schemeClr>
                          </a:solidFill>
                          <a:latin typeface="Cambria Math" panose="02040503050406030204" pitchFamily="18" charset="0"/>
                          <a:cs typeface="Arial" panose="020B0604020202020204" pitchFamily="34" charset="0"/>
                        </a:rPr>
                        <m:t>𝐾</m:t>
                      </m:r>
                    </m:oMath>
                  </a14:m>
                  <a:r>
                    <a:rPr lang="en-US" sz="3200" dirty="0" smtClean="0">
                      <a:solidFill>
                        <a:schemeClr val="bg2">
                          <a:lumMod val="25000"/>
                        </a:schemeClr>
                      </a:solidFill>
                      <a:latin typeface="Arial" panose="020B0604020202020204" pitchFamily="34" charset="0"/>
                      <a:cs typeface="Arial" panose="020B0604020202020204" pitchFamily="34" charset="0"/>
                    </a:rPr>
                    <a:t> tweets published publicly on users profile by physical activity tracking apps.</a:t>
                  </a:r>
                  <a:endParaRPr lang="en-US" sz="3200" dirty="0">
                    <a:solidFill>
                      <a:schemeClr val="bg2">
                        <a:lumMod val="25000"/>
                      </a:schemeClr>
                    </a:solidFill>
                    <a:latin typeface="Arial" panose="020B0604020202020204" pitchFamily="34" charset="0"/>
                    <a:cs typeface="Arial" panose="020B0604020202020204" pitchFamily="34" charset="0"/>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1233170" y="30281305"/>
                  <a:ext cx="4362450" cy="2062103"/>
                </a:xfrm>
                <a:prstGeom prst="rect">
                  <a:avLst/>
                </a:prstGeom>
                <a:blipFill rotWithShape="0">
                  <a:blip r:embed="rId4"/>
                  <a:stretch>
                    <a:fillRect l="-3343" t="-3529" b="-8529"/>
                  </a:stretch>
                </a:blipFill>
                <a:ln>
                  <a:solidFill>
                    <a:schemeClr val="accent1">
                      <a:lumMod val="50000"/>
                    </a:schemeClr>
                  </a:solidFill>
                </a:ln>
              </p:spPr>
              <p:txBody>
                <a:bodyPr/>
                <a:lstStyle/>
                <a:p>
                  <a:r>
                    <a:rPr lang="en-US">
                      <a:noFill/>
                    </a:rPr>
                    <a:t> </a:t>
                  </a:r>
                </a:p>
              </p:txBody>
            </p:sp>
          </mc:Fallback>
        </mc:AlternateContent>
        <p:sp>
          <p:nvSpPr>
            <p:cNvPr id="14" name="Légende à une bordure 3 13"/>
            <p:cNvSpPr/>
            <p:nvPr/>
          </p:nvSpPr>
          <p:spPr>
            <a:xfrm>
              <a:off x="1569720" y="25255994"/>
              <a:ext cx="4038600" cy="4450080"/>
            </a:xfrm>
            <a:prstGeom prst="accentCallout3">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ZoneTexte 15"/>
          <p:cNvSpPr txBox="1"/>
          <p:nvPr/>
        </p:nvSpPr>
        <p:spPr>
          <a:xfrm>
            <a:off x="1893570" y="25485213"/>
            <a:ext cx="3445346" cy="3554819"/>
          </a:xfrm>
          <a:prstGeom prst="rect">
            <a:avLst/>
          </a:prstGeom>
          <a:noFill/>
        </p:spPr>
        <p:txBody>
          <a:bodyPr wrap="square" rtlCol="0">
            <a:spAutoFit/>
          </a:bodyPr>
          <a:lstStyle/>
          <a:p>
            <a:r>
              <a:rPr lang="en-US" sz="2500" dirty="0" smtClean="0">
                <a:latin typeface="Arial" panose="020B0604020202020204" pitchFamily="34" charset="0"/>
                <a:cs typeface="Arial" panose="020B0604020202020204" pitchFamily="34" charset="0"/>
              </a:rPr>
              <a:t>{</a:t>
            </a:r>
          </a:p>
          <a:p>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text”:“I</a:t>
            </a:r>
            <a:r>
              <a:rPr lang="en-US" sz="2500" dirty="0" smtClean="0">
                <a:latin typeface="Arial" panose="020B0604020202020204" pitchFamily="34" charset="0"/>
                <a:cs typeface="Arial" panose="020B0604020202020204" pitchFamily="34" charset="0"/>
              </a:rPr>
              <a:t> ran 10 miles”,</a:t>
            </a:r>
          </a:p>
          <a:p>
            <a:r>
              <a:rPr lang="en-US" sz="2500" dirty="0" smtClean="0">
                <a:latin typeface="Arial" panose="020B0604020202020204" pitchFamily="34" charset="0"/>
                <a:cs typeface="Arial" panose="020B0604020202020204" pitchFamily="34" charset="0"/>
              </a:rPr>
              <a:t>  “date”:“01/25/2015”,</a:t>
            </a:r>
          </a:p>
          <a:p>
            <a:r>
              <a:rPr lang="en-US" sz="2500" dirty="0" smtClean="0">
                <a:latin typeface="Arial" panose="020B0604020202020204" pitchFamily="34" charset="0"/>
                <a:cs typeface="Arial" panose="020B0604020202020204" pitchFamily="34" charset="0"/>
              </a:rPr>
              <a:t>  “user”:”</a:t>
            </a:r>
            <a:r>
              <a:rPr lang="en-US" sz="2500" dirty="0" err="1" smtClean="0">
                <a:latin typeface="Arial" panose="020B0604020202020204" pitchFamily="34" charset="0"/>
                <a:cs typeface="Arial" panose="020B0604020202020204" pitchFamily="34" charset="0"/>
              </a:rPr>
              <a:t>vlandeir</a:t>
            </a:r>
            <a:r>
              <a:rPr lang="en-US" sz="2500" dirty="0" smtClean="0">
                <a:latin typeface="Arial" panose="020B0604020202020204" pitchFamily="34" charset="0"/>
                <a:cs typeface="Arial" panose="020B0604020202020204" pitchFamily="34" charset="0"/>
              </a:rPr>
              <a:t>”,</a:t>
            </a:r>
          </a:p>
          <a:p>
            <a:r>
              <a:rPr lang="en-US" sz="2500" dirty="0">
                <a:latin typeface="Arial" panose="020B0604020202020204" pitchFamily="34" charset="0"/>
                <a:cs typeface="Arial" panose="020B0604020202020204" pitchFamily="34" charset="0"/>
              </a:rPr>
              <a:t> </a:t>
            </a:r>
            <a:r>
              <a:rPr lang="en-US" sz="2500" dirty="0" smtClean="0">
                <a:latin typeface="Arial" panose="020B0604020202020204" pitchFamily="34" charset="0"/>
                <a:cs typeface="Arial" panose="020B0604020202020204" pitchFamily="34" charset="0"/>
              </a:rPr>
              <a:t> “hashtags”:”</a:t>
            </a:r>
            <a:r>
              <a:rPr lang="en-US" sz="2500" dirty="0" err="1" smtClean="0">
                <a:latin typeface="Arial" panose="020B0604020202020204" pitchFamily="34" charset="0"/>
                <a:cs typeface="Arial" panose="020B0604020202020204" pitchFamily="34" charset="0"/>
              </a:rPr>
              <a:t>nikeplus</a:t>
            </a:r>
            <a:r>
              <a:rPr lang="en-US" sz="2500" dirty="0" smtClean="0">
                <a:latin typeface="Arial" panose="020B0604020202020204" pitchFamily="34" charset="0"/>
                <a:cs typeface="Arial" panose="020B0604020202020204" pitchFamily="34" charset="0"/>
              </a:rPr>
              <a:t>”,</a:t>
            </a:r>
          </a:p>
          <a:p>
            <a:r>
              <a:rPr lang="en-US" sz="2500" dirty="0">
                <a:latin typeface="Arial" panose="020B0604020202020204" pitchFamily="34" charset="0"/>
                <a:cs typeface="Arial" panose="020B0604020202020204" pitchFamily="34" charset="0"/>
              </a:rPr>
              <a:t> </a:t>
            </a:r>
            <a:r>
              <a:rPr lang="en-US" sz="2500" dirty="0" smtClean="0">
                <a:latin typeface="Arial" panose="020B0604020202020204" pitchFamily="34" charset="0"/>
                <a:cs typeface="Arial" panose="020B0604020202020204" pitchFamily="34" charset="0"/>
              </a:rPr>
              <a:t> …</a:t>
            </a:r>
          </a:p>
          <a:p>
            <a:r>
              <a:rPr lang="en-US" sz="2500" dirty="0">
                <a:latin typeface="Arial" panose="020B0604020202020204" pitchFamily="34" charset="0"/>
                <a:cs typeface="Arial" panose="020B0604020202020204" pitchFamily="34" charset="0"/>
              </a:rPr>
              <a:t>}</a:t>
            </a:r>
            <a:endParaRPr lang="en-US" sz="2500" dirty="0" smtClean="0">
              <a:latin typeface="Arial" panose="020B0604020202020204" pitchFamily="34" charset="0"/>
              <a:cs typeface="Arial" panose="020B0604020202020204" pitchFamily="34" charset="0"/>
            </a:endParaRPr>
          </a:p>
          <a:p>
            <a:endParaRPr lang="en-US" sz="2500" dirty="0" smtClean="0">
              <a:latin typeface="Arial" panose="020B0604020202020204" pitchFamily="34" charset="0"/>
              <a:cs typeface="Arial" panose="020B0604020202020204" pitchFamily="34" charset="0"/>
            </a:endParaRPr>
          </a:p>
          <a:p>
            <a:endParaRPr lang="en-US" sz="2500" dirty="0">
              <a:latin typeface="Arial" panose="020B0604020202020204" pitchFamily="34" charset="0"/>
              <a:cs typeface="Arial" panose="020B0604020202020204" pitchFamily="34" charset="0"/>
            </a:endParaRPr>
          </a:p>
        </p:txBody>
      </p:sp>
      <p:pic>
        <p:nvPicPr>
          <p:cNvPr id="1028" name="Picture 4" descr="http://radiou.com/wp-content/uploads/2012/11/NikePlus6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720" y="31051500"/>
            <a:ext cx="2763159" cy="1559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tb4her.com/wp-content/uploads/2013/05/endomondo-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0799" y="2958121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rewdrinkrun.com/wp-content/uploads/2012/06/RunKeeper-LaTeam-Logo.jpg"/>
          <p:cNvPicPr>
            <a:picLocks noChangeAspect="1" noChangeArrowheads="1"/>
          </p:cNvPicPr>
          <p:nvPr/>
        </p:nvPicPr>
        <p:blipFill rotWithShape="1">
          <a:blip r:embed="rId7">
            <a:extLst>
              <a:ext uri="{28A0092B-C50C-407E-A947-70E740481C1C}">
                <a14:useLocalDpi xmlns:a14="http://schemas.microsoft.com/office/drawing/2010/main" val="0"/>
              </a:ext>
            </a:extLst>
          </a:blip>
          <a:srcRect l="9729" r="8377"/>
          <a:stretch/>
        </p:blipFill>
        <p:spPr bwMode="auto">
          <a:xfrm>
            <a:off x="9114428" y="29581218"/>
            <a:ext cx="5219700" cy="303013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a:stCxn id="4" idx="3"/>
            <a:endCxn id="19" idx="1"/>
          </p:cNvCxnSpPr>
          <p:nvPr/>
        </p:nvCxnSpPr>
        <p:spPr>
          <a:xfrm>
            <a:off x="5932170" y="26793647"/>
            <a:ext cx="4152578" cy="0"/>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ZoneTexte 18"/>
              <p:cNvSpPr txBox="1"/>
              <p:nvPr/>
            </p:nvSpPr>
            <p:spPr>
              <a:xfrm>
                <a:off x="10084748" y="26228941"/>
                <a:ext cx="3962400" cy="1129412"/>
              </a:xfrm>
              <a:prstGeom prst="rec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000" dirty="0" smtClean="0">
                    <a:solidFill>
                      <a:schemeClr val="tx1"/>
                    </a:solidFill>
                    <a:latin typeface="Arial" panose="020B0604020202020204" pitchFamily="34" charset="0"/>
                    <a:cs typeface="Arial" panose="020B0604020202020204" pitchFamily="34" charset="0"/>
                  </a:rPr>
                  <a:t>List of </a:t>
                </a:r>
                <a14:m>
                  <m:oMath xmlns:m="http://schemas.openxmlformats.org/officeDocument/2006/math">
                    <m:r>
                      <a:rPr lang="fr-FR" sz="3000" b="0" i="1" smtClean="0">
                        <a:solidFill>
                          <a:schemeClr val="tx1"/>
                        </a:solidFill>
                        <a:latin typeface="Cambria Math" panose="02040503050406030204" pitchFamily="18" charset="0"/>
                        <a:cs typeface="Arial" panose="020B0604020202020204" pitchFamily="34" charset="0"/>
                      </a:rPr>
                      <m:t>𝑛</m:t>
                    </m:r>
                  </m:oMath>
                </a14:m>
                <a:r>
                  <a:rPr lang="en-US" sz="3000" dirty="0" smtClean="0">
                    <a:solidFill>
                      <a:schemeClr val="tx1"/>
                    </a:solidFill>
                    <a:latin typeface="Arial" panose="020B0604020202020204" pitchFamily="34" charset="0"/>
                    <a:cs typeface="Arial" panose="020B0604020202020204" pitchFamily="34" charset="0"/>
                  </a:rPr>
                  <a:t> unique exercising users</a:t>
                </a:r>
                <a:endParaRPr lang="en-US" sz="3000" dirty="0">
                  <a:solidFill>
                    <a:schemeClr val="tx1"/>
                  </a:solidFill>
                  <a:latin typeface="Arial" panose="020B0604020202020204" pitchFamily="34" charset="0"/>
                  <a:cs typeface="Arial" panose="020B0604020202020204" pitchFamily="34" charset="0"/>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10084748" y="26228941"/>
                <a:ext cx="3962400" cy="1129412"/>
              </a:xfrm>
              <a:prstGeom prst="rect">
                <a:avLst/>
              </a:prstGeom>
              <a:blipFill rotWithShape="0">
                <a:blip r:embed="rId8"/>
                <a:stretch>
                  <a:fillRect t="-1070" b="-10695"/>
                </a:stretch>
              </a:blipFill>
              <a:ln>
                <a:solidFill>
                  <a:schemeClr val="accent1">
                    <a:lumMod val="50000"/>
                  </a:schemeClr>
                </a:solidFill>
              </a:ln>
            </p:spPr>
            <p:txBody>
              <a:bodyPr/>
              <a:lstStyle/>
              <a:p>
                <a:r>
                  <a:rPr lang="en-US">
                    <a:noFill/>
                  </a:rPr>
                  <a:t> </a:t>
                </a:r>
              </a:p>
            </p:txBody>
          </p:sp>
        </mc:Fallback>
      </mc:AlternateContent>
      <p:sp>
        <p:nvSpPr>
          <p:cNvPr id="20" name="Légende à une bordure 1 19"/>
          <p:cNvSpPr/>
          <p:nvPr/>
        </p:nvSpPr>
        <p:spPr>
          <a:xfrm rot="5400000">
            <a:off x="11468566" y="24779773"/>
            <a:ext cx="1194761" cy="3962400"/>
          </a:xfrm>
          <a:prstGeom prst="accentCallout1">
            <a:avLst>
              <a:gd name="adj1" fmla="val 18750"/>
              <a:gd name="adj2" fmla="val -8333"/>
              <a:gd name="adj3" fmla="val 63461"/>
              <a:gd name="adj4" fmla="val -76600"/>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p:cNvSpPr txBox="1"/>
          <p:nvPr/>
        </p:nvSpPr>
        <p:spPr>
          <a:xfrm>
            <a:off x="8642553" y="24663894"/>
            <a:ext cx="3423393" cy="592100"/>
          </a:xfrm>
          <a:prstGeom prst="rect">
            <a:avLst/>
          </a:prstGeom>
          <a:noFill/>
          <a:ln>
            <a:solidFill>
              <a:schemeClr val="accent1">
                <a:lumMod val="50000"/>
              </a:schemeClr>
            </a:solidFill>
          </a:ln>
        </p:spPr>
        <p:txBody>
          <a:bodyPr wrap="square" rtlCol="0">
            <a:spAutoFit/>
          </a:bodyPr>
          <a:lstStyle/>
          <a:p>
            <a:r>
              <a:rPr lang="en-US" sz="3200" b="1" dirty="0" smtClean="0">
                <a:solidFill>
                  <a:schemeClr val="accent1"/>
                </a:solidFill>
                <a:latin typeface="Arial" panose="020B0604020202020204" pitchFamily="34" charset="0"/>
                <a:cs typeface="Arial" panose="020B0604020202020204" pitchFamily="34" charset="0"/>
              </a:rPr>
              <a:t>Treatment group</a:t>
            </a:r>
            <a:endParaRPr lang="en-US" sz="3200" b="1" dirty="0">
              <a:solidFill>
                <a:schemeClr val="accent1"/>
              </a:solidFill>
              <a:latin typeface="Arial" panose="020B0604020202020204" pitchFamily="34" charset="0"/>
              <a:cs typeface="Arial" panose="020B0604020202020204" pitchFamily="34" charset="0"/>
            </a:endParaRPr>
          </a:p>
        </p:txBody>
      </p:sp>
      <p:pic>
        <p:nvPicPr>
          <p:cNvPr id="1036" name="Picture 12" descr="https://g.twimg.com/Twitter_logo_blu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113" y="23576469"/>
            <a:ext cx="1337556" cy="1087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Carré corné 21"/>
              <p:cNvSpPr/>
              <p:nvPr/>
            </p:nvSpPr>
            <p:spPr>
              <a:xfrm>
                <a:off x="18343728" y="21145729"/>
                <a:ext cx="1870188" cy="2004031"/>
              </a:xfrm>
              <a:prstGeom prst="foldedCorner">
                <a:avLst>
                  <a:gd name="adj" fmla="val 19180"/>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𝑢</m:t>
                          </m:r>
                        </m:e>
                        <m:sub>
                          <m:r>
                            <a:rPr lang="fr-FR" sz="2000" b="0" i="1" smtClean="0">
                              <a:solidFill>
                                <a:schemeClr val="tx1"/>
                              </a:solidFill>
                              <a:latin typeface="Cambria Math" panose="02040503050406030204" pitchFamily="18" charset="0"/>
                              <a:cs typeface="Arial" panose="020B0604020202020204" pitchFamily="34" charset="0"/>
                            </a:rPr>
                            <m:t>0</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22" name="Carré corné 21"/>
              <p:cNvSpPr>
                <a:spLocks noRot="1" noChangeAspect="1" noMove="1" noResize="1" noEditPoints="1" noAdjustHandles="1" noChangeArrowheads="1" noChangeShapeType="1" noTextEdit="1"/>
              </p:cNvSpPr>
              <p:nvPr/>
            </p:nvSpPr>
            <p:spPr>
              <a:xfrm>
                <a:off x="18343728" y="21145729"/>
                <a:ext cx="1870188" cy="2004031"/>
              </a:xfrm>
              <a:prstGeom prst="foldedCorner">
                <a:avLst>
                  <a:gd name="adj" fmla="val 19180"/>
                </a:avLst>
              </a:prstGeom>
              <a:blipFill rotWithShape="0">
                <a:blip r:embed="rId10"/>
                <a:stretch>
                  <a:fillRect l="-2885"/>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rré corné 31"/>
              <p:cNvSpPr/>
              <p:nvPr/>
            </p:nvSpPr>
            <p:spPr>
              <a:xfrm>
                <a:off x="18342099" y="23405630"/>
                <a:ext cx="1870188" cy="2004031"/>
              </a:xfrm>
              <a:prstGeom prst="foldedCorner">
                <a:avLst>
                  <a:gd name="adj" fmla="val 19180"/>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𝑢</m:t>
                          </m:r>
                        </m:e>
                        <m:sub>
                          <m:r>
                            <a:rPr lang="fr-FR" sz="2000" b="0" i="1" smtClean="0">
                              <a:solidFill>
                                <a:schemeClr val="tx1"/>
                              </a:solidFill>
                              <a:latin typeface="Cambria Math" panose="02040503050406030204" pitchFamily="18" charset="0"/>
                              <a:cs typeface="Arial" panose="020B0604020202020204" pitchFamily="34" charset="0"/>
                            </a:rPr>
                            <m:t>1</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32" name="Carré corné 31"/>
              <p:cNvSpPr>
                <a:spLocks noRot="1" noChangeAspect="1" noMove="1" noResize="1" noEditPoints="1" noAdjustHandles="1" noChangeArrowheads="1" noChangeShapeType="1" noTextEdit="1"/>
              </p:cNvSpPr>
              <p:nvPr/>
            </p:nvSpPr>
            <p:spPr>
              <a:xfrm>
                <a:off x="18342099" y="23405630"/>
                <a:ext cx="1870188" cy="2004031"/>
              </a:xfrm>
              <a:prstGeom prst="foldedCorner">
                <a:avLst>
                  <a:gd name="adj" fmla="val 19180"/>
                </a:avLst>
              </a:prstGeom>
              <a:blipFill rotWithShape="0">
                <a:blip r:embed="rId11"/>
                <a:stretch>
                  <a:fillRect l="-3205"/>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arré corné 32"/>
              <p:cNvSpPr/>
              <p:nvPr/>
            </p:nvSpPr>
            <p:spPr>
              <a:xfrm>
                <a:off x="18342099" y="27202091"/>
                <a:ext cx="1870188" cy="2004031"/>
              </a:xfrm>
              <a:prstGeom prst="foldedCorner">
                <a:avLst>
                  <a:gd name="adj" fmla="val 19180"/>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𝑢</m:t>
                          </m:r>
                        </m:e>
                        <m:sub>
                          <m:r>
                            <a:rPr lang="fr-FR" sz="2000" b="0" i="1" smtClean="0">
                              <a:solidFill>
                                <a:schemeClr val="tx1"/>
                              </a:solidFill>
                              <a:latin typeface="Cambria Math" panose="02040503050406030204" pitchFamily="18" charset="0"/>
                              <a:cs typeface="Arial" panose="020B0604020202020204" pitchFamily="34" charset="0"/>
                            </a:rPr>
                            <m:t>𝑛</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33" name="Carré corné 32"/>
              <p:cNvSpPr>
                <a:spLocks noRot="1" noChangeAspect="1" noMove="1" noResize="1" noEditPoints="1" noAdjustHandles="1" noChangeArrowheads="1" noChangeShapeType="1" noTextEdit="1"/>
              </p:cNvSpPr>
              <p:nvPr/>
            </p:nvSpPr>
            <p:spPr>
              <a:xfrm>
                <a:off x="18342099" y="27202091"/>
                <a:ext cx="1870188" cy="2004031"/>
              </a:xfrm>
              <a:prstGeom prst="foldedCorner">
                <a:avLst>
                  <a:gd name="adj" fmla="val 19180"/>
                </a:avLst>
              </a:prstGeom>
              <a:blipFill rotWithShape="0">
                <a:blip r:embed="rId12"/>
                <a:stretch>
                  <a:fillRect l="-3205"/>
                </a:stretch>
              </a:blipFill>
              <a:ln>
                <a:solidFill>
                  <a:schemeClr val="accent1">
                    <a:lumMod val="50000"/>
                  </a:schemeClr>
                </a:solidFill>
              </a:ln>
            </p:spPr>
            <p:txBody>
              <a:bodyPr/>
              <a:lstStyle/>
              <a:p>
                <a:r>
                  <a:rPr lang="en-US">
                    <a:noFill/>
                  </a:rPr>
                  <a:t> </a:t>
                </a:r>
              </a:p>
            </p:txBody>
          </p:sp>
        </mc:Fallback>
      </mc:AlternateContent>
      <p:cxnSp>
        <p:nvCxnSpPr>
          <p:cNvPr id="24" name="Connecteur droit 23"/>
          <p:cNvCxnSpPr/>
          <p:nvPr/>
        </p:nvCxnSpPr>
        <p:spPr>
          <a:xfrm>
            <a:off x="19277193" y="25843775"/>
            <a:ext cx="0" cy="818307"/>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V="1">
            <a:off x="14051732" y="21145731"/>
            <a:ext cx="4285782" cy="5081916"/>
          </a:xfrm>
          <a:prstGeom prst="straightConnector1">
            <a:avLst/>
          </a:prstGeom>
          <a:ln w="1270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14047147" y="27357642"/>
            <a:ext cx="4293002" cy="1848480"/>
          </a:xfrm>
          <a:prstGeom prst="straightConnector1">
            <a:avLst/>
          </a:prstGeom>
          <a:ln w="1270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grpSp>
        <p:nvGrpSpPr>
          <p:cNvPr id="36" name="Groupe 35"/>
          <p:cNvGrpSpPr/>
          <p:nvPr/>
        </p:nvGrpSpPr>
        <p:grpSpPr>
          <a:xfrm>
            <a:off x="20763365" y="17664789"/>
            <a:ext cx="3082267" cy="3873258"/>
            <a:chOff x="21545548" y="21008645"/>
            <a:chExt cx="3082267" cy="3873258"/>
          </a:xfrm>
        </p:grpSpPr>
        <mc:AlternateContent xmlns:mc="http://schemas.openxmlformats.org/markup-compatibility/2006" xmlns:a14="http://schemas.microsoft.com/office/drawing/2010/main">
          <mc:Choice Requires="a14">
            <p:sp>
              <p:nvSpPr>
                <p:cNvPr id="46" name="Carré corné 45"/>
                <p:cNvSpPr/>
                <p:nvPr/>
              </p:nvSpPr>
              <p:spPr>
                <a:xfrm>
                  <a:off x="21545548" y="21008645"/>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00</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46" name="Carré corné 45"/>
                <p:cNvSpPr>
                  <a:spLocks noRot="1" noChangeAspect="1" noMove="1" noResize="1" noEditPoints="1" noAdjustHandles="1" noChangeArrowheads="1" noChangeShapeType="1" noTextEdit="1"/>
                </p:cNvSpPr>
                <p:nvPr/>
              </p:nvSpPr>
              <p:spPr>
                <a:xfrm>
                  <a:off x="21545548" y="21008645"/>
                  <a:ext cx="1870188" cy="2004031"/>
                </a:xfrm>
                <a:prstGeom prst="foldedCorner">
                  <a:avLst>
                    <a:gd name="adj" fmla="val 19180"/>
                  </a:avLst>
                </a:prstGeom>
                <a:blipFill rotWithShape="0">
                  <a:blip r:embed="rId13"/>
                  <a:stretch>
                    <a:fillRect l="-2885"/>
                  </a:stretch>
                </a:blipFill>
                <a:ln>
                  <a:solidFill>
                    <a:schemeClr val="accent6">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Carré corné 46"/>
                <p:cNvSpPr/>
                <p:nvPr/>
              </p:nvSpPr>
              <p:spPr>
                <a:xfrm>
                  <a:off x="21950840" y="21677169"/>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01</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47" name="Carré corné 46"/>
                <p:cNvSpPr>
                  <a:spLocks noRot="1" noChangeAspect="1" noMove="1" noResize="1" noEditPoints="1" noAdjustHandles="1" noChangeArrowheads="1" noChangeShapeType="1" noTextEdit="1"/>
                </p:cNvSpPr>
                <p:nvPr/>
              </p:nvSpPr>
              <p:spPr>
                <a:xfrm>
                  <a:off x="21950840" y="21677169"/>
                  <a:ext cx="1870188" cy="2004031"/>
                </a:xfrm>
                <a:prstGeom prst="foldedCorner">
                  <a:avLst>
                    <a:gd name="adj" fmla="val 19180"/>
                  </a:avLst>
                </a:prstGeom>
                <a:blipFill rotWithShape="0">
                  <a:blip r:embed="rId14"/>
                  <a:stretch>
                    <a:fillRect l="-3215"/>
                  </a:stretch>
                </a:blipFill>
                <a:ln>
                  <a:solidFill>
                    <a:schemeClr val="accent6">
                      <a:lumMod val="50000"/>
                    </a:schemeClr>
                  </a:solidFill>
                </a:ln>
              </p:spPr>
              <p:txBody>
                <a:bodyPr/>
                <a:lstStyle/>
                <a:p>
                  <a:r>
                    <a:rPr lang="en-US">
                      <a:noFill/>
                    </a:rPr>
                    <a:t> </a:t>
                  </a:r>
                </a:p>
              </p:txBody>
            </p:sp>
          </mc:Fallback>
        </mc:AlternateContent>
        <p:sp>
          <p:nvSpPr>
            <p:cNvPr id="49" name="Carré corné 48"/>
            <p:cNvSpPr/>
            <p:nvPr/>
          </p:nvSpPr>
          <p:spPr>
            <a:xfrm>
              <a:off x="22368174" y="22352603"/>
              <a:ext cx="1870188" cy="2004031"/>
            </a:xfrm>
            <a:prstGeom prst="foldedCorner">
              <a:avLst>
                <a:gd name="adj" fmla="val 19180"/>
              </a:avLst>
            </a:prstGeom>
            <a:solidFill>
              <a:schemeClr val="accent6">
                <a:lumMod val="20000"/>
                <a:lumOff val="8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0" dirty="0" smtClean="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0" name="Carré corné 49"/>
                <p:cNvSpPr/>
                <p:nvPr/>
              </p:nvSpPr>
              <p:spPr>
                <a:xfrm>
                  <a:off x="22757627" y="22877872"/>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0</m:t>
                            </m:r>
                            <m:r>
                              <a:rPr lang="fr-FR" sz="2000" b="0" i="1" smtClean="0">
                                <a:solidFill>
                                  <a:schemeClr val="tx1"/>
                                </a:solidFill>
                                <a:latin typeface="Cambria Math" panose="02040503050406030204" pitchFamily="18" charset="0"/>
                                <a:cs typeface="Arial" panose="020B0604020202020204" pitchFamily="34" charset="0"/>
                              </a:rPr>
                              <m:t>𝑚</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0" name="Carré corné 49"/>
                <p:cNvSpPr>
                  <a:spLocks noRot="1" noChangeAspect="1" noMove="1" noResize="1" noEditPoints="1" noAdjustHandles="1" noChangeArrowheads="1" noChangeShapeType="1" noTextEdit="1"/>
                </p:cNvSpPr>
                <p:nvPr/>
              </p:nvSpPr>
              <p:spPr>
                <a:xfrm>
                  <a:off x="22757627" y="22877872"/>
                  <a:ext cx="1870188" cy="2004031"/>
                </a:xfrm>
                <a:prstGeom prst="foldedCorner">
                  <a:avLst>
                    <a:gd name="adj" fmla="val 19180"/>
                  </a:avLst>
                </a:prstGeom>
                <a:blipFill rotWithShape="0">
                  <a:blip r:embed="rId15"/>
                  <a:stretch>
                    <a:fillRect l="-3205"/>
                  </a:stretch>
                </a:blipFill>
                <a:ln>
                  <a:solidFill>
                    <a:schemeClr val="accent6">
                      <a:lumMod val="50000"/>
                    </a:schemeClr>
                  </a:solidFill>
                </a:ln>
              </p:spPr>
              <p:txBody>
                <a:bodyPr/>
                <a:lstStyle/>
                <a:p>
                  <a:r>
                    <a:rPr lang="en-US">
                      <a:noFill/>
                    </a:rPr>
                    <a:t> </a:t>
                  </a:r>
                </a:p>
              </p:txBody>
            </p:sp>
          </mc:Fallback>
        </mc:AlternateContent>
      </p:grpSp>
      <p:grpSp>
        <p:nvGrpSpPr>
          <p:cNvPr id="52" name="Groupe 51"/>
          <p:cNvGrpSpPr/>
          <p:nvPr/>
        </p:nvGrpSpPr>
        <p:grpSpPr>
          <a:xfrm>
            <a:off x="21863904" y="22173859"/>
            <a:ext cx="3082267" cy="3873258"/>
            <a:chOff x="21545548" y="21008645"/>
            <a:chExt cx="3082267" cy="3873258"/>
          </a:xfrm>
        </p:grpSpPr>
        <mc:AlternateContent xmlns:mc="http://schemas.openxmlformats.org/markup-compatibility/2006" xmlns:a14="http://schemas.microsoft.com/office/drawing/2010/main">
          <mc:Choice Requires="a14">
            <p:sp>
              <p:nvSpPr>
                <p:cNvPr id="53" name="Carré corné 52"/>
                <p:cNvSpPr/>
                <p:nvPr/>
              </p:nvSpPr>
              <p:spPr>
                <a:xfrm>
                  <a:off x="21545548" y="21008645"/>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10</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3" name="Carré corné 52"/>
                <p:cNvSpPr>
                  <a:spLocks noRot="1" noChangeAspect="1" noMove="1" noResize="1" noEditPoints="1" noAdjustHandles="1" noChangeArrowheads="1" noChangeShapeType="1" noTextEdit="1"/>
                </p:cNvSpPr>
                <p:nvPr/>
              </p:nvSpPr>
              <p:spPr>
                <a:xfrm>
                  <a:off x="21545548" y="21008645"/>
                  <a:ext cx="1870188" cy="2004031"/>
                </a:xfrm>
                <a:prstGeom prst="foldedCorner">
                  <a:avLst>
                    <a:gd name="adj" fmla="val 19180"/>
                  </a:avLst>
                </a:prstGeom>
                <a:blipFill rotWithShape="0">
                  <a:blip r:embed="rId16"/>
                  <a:stretch>
                    <a:fillRect l="-3215"/>
                  </a:stretch>
                </a:blipFill>
                <a:ln>
                  <a:solidFill>
                    <a:schemeClr val="accent6">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arré corné 53"/>
                <p:cNvSpPr/>
                <p:nvPr/>
              </p:nvSpPr>
              <p:spPr>
                <a:xfrm>
                  <a:off x="21950840" y="21677169"/>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11</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4" name="Carré corné 53"/>
                <p:cNvSpPr>
                  <a:spLocks noRot="1" noChangeAspect="1" noMove="1" noResize="1" noEditPoints="1" noAdjustHandles="1" noChangeArrowheads="1" noChangeShapeType="1" noTextEdit="1"/>
                </p:cNvSpPr>
                <p:nvPr/>
              </p:nvSpPr>
              <p:spPr>
                <a:xfrm>
                  <a:off x="21950840" y="21677169"/>
                  <a:ext cx="1870188" cy="2004031"/>
                </a:xfrm>
                <a:prstGeom prst="foldedCorner">
                  <a:avLst>
                    <a:gd name="adj" fmla="val 19180"/>
                  </a:avLst>
                </a:prstGeom>
                <a:blipFill rotWithShape="0">
                  <a:blip r:embed="rId17"/>
                  <a:stretch>
                    <a:fillRect l="-2885"/>
                  </a:stretch>
                </a:blipFill>
                <a:ln>
                  <a:solidFill>
                    <a:schemeClr val="accent6">
                      <a:lumMod val="50000"/>
                    </a:schemeClr>
                  </a:solidFill>
                </a:ln>
              </p:spPr>
              <p:txBody>
                <a:bodyPr/>
                <a:lstStyle/>
                <a:p>
                  <a:r>
                    <a:rPr lang="en-US">
                      <a:noFill/>
                    </a:rPr>
                    <a:t> </a:t>
                  </a:r>
                </a:p>
              </p:txBody>
            </p:sp>
          </mc:Fallback>
        </mc:AlternateContent>
        <p:sp>
          <p:nvSpPr>
            <p:cNvPr id="55" name="Carré corné 54"/>
            <p:cNvSpPr/>
            <p:nvPr/>
          </p:nvSpPr>
          <p:spPr>
            <a:xfrm>
              <a:off x="22368174" y="22352603"/>
              <a:ext cx="1870188" cy="2004031"/>
            </a:xfrm>
            <a:prstGeom prst="foldedCorner">
              <a:avLst>
                <a:gd name="adj" fmla="val 19180"/>
              </a:avLst>
            </a:prstGeom>
            <a:solidFill>
              <a:schemeClr val="accent6">
                <a:lumMod val="20000"/>
                <a:lumOff val="8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0" dirty="0" smtClean="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6" name="Carré corné 55"/>
                <p:cNvSpPr/>
                <p:nvPr/>
              </p:nvSpPr>
              <p:spPr>
                <a:xfrm>
                  <a:off x="22757627" y="22877872"/>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1</m:t>
                            </m:r>
                            <m:r>
                              <a:rPr lang="fr-FR" sz="2000" b="0" i="1" smtClean="0">
                                <a:solidFill>
                                  <a:schemeClr val="tx1"/>
                                </a:solidFill>
                                <a:latin typeface="Cambria Math" panose="02040503050406030204" pitchFamily="18" charset="0"/>
                                <a:cs typeface="Arial" panose="020B0604020202020204" pitchFamily="34" charset="0"/>
                              </a:rPr>
                              <m:t>𝑚</m:t>
                            </m:r>
                            <m:r>
                              <a:rPr lang="fr-FR" sz="2000" b="0" i="1" smtClean="0">
                                <a:solidFill>
                                  <a:schemeClr val="tx1"/>
                                </a:solidFill>
                                <a:latin typeface="Cambria Math" panose="02040503050406030204" pitchFamily="18" charset="0"/>
                                <a:cs typeface="Arial" panose="020B0604020202020204" pitchFamily="34" charset="0"/>
                              </a:rPr>
                              <m:t>′</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6" name="Carré corné 55"/>
                <p:cNvSpPr>
                  <a:spLocks noRot="1" noChangeAspect="1" noMove="1" noResize="1" noEditPoints="1" noAdjustHandles="1" noChangeArrowheads="1" noChangeShapeType="1" noTextEdit="1"/>
                </p:cNvSpPr>
                <p:nvPr/>
              </p:nvSpPr>
              <p:spPr>
                <a:xfrm>
                  <a:off x="22757627" y="22877872"/>
                  <a:ext cx="1870188" cy="2004031"/>
                </a:xfrm>
                <a:prstGeom prst="foldedCorner">
                  <a:avLst>
                    <a:gd name="adj" fmla="val 19180"/>
                  </a:avLst>
                </a:prstGeom>
                <a:blipFill rotWithShape="0">
                  <a:blip r:embed="rId18"/>
                  <a:stretch>
                    <a:fillRect l="-2885"/>
                  </a:stretch>
                </a:blipFill>
                <a:ln>
                  <a:solidFill>
                    <a:schemeClr val="accent6">
                      <a:lumMod val="50000"/>
                    </a:schemeClr>
                  </a:solidFill>
                </a:ln>
              </p:spPr>
              <p:txBody>
                <a:bodyPr/>
                <a:lstStyle/>
                <a:p>
                  <a:r>
                    <a:rPr lang="en-US">
                      <a:noFill/>
                    </a:rPr>
                    <a:t> </a:t>
                  </a:r>
                </a:p>
              </p:txBody>
            </p:sp>
          </mc:Fallback>
        </mc:AlternateContent>
      </p:grpSp>
      <p:grpSp>
        <p:nvGrpSpPr>
          <p:cNvPr id="57" name="Groupe 56"/>
          <p:cNvGrpSpPr/>
          <p:nvPr/>
        </p:nvGrpSpPr>
        <p:grpSpPr>
          <a:xfrm>
            <a:off x="21915045" y="27178242"/>
            <a:ext cx="3082267" cy="3873258"/>
            <a:chOff x="21545548" y="21008645"/>
            <a:chExt cx="3082267" cy="3873258"/>
          </a:xfrm>
        </p:grpSpPr>
        <mc:AlternateContent xmlns:mc="http://schemas.openxmlformats.org/markup-compatibility/2006" xmlns:a14="http://schemas.microsoft.com/office/drawing/2010/main">
          <mc:Choice Requires="a14">
            <p:sp>
              <p:nvSpPr>
                <p:cNvPr id="58" name="Carré corné 57"/>
                <p:cNvSpPr/>
                <p:nvPr/>
              </p:nvSpPr>
              <p:spPr>
                <a:xfrm>
                  <a:off x="21545548" y="21008645"/>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𝑛</m:t>
                            </m:r>
                            <m:r>
                              <a:rPr lang="fr-FR" sz="2000" b="0" i="1" smtClean="0">
                                <a:solidFill>
                                  <a:schemeClr val="tx1"/>
                                </a:solidFill>
                                <a:latin typeface="Cambria Math" panose="02040503050406030204" pitchFamily="18" charset="0"/>
                                <a:cs typeface="Arial" panose="020B0604020202020204" pitchFamily="34" charset="0"/>
                              </a:rPr>
                              <m:t>0</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8" name="Carré corné 57"/>
                <p:cNvSpPr>
                  <a:spLocks noRot="1" noChangeAspect="1" noMove="1" noResize="1" noEditPoints="1" noAdjustHandles="1" noChangeArrowheads="1" noChangeShapeType="1" noTextEdit="1"/>
                </p:cNvSpPr>
                <p:nvPr/>
              </p:nvSpPr>
              <p:spPr>
                <a:xfrm>
                  <a:off x="21545548" y="21008645"/>
                  <a:ext cx="1870188" cy="2004031"/>
                </a:xfrm>
                <a:prstGeom prst="foldedCorner">
                  <a:avLst>
                    <a:gd name="adj" fmla="val 19180"/>
                  </a:avLst>
                </a:prstGeom>
                <a:blipFill rotWithShape="0">
                  <a:blip r:embed="rId19"/>
                  <a:stretch>
                    <a:fillRect l="-3205"/>
                  </a:stretch>
                </a:blipFill>
                <a:ln>
                  <a:solidFill>
                    <a:schemeClr val="accent6">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Carré corné 58"/>
                <p:cNvSpPr/>
                <p:nvPr/>
              </p:nvSpPr>
              <p:spPr>
                <a:xfrm>
                  <a:off x="21950840" y="21677169"/>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𝑛</m:t>
                            </m:r>
                            <m:r>
                              <a:rPr lang="fr-FR" sz="2000" b="0" i="1" smtClean="0">
                                <a:solidFill>
                                  <a:schemeClr val="tx1"/>
                                </a:solidFill>
                                <a:latin typeface="Cambria Math" panose="02040503050406030204" pitchFamily="18" charset="0"/>
                                <a:cs typeface="Arial" panose="020B0604020202020204" pitchFamily="34" charset="0"/>
                              </a:rPr>
                              <m:t>1</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59" name="Carré corné 58"/>
                <p:cNvSpPr>
                  <a:spLocks noRot="1" noChangeAspect="1" noMove="1" noResize="1" noEditPoints="1" noAdjustHandles="1" noChangeArrowheads="1" noChangeShapeType="1" noTextEdit="1"/>
                </p:cNvSpPr>
                <p:nvPr/>
              </p:nvSpPr>
              <p:spPr>
                <a:xfrm>
                  <a:off x="21950840" y="21677169"/>
                  <a:ext cx="1870188" cy="2004031"/>
                </a:xfrm>
                <a:prstGeom prst="foldedCorner">
                  <a:avLst>
                    <a:gd name="adj" fmla="val 19180"/>
                  </a:avLst>
                </a:prstGeom>
                <a:blipFill rotWithShape="0">
                  <a:blip r:embed="rId20"/>
                  <a:stretch>
                    <a:fillRect l="-2885"/>
                  </a:stretch>
                </a:blipFill>
                <a:ln>
                  <a:solidFill>
                    <a:schemeClr val="accent6">
                      <a:lumMod val="50000"/>
                    </a:schemeClr>
                  </a:solidFill>
                </a:ln>
              </p:spPr>
              <p:txBody>
                <a:bodyPr/>
                <a:lstStyle/>
                <a:p>
                  <a:r>
                    <a:rPr lang="en-US">
                      <a:noFill/>
                    </a:rPr>
                    <a:t> </a:t>
                  </a:r>
                </a:p>
              </p:txBody>
            </p:sp>
          </mc:Fallback>
        </mc:AlternateContent>
        <p:sp>
          <p:nvSpPr>
            <p:cNvPr id="60" name="Carré corné 59"/>
            <p:cNvSpPr/>
            <p:nvPr/>
          </p:nvSpPr>
          <p:spPr>
            <a:xfrm>
              <a:off x="22368174" y="22352603"/>
              <a:ext cx="1870188" cy="2004031"/>
            </a:xfrm>
            <a:prstGeom prst="foldedCorner">
              <a:avLst>
                <a:gd name="adj" fmla="val 19180"/>
              </a:avLst>
            </a:prstGeom>
            <a:solidFill>
              <a:schemeClr val="accent6">
                <a:lumMod val="20000"/>
                <a:lumOff val="8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0" dirty="0" smtClean="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1" name="Carré corné 60"/>
                <p:cNvSpPr/>
                <p:nvPr/>
              </p:nvSpPr>
              <p:spPr>
                <a:xfrm>
                  <a:off x="22757627" y="22877872"/>
                  <a:ext cx="1870188" cy="2004031"/>
                </a:xfrm>
                <a:prstGeom prst="foldedCorner">
                  <a:avLst>
                    <a:gd name="adj" fmla="val 1918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𝐹</m:t>
                            </m:r>
                          </m:e>
                          <m:sub>
                            <m:r>
                              <a:rPr lang="fr-FR" sz="2000" b="0" i="1" smtClean="0">
                                <a:solidFill>
                                  <a:schemeClr val="tx1"/>
                                </a:solidFill>
                                <a:latin typeface="Cambria Math" panose="02040503050406030204" pitchFamily="18" charset="0"/>
                                <a:cs typeface="Arial" panose="020B0604020202020204" pitchFamily="34" charset="0"/>
                              </a:rPr>
                              <m:t>𝑛𝑚</m:t>
                            </m:r>
                            <m:r>
                              <a:rPr lang="fr-FR" sz="2000" b="0" i="1" smtClean="0">
                                <a:solidFill>
                                  <a:schemeClr val="tx1"/>
                                </a:solidFill>
                                <a:latin typeface="Cambria Math" panose="02040503050406030204" pitchFamily="18" charset="0"/>
                                <a:cs typeface="Arial" panose="020B0604020202020204" pitchFamily="34" charset="0"/>
                              </a:rPr>
                              <m:t>′′</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61" name="Carré corné 60"/>
                <p:cNvSpPr>
                  <a:spLocks noRot="1" noChangeAspect="1" noMove="1" noResize="1" noEditPoints="1" noAdjustHandles="1" noChangeArrowheads="1" noChangeShapeType="1" noTextEdit="1"/>
                </p:cNvSpPr>
                <p:nvPr/>
              </p:nvSpPr>
              <p:spPr>
                <a:xfrm>
                  <a:off x="22757627" y="22877872"/>
                  <a:ext cx="1870188" cy="2004031"/>
                </a:xfrm>
                <a:prstGeom prst="foldedCorner">
                  <a:avLst>
                    <a:gd name="adj" fmla="val 19180"/>
                  </a:avLst>
                </a:prstGeom>
                <a:blipFill rotWithShape="0">
                  <a:blip r:embed="rId21"/>
                  <a:stretch>
                    <a:fillRect l="-3205"/>
                  </a:stretch>
                </a:blipFill>
                <a:ln>
                  <a:solidFill>
                    <a:schemeClr val="accent6">
                      <a:lumMod val="50000"/>
                    </a:schemeClr>
                  </a:solidFill>
                </a:ln>
              </p:spPr>
              <p:txBody>
                <a:bodyPr/>
                <a:lstStyle/>
                <a:p>
                  <a:r>
                    <a:rPr lang="en-US">
                      <a:noFill/>
                    </a:rPr>
                    <a:t> </a:t>
                  </a:r>
                </a:p>
              </p:txBody>
            </p:sp>
          </mc:Fallback>
        </mc:AlternateContent>
      </p:grpSp>
      <p:cxnSp>
        <p:nvCxnSpPr>
          <p:cNvPr id="39" name="Connecteur droit 38"/>
          <p:cNvCxnSpPr/>
          <p:nvPr/>
        </p:nvCxnSpPr>
        <p:spPr>
          <a:xfrm flipV="1">
            <a:off x="19820596" y="19668820"/>
            <a:ext cx="930727" cy="1476909"/>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flipV="1">
            <a:off x="20212287" y="20337344"/>
            <a:ext cx="956370" cy="808386"/>
          </a:xfrm>
          <a:prstGeom prst="line">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flipV="1">
            <a:off x="20212287" y="20817737"/>
            <a:ext cx="1345823" cy="583862"/>
          </a:xfrm>
          <a:prstGeom prst="line">
            <a:avLst/>
          </a:prstGeom>
          <a:ln w="25400">
            <a:solidFill>
              <a:schemeClr val="accent6">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V="1">
            <a:off x="20212287" y="21401599"/>
            <a:ext cx="1763157" cy="242417"/>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20213093" y="23666374"/>
            <a:ext cx="1651634" cy="365222"/>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a:off x="20216872" y="24282811"/>
            <a:ext cx="2064366" cy="124834"/>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a:off x="20216872" y="24918610"/>
            <a:ext cx="2469658" cy="520832"/>
          </a:xfrm>
          <a:prstGeom prst="line">
            <a:avLst/>
          </a:prstGeom>
          <a:ln w="25400">
            <a:solidFill>
              <a:schemeClr val="accent6">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a:off x="20199000" y="25091142"/>
            <a:ext cx="2876982" cy="725954"/>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Connecteur droit 94"/>
          <p:cNvCxnSpPr/>
          <p:nvPr/>
        </p:nvCxnSpPr>
        <p:spPr>
          <a:xfrm>
            <a:off x="20212287" y="24667395"/>
            <a:ext cx="2469658" cy="397509"/>
          </a:xfrm>
          <a:prstGeom prst="line">
            <a:avLst/>
          </a:prstGeom>
          <a:ln w="38100">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a:off x="23255431" y="26373009"/>
            <a:ext cx="0" cy="578146"/>
          </a:xfrm>
          <a:prstGeom prst="line">
            <a:avLst/>
          </a:prstGeom>
          <a:ln w="635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99" name="Connecteur droit 98"/>
          <p:cNvCxnSpPr>
            <a:endCxn id="58" idx="1"/>
          </p:cNvCxnSpPr>
          <p:nvPr/>
        </p:nvCxnSpPr>
        <p:spPr>
          <a:xfrm>
            <a:off x="20213093" y="28060094"/>
            <a:ext cx="1701952" cy="120164"/>
          </a:xfrm>
          <a:prstGeom prst="line">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20212287" y="28639332"/>
            <a:ext cx="2108050" cy="852441"/>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20176985" y="28932193"/>
            <a:ext cx="2532805" cy="1304981"/>
          </a:xfrm>
          <a:prstGeom prst="line">
            <a:avLst/>
          </a:prstGeom>
          <a:ln w="25400">
            <a:solidFill>
              <a:schemeClr val="accent6">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a:xfrm>
            <a:off x="19908251" y="29178707"/>
            <a:ext cx="3218873" cy="1795996"/>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rré corné 111"/>
              <p:cNvSpPr/>
              <p:nvPr/>
            </p:nvSpPr>
            <p:spPr>
              <a:xfrm>
                <a:off x="25732561" y="18333312"/>
                <a:ext cx="1870188" cy="2004031"/>
              </a:xfrm>
              <a:prstGeom prst="foldedCorner">
                <a:avLst>
                  <a:gd name="adj" fmla="val 19180"/>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𝑚</m:t>
                          </m:r>
                        </m:e>
                        <m:sub>
                          <m:r>
                            <a:rPr lang="fr-FR" sz="2000" b="0" i="1" smtClean="0">
                              <a:solidFill>
                                <a:schemeClr val="tx1"/>
                              </a:solidFill>
                              <a:latin typeface="Cambria Math" panose="02040503050406030204" pitchFamily="18" charset="0"/>
                              <a:cs typeface="Arial" panose="020B0604020202020204" pitchFamily="34" charset="0"/>
                            </a:rPr>
                            <m:t>0</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112" name="Carré corné 111"/>
              <p:cNvSpPr>
                <a:spLocks noRot="1" noChangeAspect="1" noMove="1" noResize="1" noEditPoints="1" noAdjustHandles="1" noChangeArrowheads="1" noChangeShapeType="1" noTextEdit="1"/>
              </p:cNvSpPr>
              <p:nvPr/>
            </p:nvSpPr>
            <p:spPr>
              <a:xfrm>
                <a:off x="25732561" y="18333312"/>
                <a:ext cx="1870188" cy="2004031"/>
              </a:xfrm>
              <a:prstGeom prst="foldedCorner">
                <a:avLst>
                  <a:gd name="adj" fmla="val 19180"/>
                </a:avLst>
              </a:prstGeom>
              <a:blipFill rotWithShape="0">
                <a:blip r:embed="rId22"/>
                <a:stretch>
                  <a:fillRect l="-2885"/>
                </a:stretch>
              </a:blipFill>
              <a:ln>
                <a:solidFill>
                  <a:srgbClr val="FF0000"/>
                </a:solidFill>
              </a:ln>
            </p:spPr>
            <p:txBody>
              <a:bodyPr/>
              <a:lstStyle/>
              <a:p>
                <a:r>
                  <a:rPr lang="en-US">
                    <a:noFill/>
                  </a:rPr>
                  <a:t> </a:t>
                </a:r>
              </a:p>
            </p:txBody>
          </p:sp>
        </mc:Fallback>
      </mc:AlternateContent>
      <p:cxnSp>
        <p:nvCxnSpPr>
          <p:cNvPr id="103" name="Connecteur droit 102"/>
          <p:cNvCxnSpPr/>
          <p:nvPr/>
        </p:nvCxnSpPr>
        <p:spPr>
          <a:xfrm>
            <a:off x="23038845" y="18666804"/>
            <a:ext cx="26937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Carré corné 115"/>
              <p:cNvSpPr/>
              <p:nvPr/>
            </p:nvSpPr>
            <p:spPr>
              <a:xfrm>
                <a:off x="25729872" y="22740714"/>
                <a:ext cx="1870188" cy="2004031"/>
              </a:xfrm>
              <a:prstGeom prst="foldedCorner">
                <a:avLst>
                  <a:gd name="adj" fmla="val 19180"/>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𝑚</m:t>
                          </m:r>
                        </m:e>
                        <m:sub>
                          <m:r>
                            <a:rPr lang="fr-FR" sz="2000" b="0" i="1" smtClean="0">
                              <a:solidFill>
                                <a:schemeClr val="tx1"/>
                              </a:solidFill>
                              <a:latin typeface="Cambria Math" panose="02040503050406030204" pitchFamily="18" charset="0"/>
                              <a:cs typeface="Arial" panose="020B0604020202020204" pitchFamily="34" charset="0"/>
                            </a:rPr>
                            <m:t>1</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116" name="Carré corné 115"/>
              <p:cNvSpPr>
                <a:spLocks noRot="1" noChangeAspect="1" noMove="1" noResize="1" noEditPoints="1" noAdjustHandles="1" noChangeArrowheads="1" noChangeShapeType="1" noTextEdit="1"/>
              </p:cNvSpPr>
              <p:nvPr/>
            </p:nvSpPr>
            <p:spPr>
              <a:xfrm>
                <a:off x="25729872" y="22740714"/>
                <a:ext cx="1870188" cy="2004031"/>
              </a:xfrm>
              <a:prstGeom prst="foldedCorner">
                <a:avLst>
                  <a:gd name="adj" fmla="val 19180"/>
                </a:avLst>
              </a:prstGeom>
              <a:blipFill rotWithShape="0">
                <a:blip r:embed="rId23"/>
                <a:stretch>
                  <a:fillRect l="-3205"/>
                </a:stretch>
              </a:blipFill>
              <a:ln>
                <a:solidFill>
                  <a:srgbClr val="FF0000"/>
                </a:solidFill>
              </a:ln>
            </p:spPr>
            <p:txBody>
              <a:bodyPr/>
              <a:lstStyle/>
              <a:p>
                <a:r>
                  <a:rPr lang="en-US">
                    <a:noFill/>
                  </a:rPr>
                  <a:t> </a:t>
                </a:r>
              </a:p>
            </p:txBody>
          </p:sp>
        </mc:Fallback>
      </mc:AlternateContent>
      <p:cxnSp>
        <p:nvCxnSpPr>
          <p:cNvPr id="117" name="Connecteur droit 116"/>
          <p:cNvCxnSpPr/>
          <p:nvPr/>
        </p:nvCxnSpPr>
        <p:spPr>
          <a:xfrm>
            <a:off x="24556718" y="23844398"/>
            <a:ext cx="11731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Carré corné 118"/>
              <p:cNvSpPr/>
              <p:nvPr/>
            </p:nvSpPr>
            <p:spPr>
              <a:xfrm>
                <a:off x="25729872" y="27288449"/>
                <a:ext cx="1870188" cy="2004031"/>
              </a:xfrm>
              <a:prstGeom prst="foldedCorner">
                <a:avLst>
                  <a:gd name="adj" fmla="val 19180"/>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1"/>
                              </a:solidFill>
                              <a:latin typeface="Cambria Math" panose="02040503050406030204" pitchFamily="18" charset="0"/>
                              <a:cs typeface="Arial" panose="020B0604020202020204" pitchFamily="34" charset="0"/>
                            </a:rPr>
                          </m:ctrlPr>
                        </m:sSubPr>
                        <m:e>
                          <m:r>
                            <a:rPr lang="fr-FR" sz="2000" b="0" i="1" smtClean="0">
                              <a:solidFill>
                                <a:schemeClr val="tx1"/>
                              </a:solidFill>
                              <a:latin typeface="Cambria Math" panose="02040503050406030204" pitchFamily="18" charset="0"/>
                              <a:cs typeface="Arial" panose="020B0604020202020204" pitchFamily="34" charset="0"/>
                            </a:rPr>
                            <m:t>𝑚</m:t>
                          </m:r>
                        </m:e>
                        <m:sub>
                          <m:r>
                            <a:rPr lang="fr-FR" sz="2000" b="0" i="1" smtClean="0">
                              <a:solidFill>
                                <a:schemeClr val="tx1"/>
                              </a:solidFill>
                              <a:latin typeface="Cambria Math" panose="02040503050406030204" pitchFamily="18" charset="0"/>
                              <a:cs typeface="Arial" panose="020B0604020202020204" pitchFamily="34" charset="0"/>
                            </a:rPr>
                            <m:t>𝑛</m:t>
                          </m:r>
                        </m:sub>
                      </m:sSub>
                    </m:oMath>
                  </m:oMathPara>
                </a14:m>
                <a:endParaRPr lang="fr-FR" sz="2000" b="0" dirty="0" smtClean="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 location</a:t>
                </a:r>
              </a:p>
              <a:p>
                <a:r>
                  <a:rPr lang="en-US" sz="2000" dirty="0" smtClean="0">
                    <a:solidFill>
                      <a:schemeClr val="tx1"/>
                    </a:solidFill>
                    <a:latin typeface="Arial" panose="020B0604020202020204" pitchFamily="34" charset="0"/>
                    <a:cs typeface="Arial" panose="020B0604020202020204" pitchFamily="34" charset="0"/>
                  </a:rPr>
                  <a:t>- # tweets</a:t>
                </a:r>
              </a:p>
              <a:p>
                <a:r>
                  <a:rPr lang="en-US" sz="2000" dirty="0" smtClean="0">
                    <a:solidFill>
                      <a:schemeClr val="tx1"/>
                    </a:solidFill>
                    <a:latin typeface="Arial" panose="020B0604020202020204" pitchFamily="34" charset="0"/>
                    <a:cs typeface="Arial" panose="020B0604020202020204" pitchFamily="34" charset="0"/>
                  </a:rPr>
                  <a:t>- # followers</a:t>
                </a:r>
              </a:p>
              <a:p>
                <a:r>
                  <a:rPr lang="en-US" sz="2000" dirty="0" smtClean="0">
                    <a:solidFill>
                      <a:schemeClr val="tx1"/>
                    </a:solidFill>
                    <a:latin typeface="Arial" panose="020B0604020202020204" pitchFamily="34" charset="0"/>
                    <a:cs typeface="Arial" panose="020B0604020202020204" pitchFamily="34" charset="0"/>
                  </a:rPr>
                  <a:t>- # </a:t>
                </a:r>
                <a:r>
                  <a:rPr lang="en-US" sz="2000" dirty="0" err="1" smtClean="0">
                    <a:solidFill>
                      <a:schemeClr val="tx1"/>
                    </a:solidFill>
                    <a:latin typeface="Arial" panose="020B0604020202020204" pitchFamily="34" charset="0"/>
                    <a:cs typeface="Arial" panose="020B0604020202020204" pitchFamily="34" charset="0"/>
                  </a:rPr>
                  <a:t>followees</a:t>
                </a:r>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119" name="Carré corné 118"/>
              <p:cNvSpPr>
                <a:spLocks noRot="1" noChangeAspect="1" noMove="1" noResize="1" noEditPoints="1" noAdjustHandles="1" noChangeArrowheads="1" noChangeShapeType="1" noTextEdit="1"/>
              </p:cNvSpPr>
              <p:nvPr/>
            </p:nvSpPr>
            <p:spPr>
              <a:xfrm>
                <a:off x="25729872" y="27288449"/>
                <a:ext cx="1870188" cy="2004031"/>
              </a:xfrm>
              <a:prstGeom prst="foldedCorner">
                <a:avLst>
                  <a:gd name="adj" fmla="val 19180"/>
                </a:avLst>
              </a:prstGeom>
              <a:blipFill rotWithShape="0">
                <a:blip r:embed="rId24"/>
                <a:stretch>
                  <a:fillRect l="-3205"/>
                </a:stretch>
              </a:blipFill>
              <a:ln>
                <a:solidFill>
                  <a:srgbClr val="FF0000"/>
                </a:solidFill>
              </a:ln>
            </p:spPr>
            <p:txBody>
              <a:bodyPr/>
              <a:lstStyle/>
              <a:p>
                <a:r>
                  <a:rPr lang="en-US">
                    <a:noFill/>
                  </a:rPr>
                  <a:t> </a:t>
                </a:r>
              </a:p>
            </p:txBody>
          </p:sp>
        </mc:Fallback>
      </mc:AlternateContent>
      <p:cxnSp>
        <p:nvCxnSpPr>
          <p:cNvPr id="120" name="Connecteur droit 119"/>
          <p:cNvCxnSpPr/>
          <p:nvPr/>
        </p:nvCxnSpPr>
        <p:spPr>
          <a:xfrm>
            <a:off x="23799126" y="27599840"/>
            <a:ext cx="19307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ZoneTexte 122"/>
              <p:cNvSpPr txBox="1"/>
              <p:nvPr/>
            </p:nvSpPr>
            <p:spPr>
              <a:xfrm>
                <a:off x="29458826" y="24810092"/>
                <a:ext cx="3965366" cy="1129412"/>
              </a:xfrm>
              <a:prstGeom prst="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b="0" i="1">
                    <a:solidFill>
                      <a:schemeClr val="tx1"/>
                    </a:solidFill>
                    <a:latin typeface="Cambria Math" panose="02040503050406030204" pitchFamily="18" charset="0"/>
                    <a:cs typeface="Arial" panose="020B0604020202020204" pitchFamily="34" charset="0"/>
                  </a:defRPr>
                </a:lvl1pPr>
              </a:lstStyle>
              <a:p>
                <a:pPr algn="ctr"/>
                <a:r>
                  <a:rPr lang="en-US" sz="3000" i="0" dirty="0" smtClean="0">
                    <a:latin typeface="Arial" panose="020B0604020202020204" pitchFamily="34" charset="0"/>
                  </a:rPr>
                  <a:t>List of </a:t>
                </a:r>
                <a14:m>
                  <m:oMath xmlns:m="http://schemas.openxmlformats.org/officeDocument/2006/math">
                    <m:r>
                      <a:rPr lang="fr-FR" sz="3000" b="0" i="1" smtClean="0">
                        <a:latin typeface="Cambria Math" panose="02040503050406030204" pitchFamily="18" charset="0"/>
                      </a:rPr>
                      <m:t>𝑛</m:t>
                    </m:r>
                  </m:oMath>
                </a14:m>
                <a:r>
                  <a:rPr lang="en-US" sz="3000" i="0" dirty="0" smtClean="0">
                    <a:latin typeface="Arial" panose="020B0604020202020204" pitchFamily="34" charset="0"/>
                  </a:rPr>
                  <a:t> best match that do not exercise</a:t>
                </a:r>
                <a:endParaRPr lang="en-US" sz="3000" i="0" dirty="0">
                  <a:latin typeface="Arial" panose="020B0604020202020204" pitchFamily="34" charset="0"/>
                </a:endParaRPr>
              </a:p>
            </p:txBody>
          </p:sp>
        </mc:Choice>
        <mc:Fallback xmlns="">
          <p:sp>
            <p:nvSpPr>
              <p:cNvPr id="123" name="ZoneTexte 122"/>
              <p:cNvSpPr txBox="1">
                <a:spLocks noRot="1" noChangeAspect="1" noMove="1" noResize="1" noEditPoints="1" noAdjustHandles="1" noChangeArrowheads="1" noChangeShapeType="1" noTextEdit="1"/>
              </p:cNvSpPr>
              <p:nvPr/>
            </p:nvSpPr>
            <p:spPr>
              <a:xfrm>
                <a:off x="29458826" y="24810092"/>
                <a:ext cx="3965366" cy="1129412"/>
              </a:xfrm>
              <a:prstGeom prst="rect">
                <a:avLst/>
              </a:prstGeom>
              <a:blipFill rotWithShape="0">
                <a:blip r:embed="rId25"/>
                <a:stretch>
                  <a:fillRect t="-1070" b="-10695"/>
                </a:stretch>
              </a:blipFill>
              <a:ln>
                <a:solidFill>
                  <a:srgbClr val="FF0000"/>
                </a:solidFill>
              </a:ln>
            </p:spPr>
            <p:txBody>
              <a:bodyPr/>
              <a:lstStyle/>
              <a:p>
                <a:r>
                  <a:rPr lang="en-US">
                    <a:noFill/>
                  </a:rPr>
                  <a:t> </a:t>
                </a:r>
              </a:p>
            </p:txBody>
          </p:sp>
        </mc:Fallback>
      </mc:AlternateContent>
      <p:cxnSp>
        <p:nvCxnSpPr>
          <p:cNvPr id="124" name="Connecteur droit avec flèche 123"/>
          <p:cNvCxnSpPr/>
          <p:nvPr/>
        </p:nvCxnSpPr>
        <p:spPr>
          <a:xfrm>
            <a:off x="27600060" y="18333312"/>
            <a:ext cx="1858766" cy="6476779"/>
          </a:xfrm>
          <a:prstGeom prst="straightConnector1">
            <a:avLst/>
          </a:prstGeom>
          <a:ln w="127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p:cNvCxnSpPr/>
          <p:nvPr/>
        </p:nvCxnSpPr>
        <p:spPr>
          <a:xfrm flipV="1">
            <a:off x="27600060" y="25939504"/>
            <a:ext cx="1858766" cy="2992689"/>
          </a:xfrm>
          <a:prstGeom prst="straightConnector1">
            <a:avLst/>
          </a:prstGeom>
          <a:ln w="127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121" name="Légende à une bordure 1 120"/>
          <p:cNvSpPr/>
          <p:nvPr/>
        </p:nvSpPr>
        <p:spPr>
          <a:xfrm rot="16200000">
            <a:off x="30903449" y="23678733"/>
            <a:ext cx="1129412" cy="3392129"/>
          </a:xfrm>
          <a:prstGeom prst="accentCallout1">
            <a:avLst>
              <a:gd name="adj1" fmla="val 18750"/>
              <a:gd name="adj2" fmla="val -8333"/>
              <a:gd name="adj3" fmla="val 37271"/>
              <a:gd name="adj4" fmla="val -7304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ZoneTexte 134"/>
          <p:cNvSpPr txBox="1"/>
          <p:nvPr/>
        </p:nvSpPr>
        <p:spPr>
          <a:xfrm>
            <a:off x="29772090" y="26772867"/>
            <a:ext cx="3029795" cy="584775"/>
          </a:xfrm>
          <a:prstGeom prst="rect">
            <a:avLst/>
          </a:prstGeom>
          <a:noFill/>
          <a:ln>
            <a:solidFill>
              <a:srgbClr val="FF0000"/>
            </a:solidFill>
          </a:ln>
        </p:spPr>
        <p:txBody>
          <a:bodyPr wrap="square" rtlCol="0">
            <a:spAutoFit/>
          </a:bodyPr>
          <a:lstStyle/>
          <a:p>
            <a:r>
              <a:rPr lang="en-US" sz="3200" b="1" dirty="0" smtClean="0">
                <a:solidFill>
                  <a:srgbClr val="FF2D2D"/>
                </a:solidFill>
                <a:latin typeface="Arial" panose="020B0604020202020204" pitchFamily="34" charset="0"/>
                <a:cs typeface="Arial" panose="020B0604020202020204" pitchFamily="34" charset="0"/>
              </a:rPr>
              <a:t>Control group</a:t>
            </a:r>
            <a:endParaRPr lang="en-US" sz="3200" b="1" dirty="0">
              <a:solidFill>
                <a:srgbClr val="FF2D2D"/>
              </a:solidFill>
              <a:latin typeface="Arial" panose="020B0604020202020204" pitchFamily="34" charset="0"/>
              <a:cs typeface="Arial" panose="020B0604020202020204" pitchFamily="34" charset="0"/>
            </a:endParaRPr>
          </a:p>
        </p:txBody>
      </p:sp>
      <p:grpSp>
        <p:nvGrpSpPr>
          <p:cNvPr id="126" name="Groupe 125"/>
          <p:cNvGrpSpPr/>
          <p:nvPr/>
        </p:nvGrpSpPr>
        <p:grpSpPr>
          <a:xfrm>
            <a:off x="18337514" y="30998552"/>
            <a:ext cx="2315213" cy="1289148"/>
            <a:chOff x="17757058" y="17559291"/>
            <a:chExt cx="2788479" cy="1289148"/>
          </a:xfrm>
        </p:grpSpPr>
        <p:grpSp>
          <p:nvGrpSpPr>
            <p:cNvPr id="122" name="Groupe 121"/>
            <p:cNvGrpSpPr/>
            <p:nvPr/>
          </p:nvGrpSpPr>
          <p:grpSpPr>
            <a:xfrm>
              <a:off x="17883054" y="17669950"/>
              <a:ext cx="2281679" cy="1045842"/>
              <a:chOff x="17883054" y="17669950"/>
              <a:chExt cx="2281679" cy="1045842"/>
            </a:xfrm>
          </p:grpSpPr>
          <p:sp>
            <p:nvSpPr>
              <p:cNvPr id="67" name="ZoneTexte 66"/>
              <p:cNvSpPr txBox="1"/>
              <p:nvPr/>
            </p:nvSpPr>
            <p:spPr>
              <a:xfrm>
                <a:off x="17889390" y="17669950"/>
                <a:ext cx="1344194" cy="446276"/>
              </a:xfrm>
              <a:prstGeom prst="rect">
                <a:avLst/>
              </a:prstGeom>
              <a:noFill/>
            </p:spPr>
            <p:txBody>
              <a:bodyPr wrap="square" rtlCol="0">
                <a:spAutoFit/>
              </a:bodyPr>
              <a:lstStyle/>
              <a:p>
                <a:r>
                  <a:rPr lang="en-US" sz="2300" b="1" dirty="0" smtClean="0">
                    <a:solidFill>
                      <a:schemeClr val="accent6">
                        <a:lumMod val="50000"/>
                      </a:schemeClr>
                    </a:solidFill>
                    <a:latin typeface="Arial" panose="020B0604020202020204" pitchFamily="34" charset="0"/>
                    <a:cs typeface="Arial" panose="020B0604020202020204" pitchFamily="34" charset="0"/>
                  </a:rPr>
                  <a:t>Friend</a:t>
                </a:r>
                <a:endParaRPr lang="en-US" sz="2300" b="1" dirty="0">
                  <a:solidFill>
                    <a:schemeClr val="accent6">
                      <a:lumMod val="50000"/>
                    </a:schemeClr>
                  </a:solidFill>
                  <a:latin typeface="Arial" panose="020B0604020202020204" pitchFamily="34" charset="0"/>
                  <a:cs typeface="Arial" panose="020B0604020202020204" pitchFamily="34" charset="0"/>
                </a:endParaRPr>
              </a:p>
            </p:txBody>
          </p:sp>
          <p:cxnSp>
            <p:nvCxnSpPr>
              <p:cNvPr id="78" name="Connecteur droit 77"/>
              <p:cNvCxnSpPr/>
              <p:nvPr/>
            </p:nvCxnSpPr>
            <p:spPr>
              <a:xfrm flipV="1">
                <a:off x="19444733" y="17923559"/>
                <a:ext cx="720000" cy="0"/>
              </a:xfrm>
              <a:prstGeom prst="line">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17883054" y="18269516"/>
                <a:ext cx="1344194" cy="446276"/>
              </a:xfrm>
              <a:prstGeom prst="rect">
                <a:avLst/>
              </a:prstGeom>
              <a:noFill/>
            </p:spPr>
            <p:txBody>
              <a:bodyPr wrap="square" rtlCol="0">
                <a:spAutoFit/>
              </a:bodyPr>
              <a:lstStyle/>
              <a:p>
                <a:r>
                  <a:rPr lang="en-US" sz="2300" b="1" dirty="0" smtClean="0">
                    <a:solidFill>
                      <a:srgbClr val="FF0000"/>
                    </a:solidFill>
                    <a:latin typeface="Arial" panose="020B0604020202020204" pitchFamily="34" charset="0"/>
                    <a:cs typeface="Arial" panose="020B0604020202020204" pitchFamily="34" charset="0"/>
                  </a:rPr>
                  <a:t>Match</a:t>
                </a:r>
                <a:endParaRPr lang="en-US" sz="2300" b="1" dirty="0">
                  <a:solidFill>
                    <a:srgbClr val="FF0000"/>
                  </a:solidFill>
                  <a:latin typeface="Arial" panose="020B0604020202020204" pitchFamily="34" charset="0"/>
                  <a:cs typeface="Arial" panose="020B0604020202020204" pitchFamily="34" charset="0"/>
                </a:endParaRPr>
              </a:p>
            </p:txBody>
          </p:sp>
          <p:cxnSp>
            <p:nvCxnSpPr>
              <p:cNvPr id="82" name="Connecteur droit 81"/>
              <p:cNvCxnSpPr/>
              <p:nvPr/>
            </p:nvCxnSpPr>
            <p:spPr>
              <a:xfrm flipV="1">
                <a:off x="19444733" y="18492654"/>
                <a:ext cx="720000" cy="0"/>
              </a:xfrm>
              <a:prstGeom prst="line">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a:off x="17757058" y="17559291"/>
              <a:ext cx="2788479" cy="128914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Text Box 16"/>
          <p:cNvSpPr txBox="1">
            <a:spLocks noChangeArrowheads="1"/>
          </p:cNvSpPr>
          <p:nvPr/>
        </p:nvSpPr>
        <p:spPr bwMode="auto">
          <a:xfrm>
            <a:off x="34427492" y="6867113"/>
            <a:ext cx="15316200"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We extend the Profile Of Mood States (POMS) lexicon using a context similarity method to obtain a lexicon of 300 terms.</a:t>
            </a:r>
          </a:p>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We manually annotate a total of 2,367 tweets that contains mood keywords. Positive labels are spread as follow:</a:t>
            </a:r>
          </a:p>
          <a:p>
            <a:pPr marL="2283257" lvl="1" indent="-571500" algn="just">
              <a:spcBef>
                <a:spcPct val="50000"/>
              </a:spcBef>
              <a:buFont typeface="Arial" panose="020B0604020202020204" pitchFamily="34" charset="0"/>
              <a:buChar char="•"/>
            </a:pPr>
            <a:r>
              <a:rPr lang="en-US" altLang="en-US" sz="3600" dirty="0" smtClean="0">
                <a:latin typeface="Arial" panose="020B0604020202020204" pitchFamily="34" charset="0"/>
              </a:rPr>
              <a:t>229 for the Anger/Hostility dimension</a:t>
            </a:r>
          </a:p>
          <a:p>
            <a:pPr marL="2283257" lvl="1" indent="-571500" algn="just">
              <a:spcBef>
                <a:spcPct val="50000"/>
              </a:spcBef>
              <a:buFont typeface="Arial" panose="020B0604020202020204" pitchFamily="34" charset="0"/>
              <a:buChar char="•"/>
            </a:pPr>
            <a:r>
              <a:rPr lang="en-US" altLang="en-US" sz="3600" dirty="0" smtClean="0">
                <a:latin typeface="Arial" panose="020B0604020202020204" pitchFamily="34" charset="0"/>
              </a:rPr>
              <a:t>369 for the Depression/Dejection dimension</a:t>
            </a:r>
          </a:p>
          <a:p>
            <a:pPr marL="2283257" lvl="1" indent="-571500" algn="just">
              <a:spcBef>
                <a:spcPct val="50000"/>
              </a:spcBef>
              <a:buFont typeface="Arial" panose="020B0604020202020204" pitchFamily="34" charset="0"/>
              <a:buChar char="•"/>
            </a:pPr>
            <a:r>
              <a:rPr lang="en-US" altLang="en-US" sz="3600" dirty="0" smtClean="0">
                <a:latin typeface="Arial" panose="020B0604020202020204" pitchFamily="34" charset="0"/>
              </a:rPr>
              <a:t>381 for the Tension/Anxiety dimension</a:t>
            </a:r>
          </a:p>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We train a Logistic Regression classifier using feature selection to retain the top 160 features. Following are the classification results for each category:</a:t>
            </a:r>
          </a:p>
        </p:txBody>
      </p:sp>
      <p:graphicFrame>
        <p:nvGraphicFramePr>
          <p:cNvPr id="1039" name="Tableau 1038"/>
          <p:cNvGraphicFramePr>
            <a:graphicFrameLocks noGrp="1"/>
          </p:cNvGraphicFramePr>
          <p:nvPr>
            <p:extLst>
              <p:ext uri="{D42A27DB-BD31-4B8C-83A1-F6EECF244321}">
                <p14:modId xmlns:p14="http://schemas.microsoft.com/office/powerpoint/2010/main" val="530338630"/>
              </p:ext>
            </p:extLst>
          </p:nvPr>
        </p:nvGraphicFramePr>
        <p:xfrm>
          <a:off x="36960313" y="14486766"/>
          <a:ext cx="11358875" cy="5691485"/>
        </p:xfrm>
        <a:graphic>
          <a:graphicData uri="http://schemas.openxmlformats.org/drawingml/2006/table">
            <a:tbl>
              <a:tblPr firstRow="1" bandRow="1">
                <a:tableStyleId>{5C22544A-7EE6-4342-B048-85BDC9FD1C3A}</a:tableStyleId>
              </a:tblPr>
              <a:tblGrid>
                <a:gridCol w="2271775"/>
                <a:gridCol w="2271775"/>
                <a:gridCol w="2271775"/>
                <a:gridCol w="2271775"/>
                <a:gridCol w="2271775"/>
              </a:tblGrid>
              <a:tr h="1138297">
                <a:tc>
                  <a:txBody>
                    <a:bodyPr/>
                    <a:lstStyle/>
                    <a:p>
                      <a:pPr algn="ctr"/>
                      <a:r>
                        <a:rPr lang="en-US" sz="3600" dirty="0" smtClean="0">
                          <a:latin typeface="Arial" panose="020B0604020202020204" pitchFamily="34" charset="0"/>
                          <a:cs typeface="Arial" panose="020B0604020202020204" pitchFamily="34" charset="0"/>
                        </a:rPr>
                        <a:t>Category</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Accuracy</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Precision</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Recall</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F1</a:t>
                      </a:r>
                      <a:endParaRPr lang="en-US" sz="3600" dirty="0">
                        <a:latin typeface="Arial" panose="020B0604020202020204" pitchFamily="34" charset="0"/>
                        <a:cs typeface="Arial" panose="020B0604020202020204" pitchFamily="34" charset="0"/>
                      </a:endParaRPr>
                    </a:p>
                  </a:txBody>
                  <a:tcPr anchor="ctr"/>
                </a:tc>
              </a:tr>
              <a:tr h="1138297">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Hostility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.901</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.490</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.358</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.410</a:t>
                      </a:r>
                      <a:endParaRPr lang="en-US" sz="3600" dirty="0">
                        <a:latin typeface="Arial" panose="020B0604020202020204" pitchFamily="34" charset="0"/>
                        <a:cs typeface="Arial" panose="020B0604020202020204" pitchFamily="34" charset="0"/>
                      </a:endParaRPr>
                    </a:p>
                  </a:txBody>
                  <a:tcPr anchor="ctr"/>
                </a:tc>
              </a:tr>
              <a:tr h="1138297">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Dejection</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.870</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.620</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.447</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.514</a:t>
                      </a:r>
                      <a:endParaRPr lang="en-US" sz="3600" dirty="0">
                        <a:latin typeface="Arial" panose="020B0604020202020204" pitchFamily="34" charset="0"/>
                        <a:cs typeface="Arial" panose="020B0604020202020204" pitchFamily="34" charset="0"/>
                      </a:endParaRPr>
                    </a:p>
                  </a:txBody>
                  <a:tcPr anchor="ctr"/>
                </a:tc>
              </a:tr>
              <a:tr h="1138297">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Anxiety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.850</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.551</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.372</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.442</a:t>
                      </a:r>
                      <a:endParaRPr lang="en-US" sz="3600" dirty="0">
                        <a:latin typeface="Arial" panose="020B0604020202020204" pitchFamily="34" charset="0"/>
                        <a:cs typeface="Arial" panose="020B0604020202020204" pitchFamily="34" charset="0"/>
                      </a:endParaRPr>
                    </a:p>
                  </a:txBody>
                  <a:tcPr anchor="ctr"/>
                </a:tc>
              </a:tr>
              <a:tr h="1138297">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Average</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.874</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.554</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.392</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.455</a:t>
                      </a:r>
                      <a:endParaRPr lang="en-US" sz="3600" dirty="0">
                        <a:latin typeface="Arial" panose="020B0604020202020204" pitchFamily="34" charset="0"/>
                        <a:cs typeface="Arial" panose="020B0604020202020204" pitchFamily="34" charset="0"/>
                      </a:endParaRPr>
                    </a:p>
                  </a:txBody>
                  <a:tcPr anchor="ctr"/>
                </a:tc>
              </a:tr>
            </a:tbl>
          </a:graphicData>
        </a:graphic>
      </p:graphicFrame>
      <p:sp>
        <p:nvSpPr>
          <p:cNvPr id="156" name="Text Box 6"/>
          <p:cNvSpPr txBox="1">
            <a:spLocks noChangeArrowheads="1"/>
          </p:cNvSpPr>
          <p:nvPr/>
        </p:nvSpPr>
        <p:spPr bwMode="auto">
          <a:xfrm>
            <a:off x="34625280" y="21401599"/>
            <a:ext cx="69494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6000" b="1" dirty="0">
                <a:solidFill>
                  <a:schemeClr val="hlink"/>
                </a:solidFill>
                <a:latin typeface="Arial" panose="020B0604020202020204" pitchFamily="34" charset="0"/>
              </a:rPr>
              <a:t>Results</a:t>
            </a:r>
          </a:p>
        </p:txBody>
      </p:sp>
      <p:sp>
        <p:nvSpPr>
          <p:cNvPr id="157" name="Text Box 16"/>
          <p:cNvSpPr txBox="1">
            <a:spLocks noChangeArrowheads="1"/>
          </p:cNvSpPr>
          <p:nvPr/>
        </p:nvSpPr>
        <p:spPr bwMode="auto">
          <a:xfrm>
            <a:off x="34371321" y="22833491"/>
            <a:ext cx="15316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71500" indent="-571500" algn="just">
              <a:spcBef>
                <a:spcPct val="50000"/>
              </a:spcBef>
              <a:buFont typeface="Arial" panose="020B0604020202020204" pitchFamily="34" charset="0"/>
              <a:buChar char="•"/>
            </a:pPr>
            <a:r>
              <a:rPr lang="en-US" altLang="en-US" sz="3600" dirty="0" smtClean="0">
                <a:latin typeface="Arial" panose="020B0604020202020204" pitchFamily="34" charset="0"/>
              </a:rPr>
              <a:t>After classifying the tweets of every user in the treatment and control groups, we obtain the following table as the estimated effect of exercise on mood using a Wilcoxon signed-rank test.</a:t>
            </a:r>
          </a:p>
        </p:txBody>
      </p:sp>
      <mc:AlternateContent xmlns:mc="http://schemas.openxmlformats.org/markup-compatibility/2006">
        <mc:Choice xmlns:a14="http://schemas.microsoft.com/office/drawing/2010/main" Requires="a14">
          <p:graphicFrame>
            <p:nvGraphicFramePr>
              <p:cNvPr id="164" name="Tableau 163"/>
              <p:cNvGraphicFramePr>
                <a:graphicFrameLocks noGrp="1"/>
              </p:cNvGraphicFramePr>
              <p:nvPr>
                <p:extLst>
                  <p:ext uri="{D42A27DB-BD31-4B8C-83A1-F6EECF244321}">
                    <p14:modId xmlns:p14="http://schemas.microsoft.com/office/powerpoint/2010/main" val="1379530413"/>
                  </p:ext>
                </p:extLst>
              </p:nvPr>
            </p:nvGraphicFramePr>
            <p:xfrm>
              <a:off x="37900958" y="25179026"/>
              <a:ext cx="7997688" cy="4449228"/>
            </p:xfrm>
            <a:graphic>
              <a:graphicData uri="http://schemas.openxmlformats.org/drawingml/2006/table">
                <a:tbl>
                  <a:tblPr firstRow="1" bandRow="1">
                    <a:tableStyleId>{5C22544A-7EE6-4342-B048-85BDC9FD1C3A}</a:tableStyleId>
                  </a:tblPr>
                  <a:tblGrid>
                    <a:gridCol w="2665896"/>
                    <a:gridCol w="2665896"/>
                    <a:gridCol w="2665896"/>
                  </a:tblGrid>
                  <a:tr h="1148856">
                    <a:tc>
                      <a:txBody>
                        <a:bodyPr/>
                        <a:lstStyle/>
                        <a:p>
                          <a:pPr algn="ctr"/>
                          <a:r>
                            <a:rPr lang="en-US" sz="3600" dirty="0" smtClean="0">
                              <a:latin typeface="Arial" panose="020B0604020202020204" pitchFamily="34" charset="0"/>
                              <a:cs typeface="Arial" panose="020B0604020202020204" pitchFamily="34" charset="0"/>
                            </a:rPr>
                            <a:t>Category</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 Change</a:t>
                          </a:r>
                          <a:endParaRPr lang="en-US" sz="3600" dirty="0">
                            <a:latin typeface="Arial" panose="020B0604020202020204" pitchFamily="34" charset="0"/>
                            <a:cs typeface="Arial" panose="020B0604020202020204" pitchFamily="34" charset="0"/>
                          </a:endParaRPr>
                        </a:p>
                      </a:txBody>
                      <a:tcPr anchor="ctr"/>
                    </a:tc>
                    <a:tc>
                      <a:txBody>
                        <a:bodyPr/>
                        <a:lstStyle/>
                        <a:p>
                          <a:pPr algn="ctr"/>
                          <a14:m>
                            <m:oMath xmlns:m="http://schemas.openxmlformats.org/officeDocument/2006/math">
                              <m:r>
                                <a:rPr lang="fr-FR" sz="3600" b="1" i="1" dirty="0" smtClean="0">
                                  <a:latin typeface="Cambria Math" panose="02040503050406030204" pitchFamily="18" charset="0"/>
                                  <a:cs typeface="Arial" panose="020B0604020202020204" pitchFamily="34" charset="0"/>
                                </a:rPr>
                                <m:t>𝒑</m:t>
                              </m:r>
                            </m:oMath>
                          </a14:m>
                          <a:r>
                            <a:rPr lang="en-US" sz="3600" dirty="0" smtClean="0">
                              <a:latin typeface="Arial" panose="020B0604020202020204" pitchFamily="34" charset="0"/>
                              <a:cs typeface="Arial" panose="020B0604020202020204" pitchFamily="34" charset="0"/>
                            </a:rPr>
                            <a:t>-value</a:t>
                          </a:r>
                          <a:endParaRPr lang="en-US" sz="3600" dirty="0">
                            <a:latin typeface="Arial" panose="020B0604020202020204" pitchFamily="34" charset="0"/>
                            <a:cs typeface="Arial" panose="020B0604020202020204" pitchFamily="34" charset="0"/>
                          </a:endParaRPr>
                        </a:p>
                      </a:txBody>
                      <a:tcPr anchor="ct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Hostility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0.9</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0.53</a:t>
                          </a:r>
                          <a:endParaRPr lang="en-US" sz="3600" dirty="0">
                            <a:latin typeface="Arial" panose="020B0604020202020204" pitchFamily="34" charset="0"/>
                            <a:cs typeface="Arial" panose="020B0604020202020204" pitchFamily="34" charset="0"/>
                          </a:endParaRPr>
                        </a:p>
                      </a:txBody>
                      <a:tcPr anchor="ct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Dejection</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b="1" dirty="0" smtClean="0">
                              <a:latin typeface="Arial" panose="020B0604020202020204" pitchFamily="34" charset="0"/>
                              <a:cs typeface="Arial" panose="020B0604020202020204" pitchFamily="34" charset="0"/>
                            </a:rPr>
                            <a:t>-3.9</a:t>
                          </a:r>
                          <a:endParaRPr lang="en-US" sz="3600" b="1"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7.8E-4</a:t>
                          </a:r>
                          <a:endParaRPr lang="en-US" sz="3600" dirty="0">
                            <a:latin typeface="Arial" panose="020B0604020202020204" pitchFamily="34" charset="0"/>
                            <a:cs typeface="Arial" panose="020B0604020202020204" pitchFamily="34" charset="0"/>
                          </a:endParaRPr>
                        </a:p>
                      </a:txBody>
                      <a:tcPr anchor="ct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Anxiety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b="1" dirty="0" smtClean="0">
                              <a:latin typeface="Arial" panose="020B0604020202020204" pitchFamily="34" charset="0"/>
                              <a:cs typeface="Arial" panose="020B0604020202020204" pitchFamily="34" charset="0"/>
                            </a:rPr>
                            <a:t>-2.7</a:t>
                          </a:r>
                          <a:endParaRPr lang="en-US" sz="3600" b="1"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0.02</a:t>
                          </a:r>
                          <a:endParaRPr lang="en-US" sz="3600" dirty="0">
                            <a:latin typeface="Arial" panose="020B0604020202020204" pitchFamily="34" charset="0"/>
                            <a:cs typeface="Arial" panose="020B0604020202020204" pitchFamily="34" charset="0"/>
                          </a:endParaRPr>
                        </a:p>
                      </a:txBody>
                      <a:tcPr anchor="ctr"/>
                    </a:tc>
                  </a:tr>
                </a:tbl>
              </a:graphicData>
            </a:graphic>
          </p:graphicFrame>
        </mc:Choice>
        <mc:Fallback>
          <p:graphicFrame>
            <p:nvGraphicFramePr>
              <p:cNvPr id="164" name="Tableau 163"/>
              <p:cNvGraphicFramePr>
                <a:graphicFrameLocks noGrp="1"/>
              </p:cNvGraphicFramePr>
              <p:nvPr>
                <p:extLst>
                  <p:ext uri="{D42A27DB-BD31-4B8C-83A1-F6EECF244321}">
                    <p14:modId xmlns:p14="http://schemas.microsoft.com/office/powerpoint/2010/main" val="1379530413"/>
                  </p:ext>
                </p:extLst>
              </p:nvPr>
            </p:nvGraphicFramePr>
            <p:xfrm>
              <a:off x="37900958" y="25179026"/>
              <a:ext cx="7997688" cy="4449228"/>
            </p:xfrm>
            <a:graphic>
              <a:graphicData uri="http://schemas.openxmlformats.org/drawingml/2006/table">
                <a:tbl>
                  <a:tblPr firstRow="1" bandRow="1">
                    <a:tableStyleId>{5C22544A-7EE6-4342-B048-85BDC9FD1C3A}</a:tableStyleId>
                  </a:tblPr>
                  <a:tblGrid>
                    <a:gridCol w="2665896"/>
                    <a:gridCol w="2665896"/>
                    <a:gridCol w="2665896"/>
                  </a:tblGrid>
                  <a:tr h="1148856">
                    <a:tc>
                      <a:txBody>
                        <a:bodyPr/>
                        <a:lstStyle/>
                        <a:p>
                          <a:pPr algn="ctr"/>
                          <a:r>
                            <a:rPr lang="en-US" sz="3600" dirty="0" smtClean="0">
                              <a:latin typeface="Arial" panose="020B0604020202020204" pitchFamily="34" charset="0"/>
                              <a:cs typeface="Arial" panose="020B0604020202020204" pitchFamily="34" charset="0"/>
                            </a:rPr>
                            <a:t>Category</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 Change</a:t>
                          </a:r>
                          <a:endParaRPr lang="en-US" sz="3600" dirty="0">
                            <a:latin typeface="Arial" panose="020B0604020202020204" pitchFamily="34" charset="0"/>
                            <a:cs typeface="Arial" panose="020B0604020202020204" pitchFamily="34" charset="0"/>
                          </a:endParaRPr>
                        </a:p>
                      </a:txBody>
                      <a:tcPr anchor="ctr"/>
                    </a:tc>
                    <a:tc>
                      <a:txBody>
                        <a:bodyPr/>
                        <a:lstStyle/>
                        <a:p>
                          <a:endParaRPr lang="en-US"/>
                        </a:p>
                      </a:txBody>
                      <a:tcPr anchor="ctr">
                        <a:blipFill rotWithShape="0">
                          <a:blip r:embed="rId26"/>
                          <a:stretch>
                            <a:fillRect l="-200000" t="-529" r="-913" b="-287831"/>
                          </a:stretch>
                        </a:blipFill>
                      </a:tcP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Hostility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dirty="0" smtClean="0">
                              <a:latin typeface="Arial" panose="020B0604020202020204" pitchFamily="34" charset="0"/>
                              <a:cs typeface="Arial" panose="020B0604020202020204" pitchFamily="34" charset="0"/>
                            </a:rPr>
                            <a:t>0.9</a:t>
                          </a:r>
                          <a:endParaRPr lang="en-US" sz="3600"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0.53</a:t>
                          </a:r>
                          <a:endParaRPr lang="en-US" sz="3600" dirty="0">
                            <a:latin typeface="Arial" panose="020B0604020202020204" pitchFamily="34" charset="0"/>
                            <a:cs typeface="Arial" panose="020B0604020202020204" pitchFamily="34" charset="0"/>
                          </a:endParaRPr>
                        </a:p>
                      </a:txBody>
                      <a:tcPr anchor="ct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Dejection</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b="1" dirty="0" smtClean="0">
                              <a:latin typeface="Arial" panose="020B0604020202020204" pitchFamily="34" charset="0"/>
                              <a:cs typeface="Arial" panose="020B0604020202020204" pitchFamily="34" charset="0"/>
                            </a:rPr>
                            <a:t>-3.9</a:t>
                          </a:r>
                          <a:endParaRPr lang="en-US" sz="3600" b="1"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7.8E-4</a:t>
                          </a:r>
                          <a:endParaRPr lang="en-US" sz="3600" dirty="0">
                            <a:latin typeface="Arial" panose="020B0604020202020204" pitchFamily="34" charset="0"/>
                            <a:cs typeface="Arial" panose="020B0604020202020204" pitchFamily="34" charset="0"/>
                          </a:endParaRPr>
                        </a:p>
                      </a:txBody>
                      <a:tcPr anchor="ctr"/>
                    </a:tc>
                  </a:tr>
                  <a:tr h="1100124">
                    <a:tc>
                      <a:txBody>
                        <a:bodyPr/>
                        <a:lstStyle/>
                        <a:p>
                          <a:pPr algn="ctr"/>
                          <a:r>
                            <a:rPr lang="en-US" sz="3600" b="1" kern="1200" dirty="0" smtClean="0">
                              <a:solidFill>
                                <a:schemeClr val="lt1"/>
                              </a:solidFill>
                              <a:latin typeface="Arial" panose="020B0604020202020204" pitchFamily="34" charset="0"/>
                              <a:ea typeface="+mn-ea"/>
                              <a:cs typeface="Arial" panose="020B0604020202020204" pitchFamily="34" charset="0"/>
                            </a:rPr>
                            <a:t>Anxiety</a:t>
                          </a:r>
                          <a:endParaRPr lang="en-US" sz="36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a:txBody>
                        <a:bodyPr/>
                        <a:lstStyle/>
                        <a:p>
                          <a:pPr algn="ctr"/>
                          <a:r>
                            <a:rPr lang="en-US" sz="3600" b="1" dirty="0" smtClean="0">
                              <a:latin typeface="Arial" panose="020B0604020202020204" pitchFamily="34" charset="0"/>
                              <a:cs typeface="Arial" panose="020B0604020202020204" pitchFamily="34" charset="0"/>
                            </a:rPr>
                            <a:t>-2.7</a:t>
                          </a:r>
                          <a:endParaRPr lang="en-US" sz="3600" b="1" dirty="0">
                            <a:latin typeface="Arial" panose="020B0604020202020204" pitchFamily="34" charset="0"/>
                            <a:cs typeface="Arial" panose="020B0604020202020204" pitchFamily="34" charset="0"/>
                          </a:endParaRPr>
                        </a:p>
                      </a:txBody>
                      <a:tcPr anchor="ctr"/>
                    </a:tc>
                    <a:tc>
                      <a:txBody>
                        <a:bodyPr/>
                        <a:lstStyle/>
                        <a:p>
                          <a:pPr algn="ctr"/>
                          <a:r>
                            <a:rPr lang="en-US" sz="3600" dirty="0" smtClean="0">
                              <a:latin typeface="Arial" panose="020B0604020202020204" pitchFamily="34" charset="0"/>
                              <a:cs typeface="Arial" panose="020B0604020202020204" pitchFamily="34" charset="0"/>
                            </a:rPr>
                            <a:t>0.02</a:t>
                          </a:r>
                          <a:endParaRPr lang="en-US" sz="3600" dirty="0">
                            <a:latin typeface="Arial" panose="020B0604020202020204" pitchFamily="34" charset="0"/>
                            <a:cs typeface="Arial" panose="020B0604020202020204" pitchFamily="34" charset="0"/>
                          </a:endParaRPr>
                        </a:p>
                      </a:txBody>
                      <a:tcPr anchor="ctr"/>
                    </a:tc>
                  </a:tr>
                </a:tbl>
              </a:graphicData>
            </a:graphic>
          </p:graphicFrame>
        </mc:Fallback>
      </mc:AlternateContent>
    </p:spTree>
    <p:extLst>
      <p:ext uri="{BB962C8B-B14F-4D97-AF65-F5344CB8AC3E}">
        <p14:creationId xmlns:p14="http://schemas.microsoft.com/office/powerpoint/2010/main" val="445401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6271</TotalTime>
  <Words>529</Words>
  <Application>Microsoft Office PowerPoint</Application>
  <PresentationFormat>Personnalisé</PresentationFormat>
  <Paragraphs>160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Cambria Math</vt:lpstr>
      <vt:lpstr>Thème Office</vt:lpstr>
      <vt:lpstr>Using Matched Samples to Estimate the Effects of Exercise on Mental Health from Twitter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Virgile</dc:creator>
  <cp:lastModifiedBy>Virgile</cp:lastModifiedBy>
  <cp:revision>48</cp:revision>
  <dcterms:created xsi:type="dcterms:W3CDTF">2015-01-15T19:24:34Z</dcterms:created>
  <dcterms:modified xsi:type="dcterms:W3CDTF">2015-01-20T16:14:54Z</dcterms:modified>
</cp:coreProperties>
</file>