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10AAD-176B-44C6-9C74-FBFF7C6AC98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0A3D-AC3E-4CC9-A862-98444E6D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0A3D-AC3E-4CC9-A862-98444E6D3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0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F810BE-7566-4732-83F7-4634743EB5A4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6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5AA8-22E0-4950-B8F0-D4652CFE9C80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ED17-55BD-4054-B57F-273731EC4370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FA78-49A5-46E7-A404-9702DAB8A128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6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601F-5147-47A7-A241-14DD2476D583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2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5E42-8B73-4200-A839-20D7E0CBE5A0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8180-298B-44BF-828B-EEA44705AFF8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AEA8B4E-F800-446C-94DD-D6F912FF1E88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9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5D165A8-C202-45EE-8FAD-7515D0E24BBD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3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B8BE-4B14-4B4B-AEC6-7C7CB6002124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1E27-D582-4007-BFA2-8C6D09C6311F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6E88-63EE-426F-AEB9-C234074EA3DD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7E7B-737A-4B37-A3D5-DD44892A27BC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151-8D6E-4D8A-9533-2CE4FB545256}" type="datetime1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ACDA-D9D7-4731-B62F-00D8D71F2A3D}" type="datetime1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0835-C781-4676-BE3E-207EDB9701A3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3961-CCD1-4669-89C2-3C505AE35C94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8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9EF869-A8F1-4127-8248-6A4C25362F16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9EA2BA-79CA-4B2C-B0F5-0DA91BE8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2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Jade agent programming framework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Teacher 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farnaz</a:t>
            </a:r>
            <a:r>
              <a:rPr lang="en-US" dirty="0" smtClean="0"/>
              <a:t> </a:t>
            </a:r>
            <a:r>
              <a:rPr lang="en-US" dirty="0" err="1" smtClean="0"/>
              <a:t>derakhshan</a:t>
            </a:r>
            <a:endParaRPr lang="en-US" dirty="0" smtClean="0"/>
          </a:p>
          <a:p>
            <a:r>
              <a:rPr lang="en-US" dirty="0" smtClean="0"/>
              <a:t>Student : Mohsen </a:t>
            </a:r>
            <a:r>
              <a:rPr lang="en-US" dirty="0" err="1" smtClean="0"/>
              <a:t>akbari</a:t>
            </a:r>
            <a:r>
              <a:rPr lang="en-US" dirty="0" smtClean="0"/>
              <a:t> </a:t>
            </a:r>
            <a:r>
              <a:rPr lang="en-US" dirty="0" err="1" smtClean="0"/>
              <a:t>shahpar</a:t>
            </a:r>
            <a:endParaRPr lang="en-US" dirty="0" smtClean="0"/>
          </a:p>
          <a:p>
            <a:r>
              <a:rPr lang="en-US" dirty="0" smtClean="0"/>
              <a:t>Email : Mohsen-akbari@Outlook.com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agent is identified by an “agent identifier”</a:t>
            </a:r>
          </a:p>
          <a:p>
            <a:r>
              <a:rPr lang="en-US" dirty="0" smtClean="0"/>
              <a:t>An agent identifier is represented as “&lt;nickname&gt;@&lt;platform-name&gt;”</a:t>
            </a:r>
          </a:p>
          <a:p>
            <a:r>
              <a:rPr lang="en-US" dirty="0" smtClean="0"/>
              <a:t>So agent Peter living in platform P1 is called Peter@P1</a:t>
            </a:r>
          </a:p>
          <a:p>
            <a:r>
              <a:rPr lang="en-US" dirty="0" smtClean="0"/>
              <a:t>The platform name is only used when agents in different platforms need to interact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80" y="5200650"/>
            <a:ext cx="77724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it does not have anything else to do after printing the welcome message, our agent is still </a:t>
            </a:r>
            <a:r>
              <a:rPr lang="en-US" dirty="0" smtClean="0"/>
              <a:t>running</a:t>
            </a:r>
          </a:p>
          <a:p>
            <a:r>
              <a:rPr lang="en-US" dirty="0"/>
              <a:t>In order to make it terminate its </a:t>
            </a:r>
            <a:r>
              <a:rPr lang="en-US" dirty="0" err="1"/>
              <a:t>doDelete</a:t>
            </a:r>
            <a:r>
              <a:rPr lang="en-US" dirty="0"/>
              <a:t>() method must be </a:t>
            </a:r>
            <a:r>
              <a:rPr lang="en-US" dirty="0" smtClean="0"/>
              <a:t>called</a:t>
            </a:r>
          </a:p>
          <a:p>
            <a:r>
              <a:rPr lang="en-US" dirty="0"/>
              <a:t>the </a:t>
            </a:r>
            <a:r>
              <a:rPr lang="en-US" dirty="0" err="1"/>
              <a:t>takeDown</a:t>
            </a:r>
            <a:r>
              <a:rPr lang="en-US" dirty="0"/>
              <a:t>() method is invoked just before an agent terminates </a:t>
            </a:r>
            <a:endParaRPr lang="en-US" dirty="0" smtClean="0"/>
          </a:p>
          <a:p>
            <a:r>
              <a:rPr lang="en-US" dirty="0" smtClean="0"/>
              <a:t>takedown() is </a:t>
            </a:r>
            <a:r>
              <a:rPr lang="en-US" dirty="0"/>
              <a:t>intended to include agent clean-up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720912"/>
            <a:ext cx="10620240" cy="17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an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9448"/>
            <a:ext cx="9689057" cy="1960580"/>
          </a:xfrm>
        </p:spPr>
        <p:txBody>
          <a:bodyPr/>
          <a:lstStyle/>
          <a:p>
            <a:r>
              <a:rPr lang="en-US" dirty="0"/>
              <a:t>Agents may get start-up arguments specified on the command </a:t>
            </a:r>
            <a:r>
              <a:rPr lang="en-US" dirty="0" smtClean="0"/>
              <a:t>line</a:t>
            </a:r>
          </a:p>
          <a:p>
            <a:r>
              <a:rPr lang="en-US" dirty="0"/>
              <a:t>These arguments can be retrieved, as an array of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Retrieving arguments is done by </a:t>
            </a:r>
            <a:r>
              <a:rPr lang="en-US" dirty="0" err="1" smtClean="0"/>
              <a:t>getArguments</a:t>
            </a:r>
            <a:r>
              <a:rPr lang="en-US" dirty="0" smtClean="0"/>
              <a:t>() method of the Agent class</a:t>
            </a:r>
          </a:p>
          <a:p>
            <a:r>
              <a:rPr lang="en-US" dirty="0" smtClean="0"/>
              <a:t>As mentioned before we want our </a:t>
            </a:r>
            <a:r>
              <a:rPr lang="en-US" dirty="0" err="1" smtClean="0"/>
              <a:t>BookBuyerAgent</a:t>
            </a:r>
            <a:r>
              <a:rPr lang="en-US" dirty="0" smtClean="0"/>
              <a:t> to get the title of the book to buy as a command line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50" y="5393028"/>
            <a:ext cx="5857875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50" y="4250028"/>
            <a:ext cx="6753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Behaviours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actual job an agent has to do is typically carried out within </a:t>
            </a:r>
            <a:r>
              <a:rPr lang="en-US" dirty="0" smtClean="0"/>
              <a:t>“</a:t>
            </a:r>
            <a:r>
              <a:rPr lang="en-US" dirty="0" err="1" smtClean="0"/>
              <a:t>Behaviours</a:t>
            </a:r>
            <a:r>
              <a:rPr lang="en-US" dirty="0" smtClean="0"/>
              <a:t>”</a:t>
            </a:r>
          </a:p>
          <a:p>
            <a:r>
              <a:rPr lang="en-US" dirty="0"/>
              <a:t>A behaviour represents a task that an agent can carry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Each behaviour</a:t>
            </a:r>
            <a:r>
              <a:rPr lang="en-US" dirty="0"/>
              <a:t> is implemented as an object of a class that extends </a:t>
            </a:r>
            <a:r>
              <a:rPr lang="en-US" dirty="0" err="1" smtClean="0"/>
              <a:t>jade.core.behaviours.Behaviour</a:t>
            </a:r>
            <a:endParaRPr lang="en-US" dirty="0" smtClean="0"/>
          </a:p>
          <a:p>
            <a:r>
              <a:rPr lang="en-US" dirty="0" smtClean="0"/>
              <a:t>The method </a:t>
            </a:r>
            <a:r>
              <a:rPr lang="en-US" dirty="0" err="1" smtClean="0"/>
              <a:t>addBehaviour</a:t>
            </a:r>
            <a:r>
              <a:rPr lang="en-US" dirty="0" smtClean="0"/>
              <a:t>() is used to execute </a:t>
            </a:r>
            <a:r>
              <a:rPr lang="en-US" dirty="0" err="1" smtClean="0"/>
              <a:t>behaviours</a:t>
            </a:r>
            <a:r>
              <a:rPr lang="en-US" dirty="0" smtClean="0"/>
              <a:t> by agent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Behaviours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543497"/>
          </a:xfrm>
        </p:spPr>
        <p:txBody>
          <a:bodyPr/>
          <a:lstStyle/>
          <a:p>
            <a:r>
              <a:rPr lang="en-US" dirty="0" smtClean="0"/>
              <a:t>Each class extending Behaviour implements action() and done() methods</a:t>
            </a:r>
          </a:p>
          <a:p>
            <a:r>
              <a:rPr lang="en-US" dirty="0" smtClean="0"/>
              <a:t>The action() method implements real job the behaviour wants to do</a:t>
            </a:r>
          </a:p>
          <a:p>
            <a:r>
              <a:rPr lang="en-US" dirty="0" smtClean="0"/>
              <a:t>The done() method specifies whether or not the behaviour job has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95" y="4146997"/>
            <a:ext cx="65817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11784" cy="706964"/>
          </a:xfrm>
        </p:spPr>
        <p:txBody>
          <a:bodyPr/>
          <a:lstStyle/>
          <a:p>
            <a:r>
              <a:rPr lang="en-US" dirty="0" smtClean="0"/>
              <a:t>One-shot, </a:t>
            </a:r>
            <a:r>
              <a:rPr lang="en-US" dirty="0"/>
              <a:t>cyclic </a:t>
            </a:r>
            <a:r>
              <a:rPr lang="en-US" dirty="0" smtClean="0"/>
              <a:t>and </a:t>
            </a:r>
            <a:r>
              <a:rPr lang="en-US" dirty="0"/>
              <a:t>generic </a:t>
            </a:r>
            <a:r>
              <a:rPr lang="en-US" dirty="0" err="1"/>
              <a:t>behaviours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“One-shot” </a:t>
            </a:r>
            <a:r>
              <a:rPr lang="en-US" dirty="0" err="1"/>
              <a:t>behaviours</a:t>
            </a:r>
            <a:r>
              <a:rPr lang="en-US" dirty="0"/>
              <a:t> that complete immediately and already implements the done() method by returning true </a:t>
            </a:r>
            <a:endParaRPr lang="en-US" dirty="0" smtClean="0"/>
          </a:p>
          <a:p>
            <a:r>
              <a:rPr lang="en-US" dirty="0"/>
              <a:t>“Cyclic” </a:t>
            </a:r>
            <a:r>
              <a:rPr lang="en-US" dirty="0" err="1"/>
              <a:t>behaviours</a:t>
            </a:r>
            <a:r>
              <a:rPr lang="en-US" dirty="0"/>
              <a:t> that never complete and already implements the done() method by returning </a:t>
            </a:r>
            <a:r>
              <a:rPr lang="en-US" dirty="0" smtClean="0"/>
              <a:t>true</a:t>
            </a:r>
          </a:p>
          <a:p>
            <a:r>
              <a:rPr lang="en-US" dirty="0"/>
              <a:t>Generic </a:t>
            </a:r>
            <a:r>
              <a:rPr lang="en-US" dirty="0" err="1"/>
              <a:t>behaviours</a:t>
            </a:r>
            <a:r>
              <a:rPr lang="en-US" dirty="0"/>
              <a:t> that embeds a status and execute different operations depending on that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96" y="679572"/>
            <a:ext cx="6859610" cy="55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WakerBehaviour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TickerBehaviour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communications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644" y="2787650"/>
            <a:ext cx="7439025" cy="304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ACL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61790" cy="3416300"/>
          </a:xfrm>
        </p:spPr>
        <p:txBody>
          <a:bodyPr/>
          <a:lstStyle/>
          <a:p>
            <a:r>
              <a:rPr lang="en-US" dirty="0"/>
              <a:t>Messages exchanged by JADE agents have a format specified by the ACL </a:t>
            </a:r>
            <a:r>
              <a:rPr lang="en-US" dirty="0" smtClean="0"/>
              <a:t>language</a:t>
            </a:r>
          </a:p>
          <a:p>
            <a:r>
              <a:rPr lang="en-US" dirty="0"/>
              <a:t>The sender of the </a:t>
            </a:r>
            <a:r>
              <a:rPr lang="en-US" dirty="0" smtClean="0"/>
              <a:t>message</a:t>
            </a:r>
          </a:p>
          <a:p>
            <a:r>
              <a:rPr lang="en-US" dirty="0"/>
              <a:t>The list of </a:t>
            </a:r>
            <a:r>
              <a:rPr lang="en-US" dirty="0" smtClean="0"/>
              <a:t>receivers</a:t>
            </a:r>
          </a:p>
          <a:p>
            <a:r>
              <a:rPr lang="en-US" dirty="0"/>
              <a:t>The communicative intention (also called “</a:t>
            </a:r>
            <a:r>
              <a:rPr lang="en-US" dirty="0" err="1"/>
              <a:t>performative</a:t>
            </a:r>
            <a:r>
              <a:rPr lang="en-US" dirty="0" smtClean="0"/>
              <a:t>”)</a:t>
            </a:r>
          </a:p>
          <a:p>
            <a:r>
              <a:rPr lang="en-US" dirty="0"/>
              <a:t>The content i.e. the actual information included in the </a:t>
            </a:r>
            <a:r>
              <a:rPr lang="en-US" dirty="0" smtClean="0"/>
              <a:t>message</a:t>
            </a:r>
          </a:p>
          <a:p>
            <a:r>
              <a:rPr lang="en-US" dirty="0"/>
              <a:t>The content language i.e. the syntax used to express the </a:t>
            </a:r>
            <a:r>
              <a:rPr lang="en-US" dirty="0" smtClean="0"/>
              <a:t>content</a:t>
            </a:r>
          </a:p>
          <a:p>
            <a:r>
              <a:rPr lang="en-US" dirty="0"/>
              <a:t>The ontology i.e. the vocabulary of the symbols used in the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Jade?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middleware that facilitates the development of multi-agent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Including a runtime environment</a:t>
            </a:r>
          </a:p>
          <a:p>
            <a:r>
              <a:rPr lang="en-US" dirty="0" smtClean="0"/>
              <a:t>Including a library</a:t>
            </a:r>
          </a:p>
          <a:p>
            <a:r>
              <a:rPr lang="en-US" dirty="0" smtClean="0"/>
              <a:t>Including a graphical tool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/>
              <a:t>Sending a message to another agent is as simple as filling the fields of an </a:t>
            </a:r>
            <a:r>
              <a:rPr lang="en-US" dirty="0" err="1"/>
              <a:t>ACLMessage</a:t>
            </a:r>
            <a:r>
              <a:rPr lang="en-US" dirty="0"/>
              <a:t> object and then call the send()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77" y="4311650"/>
            <a:ext cx="6476938" cy="16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57886"/>
          </a:xfrm>
        </p:spPr>
        <p:txBody>
          <a:bodyPr/>
          <a:lstStyle/>
          <a:p>
            <a:r>
              <a:rPr lang="en-US" dirty="0"/>
              <a:t>An agent can pick up messages from its message queue by means of the receive()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62" y="4284254"/>
            <a:ext cx="4056195" cy="11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block() and </a:t>
            </a:r>
            <a:r>
              <a:rPr lang="en-US" dirty="0" err="1" smtClean="0"/>
              <a:t>blockingRecieve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262" y="3181082"/>
            <a:ext cx="5152796" cy="24493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Yellow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service allows agents to publish their services</a:t>
            </a:r>
          </a:p>
          <a:p>
            <a:r>
              <a:rPr lang="en-US" dirty="0" smtClean="0"/>
              <a:t>This helps to other agents find agents with services they want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47" y="3573003"/>
            <a:ext cx="4780745" cy="30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services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294" y="2616200"/>
            <a:ext cx="6181725" cy="3390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services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395" y="2564862"/>
            <a:ext cx="8319307" cy="40548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99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9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structure of Jade?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154954" y="2603500"/>
            <a:ext cx="9779209" cy="3416300"/>
          </a:xfrm>
        </p:spPr>
        <p:txBody>
          <a:bodyPr/>
          <a:lstStyle/>
          <a:p>
            <a:r>
              <a:rPr lang="en-US" dirty="0"/>
              <a:t>Each running instance of the JADE runtime environment is called a </a:t>
            </a:r>
            <a:r>
              <a:rPr lang="en-US" dirty="0" smtClean="0"/>
              <a:t>Container</a:t>
            </a:r>
          </a:p>
          <a:p>
            <a:r>
              <a:rPr lang="en-US" dirty="0" smtClean="0"/>
              <a:t>Every Container can contain several agents</a:t>
            </a:r>
          </a:p>
          <a:p>
            <a:r>
              <a:rPr lang="en-US" dirty="0" smtClean="0"/>
              <a:t>The set of active containers is called Platform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structure of Jade?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container named Main container must always be active in the platform</a:t>
            </a:r>
          </a:p>
          <a:p>
            <a:r>
              <a:rPr lang="en-US" dirty="0" smtClean="0"/>
              <a:t>Other Containers will register themselves with Main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841679" y="237607"/>
            <a:ext cx="7881870" cy="62844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Example isn’t another way to teach, it is the only way to </a:t>
            </a:r>
            <a:r>
              <a:rPr lang="en-US" b="1" dirty="0" smtClean="0"/>
              <a:t>teach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example we will elaborate?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“BOOK TRADING”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“BOOK TRADING”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scenario includes some agents selling books and others buying</a:t>
            </a:r>
          </a:p>
          <a:p>
            <a:r>
              <a:rPr lang="en-US" dirty="0" smtClean="0"/>
              <a:t>Each buyer agent receives a book name to buy</a:t>
            </a:r>
          </a:p>
          <a:p>
            <a:r>
              <a:rPr lang="en-US" dirty="0" smtClean="0"/>
              <a:t>The buyer agent broadcasts the book name to all seller agents</a:t>
            </a:r>
          </a:p>
          <a:p>
            <a:r>
              <a:rPr lang="en-US" dirty="0" smtClean="0"/>
              <a:t>Each seller agent offers a price</a:t>
            </a:r>
          </a:p>
          <a:p>
            <a:r>
              <a:rPr lang="en-US" dirty="0" smtClean="0"/>
              <a:t>The best offer will be accepted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agent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065172"/>
            <a:ext cx="10794424" cy="21082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A2BA-79CA-4B2C-B0F5-0DA91BE809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221</TotalTime>
  <Words>668</Words>
  <Application>Microsoft Office PowerPoint</Application>
  <PresentationFormat>Widescreen</PresentationFormat>
  <Paragraphs>106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 Boardroom</vt:lpstr>
      <vt:lpstr>Jade agent programming framework introduction</vt:lpstr>
      <vt:lpstr>What is Jade?</vt:lpstr>
      <vt:lpstr>How is structure of Jade?</vt:lpstr>
      <vt:lpstr>How is structure of Jade?</vt:lpstr>
      <vt:lpstr>PowerPoint Presentation</vt:lpstr>
      <vt:lpstr>Example isn’t another way to teach, it is the only way to teach</vt:lpstr>
      <vt:lpstr>What example we will elaborate?</vt:lpstr>
      <vt:lpstr>The “BOOK TRADING” example</vt:lpstr>
      <vt:lpstr>Creating an agent</vt:lpstr>
      <vt:lpstr>Agent identifiers</vt:lpstr>
      <vt:lpstr>Terminating agents</vt:lpstr>
      <vt:lpstr>Passing arguments to an agent</vt:lpstr>
      <vt:lpstr>The Behaviours</vt:lpstr>
      <vt:lpstr>The Behaviours</vt:lpstr>
      <vt:lpstr>One-shot, cyclic and generic behaviours</vt:lpstr>
      <vt:lpstr>PowerPoint Presentation</vt:lpstr>
      <vt:lpstr>Scheduling operations</vt:lpstr>
      <vt:lpstr>Agent communications</vt:lpstr>
      <vt:lpstr>The ACL language</vt:lpstr>
      <vt:lpstr>Sending messages</vt:lpstr>
      <vt:lpstr>Receiving messages</vt:lpstr>
      <vt:lpstr>block() and blockingRecieve()</vt:lpstr>
      <vt:lpstr>Yellow pages</vt:lpstr>
      <vt:lpstr>Publishing services</vt:lpstr>
      <vt:lpstr>Searching services</vt:lpstr>
      <vt:lpstr>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Jade agent programming framework introduction</dc:title>
  <dc:creator>Windows User</dc:creator>
  <cp:lastModifiedBy>Windows User</cp:lastModifiedBy>
  <cp:revision>28</cp:revision>
  <dcterms:created xsi:type="dcterms:W3CDTF">2018-05-21T03:22:09Z</dcterms:created>
  <dcterms:modified xsi:type="dcterms:W3CDTF">2018-05-21T07:03:32Z</dcterms:modified>
</cp:coreProperties>
</file>