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72" r:id="rId3"/>
    <p:sldId id="273" r:id="rId4"/>
    <p:sldId id="277" r:id="rId5"/>
    <p:sldId id="278" r:id="rId6"/>
    <p:sldId id="279" r:id="rId7"/>
    <p:sldId id="280" r:id="rId8"/>
    <p:sldId id="257" r:id="rId9"/>
    <p:sldId id="258" r:id="rId10"/>
    <p:sldId id="261" r:id="rId11"/>
    <p:sldId id="264" r:id="rId12"/>
    <p:sldId id="265" r:id="rId13"/>
    <p:sldId id="267" r:id="rId14"/>
    <p:sldId id="269" r:id="rId15"/>
    <p:sldId id="271" r:id="rId16"/>
    <p:sldId id="275" r:id="rId17"/>
    <p:sldId id="259" r:id="rId18"/>
    <p:sldId id="260" r:id="rId19"/>
    <p:sldId id="262" r:id="rId20"/>
    <p:sldId id="263" r:id="rId21"/>
    <p:sldId id="266" r:id="rId22"/>
    <p:sldId id="268" r:id="rId23"/>
    <p:sldId id="270" r:id="rId24"/>
    <p:sldId id="27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3979" autoAdjust="0"/>
  </p:normalViewPr>
  <p:slideViewPr>
    <p:cSldViewPr snapToGrid="0">
      <p:cViewPr>
        <p:scale>
          <a:sx n="69" d="100"/>
          <a:sy n="69" d="100"/>
        </p:scale>
        <p:origin x="5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</a:t>
          </a:r>
          <a:r>
            <a:rPr lang="en-US" dirty="0" smtClean="0"/>
            <a:t>]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tbl_t_insiden_pica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tbl_dwh_employee</a:t>
          </a:r>
          <a:r>
            <a:rPr lang="en-US" dirty="0" smtClean="0"/>
            <a:t>]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tbl_t_insiden_penyebab</a:t>
          </a:r>
          <a:r>
            <a:rPr lang="en-US" dirty="0" smtClean="0"/>
            <a:t>] 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tbl_t_insiden_alat</a:t>
          </a:r>
          <a:r>
            <a:rPr lang="en-US" dirty="0" smtClean="0"/>
            <a:t>]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tbl_t_insiden_cidera</a:t>
          </a:r>
          <a:r>
            <a:rPr lang="en-US" dirty="0" smtClean="0"/>
            <a:t>]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tbl_t_insiden_fakta</a:t>
          </a:r>
          <a:r>
            <a:rPr lang="en-US" dirty="0" smtClean="0"/>
            <a:t>]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tbl_t_insiden_flow</a:t>
          </a:r>
          <a:r>
            <a:rPr lang="en-US" dirty="0" smtClean="0"/>
            <a:t>]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tbl_t_insiden_pic_area</a:t>
          </a:r>
          <a:r>
            <a:rPr lang="en-US" dirty="0" smtClean="0"/>
            <a:t>]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tbl_dwh_employee</a:t>
          </a:r>
          <a:r>
            <a:rPr lang="en-US" dirty="0" smtClean="0"/>
            <a:t>] </a:t>
          </a:r>
        </a:p>
        <a:p>
          <a:r>
            <a:rPr lang="en-US" dirty="0" smtClean="0"/>
            <a:t>[DB_SATUPAMA_SHE_STG].[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tbl_t_insiden_fokus_program</a:t>
          </a:r>
          <a:r>
            <a:rPr lang="en-US" dirty="0" smtClean="0"/>
            <a:t>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smtClean="0"/>
            <a:t>view_satupamabi_insiden_she_all_DE6_dash1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smtClean="0"/>
            <a:t>cusp_satupamabi_insiden_she_all_DE6_dash1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smtClean="0"/>
            <a:t>satupamabi_insiden_she_all_DE6_dash1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ssap_vw_hr_review_actual_today</a:t>
          </a:r>
          <a:r>
            <a:rPr lang="en-US" dirty="0" smtClean="0"/>
            <a:t>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view_ssap_vw_hr_review_actual_today_MIC</a:t>
          </a:r>
          <a:endParaRPr lang="en-US" dirty="0" smtClean="0"/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tbl_sap</a:t>
          </a:r>
          <a:r>
            <a:rPr lang="en-US" dirty="0" smtClean="0"/>
            <a:t>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she_tbl_pos_level</a:t>
          </a:r>
          <a:r>
            <a:rPr lang="en-US" dirty="0" smtClean="0"/>
            <a:t>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].[TBL_DWH_EMPLOYEE]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ssap_vw_hr_review_actual_today</a:t>
          </a:r>
          <a:endParaRPr lang="en-US" dirty="0" smtClean="0"/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].[satupamabi_highrisk_pos_pic_percentage_v2]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ssap_tbl_plan_highrisk</a:t>
          </a:r>
          <a:r>
            <a:rPr lang="en-US" dirty="0" smtClean="0"/>
            <a:t>]]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err="1" smtClean="0"/>
            <a:t>view_satupamabi_inspeksi_pospic_percentage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err="1" smtClean="0"/>
            <a:t>cusp_satupamabi_inspeksi_pospic_percentage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err="1" smtClean="0"/>
            <a:t>satupamabi_inspeksi_pospic_percentage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 custLinFactNeighborX="-3256" custLinFactNeighborY="-17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ssap_vw_hr_review_actual_today_custom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view_ssap_vw_hr_review_actual_today_MIC</a:t>
          </a:r>
          <a:endParaRPr lang="en-US" dirty="0" smtClean="0"/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ssap_vw_hr_review_plan_today</a:t>
          </a:r>
          <a:r>
            <a:rPr lang="en-US" dirty="0" smtClean="0"/>
            <a:t>]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ssap_tbl_t_hr_followup_pembatalan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ssap_tbl_plan_highrisk</a:t>
          </a:r>
          <a:r>
            <a:rPr lang="en-US" dirty="0" smtClean="0"/>
            <a:t>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].[TBL_DWH_EMPLOYEE]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smtClean="0"/>
            <a:t>view_satupamabi_highrisk_pos_pic_percentage_v2_BARU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smtClean="0"/>
            <a:t>cusp_satupamabi_highrisk_pos_pic_percentage_v2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smtClean="0"/>
            <a:t>satupamabi_highrisk_pos_pic_percentage_v2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ssap_vw_hr_review_actual_today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ssap_vw_sap_mapping_lokasi</a:t>
          </a:r>
          <a:r>
            <a:rPr lang="en-US" dirty="0" smtClean="0"/>
            <a:t>]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ssap_tbl_plan_highrisk</a:t>
          </a:r>
          <a:r>
            <a:rPr lang="en-US" dirty="0" smtClean="0"/>
            <a:t>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smtClean="0"/>
            <a:t>view_satupamabi_highrisk_parameter_temuan_detail_v2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smtClean="0"/>
            <a:t>cusp_satupamabi_highrisk_parameter_temuan_detail_v2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smtClean="0"/>
            <a:t>satupamabi_highrisk_parameter_temuan_detail_v2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ssap_vw_hr_review_actual_today</a:t>
          </a:r>
          <a:r>
            <a:rPr lang="en-US" dirty="0" smtClean="0"/>
            <a:t>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view_ssap_vw_hr_review_actual_today_MIC</a:t>
          </a:r>
          <a:endParaRPr lang="en-US" dirty="0" smtClean="0"/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ssap_vw_hr_review_plan_today</a:t>
          </a:r>
          <a:r>
            <a:rPr lang="en-US" dirty="0" smtClean="0"/>
            <a:t>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].[TBL_DWH_EMPLOYEE]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she_tbl_pos_level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</a:t>
          </a:r>
          <a:r>
            <a:rPr lang="en-US" dirty="0" err="1" smtClean="0"/>
            <a:t>tbl_sap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smtClean="0"/>
            <a:t>view_inspeksi_sap_percentage_v2_2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smtClean="0"/>
            <a:t>cusp_inspeksi_sap_percentage_v2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smtClean="0"/>
            <a:t>inspeksi_sap_percentage_v2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 custLinFactNeighborX="5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ssap_vw_hr_review_plan_today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ssap_tbl_plan_highrisk</a:t>
          </a:r>
          <a:r>
            <a:rPr lang="en-US" dirty="0" smtClean="0"/>
            <a:t>]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].[TBL_DWH_EMPLOYEE]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].[satupamabi_highrisk_start_stop_v2] 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smtClean="0"/>
            <a:t>view_satupamabi_highrisk_summary_v3_2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smtClean="0"/>
            <a:t>cusp_satupamabi_highrisk_summary_v3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smtClean="0"/>
            <a:t>satupamabi_highrisk_summary_v3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 custLinFactNeighborX="5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ssap_vw_hr_history_operasi</a:t>
          </a:r>
          <a:r>
            <a:rPr lang="en-US" dirty="0" smtClean="0"/>
            <a:t>]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ssap_tbl_plan_highrisk</a:t>
          </a:r>
          <a:r>
            <a:rPr lang="en-US" dirty="0" smtClean="0"/>
            <a:t>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].[TBL_DWH_EMPLOYEE]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smtClean="0"/>
            <a:t>view_satupamabi_highrisk_start_stop_v2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smtClean="0"/>
            <a:t>cusp_satupamabi_highrisk_start_stop_v2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smtClean="0"/>
            <a:t>satupamabi_highrisk_start_stop_v2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 custLinFactNeighborX="5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tbl_t_incident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tbl_koordinat</a:t>
          </a:r>
          <a:r>
            <a:rPr lang="en-US" dirty="0" smtClean="0"/>
            <a:t>] </a:t>
          </a:r>
        </a:p>
        <a:p>
          <a:r>
            <a:rPr lang="en-US" dirty="0" smtClean="0"/>
            <a:t>jiepbdsq401.[DB_SHE_DEVL].[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tbl_insiden_join_lpi</a:t>
          </a:r>
          <a:r>
            <a:rPr lang="en-US" dirty="0" smtClean="0"/>
            <a:t>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she_threshold</a:t>
          </a:r>
          <a:r>
            <a:rPr lang="en-US" dirty="0" smtClean="0"/>
            <a:t>] </a:t>
          </a:r>
        </a:p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she_all_employee</a:t>
          </a:r>
          <a:r>
            <a:rPr lang="en-US" dirty="0" smtClean="0"/>
            <a:t>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err="1" smtClean="0"/>
            <a:t>view_tbl_t_incident_custom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err="1" smtClean="0"/>
            <a:t>cusp_tbl_t_incident_custom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err="1" smtClean="0"/>
            <a:t>tbl_t_incident_custom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 custLinFactNeighborX="5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5D45F3-C8E5-47AE-A560-CDE7333FB61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1E22B-53B9-4365-9620-5DD21746AAD7}">
      <dgm:prSet phldrT="[Text]"/>
      <dgm:spPr/>
      <dgm:t>
        <a:bodyPr/>
        <a:lstStyle/>
        <a:p>
          <a:r>
            <a:rPr lang="en-US" dirty="0" smtClean="0"/>
            <a:t>[DB_STAGING].[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she_all_employee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tbl_sap</a:t>
          </a:r>
          <a:r>
            <a:rPr lang="en-US" dirty="0" smtClean="0"/>
            <a:t>] </a:t>
          </a:r>
        </a:p>
        <a:p>
          <a:r>
            <a:rPr lang="en-US" dirty="0" smtClean="0"/>
            <a:t>[DB_SATUPAMA_SHE].[</a:t>
          </a:r>
          <a:r>
            <a:rPr lang="en-US" dirty="0" err="1" smtClean="0"/>
            <a:t>dbo</a:t>
          </a:r>
          <a:r>
            <a:rPr lang="en-US" dirty="0" smtClean="0"/>
            <a:t>].[</a:t>
          </a:r>
          <a:r>
            <a:rPr lang="en-US" dirty="0" err="1" smtClean="0"/>
            <a:t>ssap_vw_hr_review_actual_today</a:t>
          </a:r>
          <a:r>
            <a:rPr lang="en-US" dirty="0" smtClean="0"/>
            <a:t>]</a:t>
          </a:r>
          <a:endParaRPr lang="en-US" dirty="0"/>
        </a:p>
      </dgm:t>
    </dgm:pt>
    <dgm:pt modelId="{9AB6A600-1DF7-4495-953D-FD78E3634B25}" type="parTrans" cxnId="{686D1C39-8030-4803-9305-ADD72CAA9894}">
      <dgm:prSet/>
      <dgm:spPr/>
      <dgm:t>
        <a:bodyPr/>
        <a:lstStyle/>
        <a:p>
          <a:endParaRPr lang="en-US"/>
        </a:p>
      </dgm:t>
    </dgm:pt>
    <dgm:pt modelId="{89CB34DE-38CB-486E-A6DA-9D1EB5708F5F}" type="sibTrans" cxnId="{686D1C39-8030-4803-9305-ADD72CAA9894}">
      <dgm:prSet/>
      <dgm:spPr/>
      <dgm:t>
        <a:bodyPr/>
        <a:lstStyle/>
        <a:p>
          <a:r>
            <a:rPr lang="en-US" dirty="0" smtClean="0"/>
            <a:t>CREATE VIEW</a:t>
          </a:r>
          <a:endParaRPr lang="en-US" dirty="0"/>
        </a:p>
      </dgm:t>
    </dgm:pt>
    <dgm:pt modelId="{85EDA462-D40C-49E0-B505-0DEF46341005}">
      <dgm:prSet phldrT="[Text]"/>
      <dgm:spPr/>
      <dgm:t>
        <a:bodyPr/>
        <a:lstStyle/>
        <a:p>
          <a:r>
            <a:rPr lang="en-US" dirty="0" err="1" smtClean="0"/>
            <a:t>view_tbl_sap_custom_highrisk</a:t>
          </a:r>
          <a:endParaRPr lang="en-US" dirty="0"/>
        </a:p>
      </dgm:t>
    </dgm:pt>
    <dgm:pt modelId="{10E9AA2C-341B-426B-8BE7-73CDD3954523}" type="parTrans" cxnId="{7DDEBAF3-8549-4E02-B4B1-63F8C770A2AB}">
      <dgm:prSet/>
      <dgm:spPr/>
      <dgm:t>
        <a:bodyPr/>
        <a:lstStyle/>
        <a:p>
          <a:endParaRPr lang="en-US"/>
        </a:p>
      </dgm:t>
    </dgm:pt>
    <dgm:pt modelId="{88EDBA60-714C-46BB-996C-B825069D5641}" type="sibTrans" cxnId="{7DDEBAF3-8549-4E02-B4B1-63F8C770A2AB}">
      <dgm:prSet/>
      <dgm:spPr/>
      <dgm:t>
        <a:bodyPr/>
        <a:lstStyle/>
        <a:p>
          <a:r>
            <a:rPr lang="en-US" dirty="0" smtClean="0"/>
            <a:t>CREATE PROCEDURE</a:t>
          </a:r>
          <a:endParaRPr lang="en-US" dirty="0"/>
        </a:p>
      </dgm:t>
    </dgm:pt>
    <dgm:pt modelId="{E6DD15F5-96BF-400C-8C26-A85D6E1A0D37}">
      <dgm:prSet phldrT="[Text]"/>
      <dgm:spPr/>
      <dgm:t>
        <a:bodyPr/>
        <a:lstStyle/>
        <a:p>
          <a:r>
            <a:rPr lang="en-US" dirty="0" err="1" smtClean="0"/>
            <a:t>cusp_tbl_sap_custom_highrisk</a:t>
          </a:r>
          <a:endParaRPr lang="en-US" dirty="0"/>
        </a:p>
      </dgm:t>
    </dgm:pt>
    <dgm:pt modelId="{49E417BC-EB64-49B3-A983-EE99B86B51F1}" type="parTrans" cxnId="{F715DEA2-C28C-491D-B1B9-DA29AFC01181}">
      <dgm:prSet/>
      <dgm:spPr/>
      <dgm:t>
        <a:bodyPr/>
        <a:lstStyle/>
        <a:p>
          <a:endParaRPr lang="en-US"/>
        </a:p>
      </dgm:t>
    </dgm:pt>
    <dgm:pt modelId="{68DC933D-AFEE-46B5-BADA-4AA98132880D}" type="sibTrans" cxnId="{F715DEA2-C28C-491D-B1B9-DA29AFC01181}">
      <dgm:prSet/>
      <dgm:spPr/>
      <dgm:t>
        <a:bodyPr/>
        <a:lstStyle/>
        <a:p>
          <a:r>
            <a:rPr lang="en-US" dirty="0" smtClean="0"/>
            <a:t>INSERT INTO TABLE</a:t>
          </a:r>
          <a:endParaRPr lang="en-US" dirty="0"/>
        </a:p>
      </dgm:t>
    </dgm:pt>
    <dgm:pt modelId="{8133F08D-41AB-4A8F-B10A-468A073BD994}">
      <dgm:prSet phldrT="[Text]"/>
      <dgm:spPr/>
      <dgm:t>
        <a:bodyPr/>
        <a:lstStyle/>
        <a:p>
          <a:r>
            <a:rPr lang="en-US" dirty="0" err="1" smtClean="0"/>
            <a:t>tbl_sap_custom_highrisk</a:t>
          </a:r>
          <a:endParaRPr lang="en-US" dirty="0"/>
        </a:p>
      </dgm:t>
    </dgm:pt>
    <dgm:pt modelId="{E4F01884-F981-46C6-97A6-3CBAD94AC84A}" type="parTrans" cxnId="{AE785803-07A5-43E0-85AF-0D9FF93B6FD6}">
      <dgm:prSet/>
      <dgm:spPr/>
      <dgm:t>
        <a:bodyPr/>
        <a:lstStyle/>
        <a:p>
          <a:endParaRPr lang="en-US"/>
        </a:p>
      </dgm:t>
    </dgm:pt>
    <dgm:pt modelId="{EF6A0C99-8BC5-4A94-AC26-990C95DD8E17}" type="sibTrans" cxnId="{AE785803-07A5-43E0-85AF-0D9FF93B6FD6}">
      <dgm:prSet/>
      <dgm:spPr/>
      <dgm:t>
        <a:bodyPr/>
        <a:lstStyle/>
        <a:p>
          <a:endParaRPr lang="en-US"/>
        </a:p>
      </dgm:t>
    </dgm:pt>
    <dgm:pt modelId="{0D10E183-2C1B-43C8-B0FD-B31AD7F255C9}" type="pres">
      <dgm:prSet presAssocID="{DC5D45F3-C8E5-47AE-A560-CDE7333FB61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4CB21C-848C-4FCD-84AA-01F05EB13C08}" type="pres">
      <dgm:prSet presAssocID="{DC5D45F3-C8E5-47AE-A560-CDE7333FB61F}" presName="dummyMaxCanvas" presStyleCnt="0">
        <dgm:presLayoutVars/>
      </dgm:prSet>
      <dgm:spPr/>
    </dgm:pt>
    <dgm:pt modelId="{82DCE225-D2CE-4D82-894D-A7201B5CD3A8}" type="pres">
      <dgm:prSet presAssocID="{DC5D45F3-C8E5-47AE-A560-CDE7333FB61F}" presName="FourNodes_1" presStyleLbl="node1" presStyleIdx="0" presStyleCnt="4" custScaleY="165281" custLinFactNeighborX="5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2AC98-7489-4652-BF83-FC013D9F9D22}" type="pres">
      <dgm:prSet presAssocID="{DC5D45F3-C8E5-47AE-A560-CDE7333FB61F}" presName="FourNodes_2" presStyleLbl="node1" presStyleIdx="1" presStyleCnt="4" custScaleY="50715" custLinFactNeighborX="-657" custLinFactNeighborY="-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8C01C4-6D0E-4AB1-8D74-774046584238}" type="pres">
      <dgm:prSet presAssocID="{DC5D45F3-C8E5-47AE-A560-CDE7333FB61F}" presName="FourNodes_3" presStyleLbl="node1" presStyleIdx="2" presStyleCnt="4" custScaleY="44979" custLinFactNeighborX="-4862" custLinFactNeighborY="-53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27FB8-AA66-4CD6-8454-BC13CA4EF1B5}" type="pres">
      <dgm:prSet presAssocID="{DC5D45F3-C8E5-47AE-A560-CDE7333FB61F}" presName="FourNodes_4" presStyleLbl="node1" presStyleIdx="3" presStyleCnt="4" custScaleY="55479" custLinFactY="-4017" custLinFactNeighborX="-538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43A31-1C72-48F4-A925-6F3FAD960AF2}" type="pres">
      <dgm:prSet presAssocID="{DC5D45F3-C8E5-47AE-A560-CDE7333FB61F}" presName="FourConn_1-2" presStyleLbl="fgAccFollowNode1" presStyleIdx="0" presStyleCnt="3" custLinFactNeighborX="12192" custLinFactNeighborY="28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1AF2F-B465-4DB1-9B67-E56F05886799}" type="pres">
      <dgm:prSet presAssocID="{DC5D45F3-C8E5-47AE-A560-CDE7333FB61F}" presName="FourConn_2-3" presStyleLbl="fgAccFollowNode1" presStyleIdx="1" presStyleCnt="3" custScaleX="125895" custLinFactNeighborY="-30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20BA8-513B-409C-8456-4D20095C00C7}" type="pres">
      <dgm:prSet presAssocID="{DC5D45F3-C8E5-47AE-A560-CDE7333FB61F}" presName="FourConn_3-4" presStyleLbl="fgAccFollowNode1" presStyleIdx="2" presStyleCnt="3" custLinFactNeighborX="-13716" custLinFactNeighborY="-929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9BA3D-3347-4D46-9C2D-673CAFB9FD36}" type="pres">
      <dgm:prSet presAssocID="{DC5D45F3-C8E5-47AE-A560-CDE7333FB61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1D417-AB06-479F-B166-298F3306AF6B}" type="pres">
      <dgm:prSet presAssocID="{DC5D45F3-C8E5-47AE-A560-CDE7333FB61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2E17E-D2BE-4603-854E-6E6C7B1AE48A}" type="pres">
      <dgm:prSet presAssocID="{DC5D45F3-C8E5-47AE-A560-CDE7333FB61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E0EF-5467-4264-AF99-C137C74E75CB}" type="pres">
      <dgm:prSet presAssocID="{DC5D45F3-C8E5-47AE-A560-CDE7333FB61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AF9E7-83D1-4B3C-A813-011527B73C65}" type="presOf" srcId="{8133F08D-41AB-4A8F-B10A-468A073BD994}" destId="{F25FE0EF-5467-4264-AF99-C137C74E75CB}" srcOrd="1" destOrd="0" presId="urn:microsoft.com/office/officeart/2005/8/layout/vProcess5"/>
    <dgm:cxn modelId="{71FBAF5B-9B4A-4B53-BC82-71DDF913A0EA}" type="presOf" srcId="{DC5D45F3-C8E5-47AE-A560-CDE7333FB61F}" destId="{0D10E183-2C1B-43C8-B0FD-B31AD7F255C9}" srcOrd="0" destOrd="0" presId="urn:microsoft.com/office/officeart/2005/8/layout/vProcess5"/>
    <dgm:cxn modelId="{6DEB2698-8CC8-4B07-AC75-74197553E48A}" type="presOf" srcId="{85EDA462-D40C-49E0-B505-0DEF46341005}" destId="{CC12AC98-7489-4652-BF83-FC013D9F9D22}" srcOrd="0" destOrd="0" presId="urn:microsoft.com/office/officeart/2005/8/layout/vProcess5"/>
    <dgm:cxn modelId="{7DDEBAF3-8549-4E02-B4B1-63F8C770A2AB}" srcId="{DC5D45F3-C8E5-47AE-A560-CDE7333FB61F}" destId="{85EDA462-D40C-49E0-B505-0DEF46341005}" srcOrd="1" destOrd="0" parTransId="{10E9AA2C-341B-426B-8BE7-73CDD3954523}" sibTransId="{88EDBA60-714C-46BB-996C-B825069D5641}"/>
    <dgm:cxn modelId="{F715DEA2-C28C-491D-B1B9-DA29AFC01181}" srcId="{DC5D45F3-C8E5-47AE-A560-CDE7333FB61F}" destId="{E6DD15F5-96BF-400C-8C26-A85D6E1A0D37}" srcOrd="2" destOrd="0" parTransId="{49E417BC-EB64-49B3-A983-EE99B86B51F1}" sibTransId="{68DC933D-AFEE-46B5-BADA-4AA98132880D}"/>
    <dgm:cxn modelId="{DD740226-3AF4-4D02-846B-91A27F6891FE}" type="presOf" srcId="{88EDBA60-714C-46BB-996C-B825069D5641}" destId="{E121AF2F-B465-4DB1-9B67-E56F05886799}" srcOrd="0" destOrd="0" presId="urn:microsoft.com/office/officeart/2005/8/layout/vProcess5"/>
    <dgm:cxn modelId="{DBDA5327-E0BB-4077-9482-F8AFA05D19D7}" type="presOf" srcId="{22A1E22B-53B9-4365-9620-5DD21746AAD7}" destId="{2529BA3D-3347-4D46-9C2D-673CAFB9FD36}" srcOrd="1" destOrd="0" presId="urn:microsoft.com/office/officeart/2005/8/layout/vProcess5"/>
    <dgm:cxn modelId="{12BD173F-D5D0-460E-BD68-A6FEA123670D}" type="presOf" srcId="{8133F08D-41AB-4A8F-B10A-468A073BD994}" destId="{86927FB8-AA66-4CD6-8454-BC13CA4EF1B5}" srcOrd="0" destOrd="0" presId="urn:microsoft.com/office/officeart/2005/8/layout/vProcess5"/>
    <dgm:cxn modelId="{DE0A17B1-A56F-4605-8E6A-E42D7A7E6203}" type="presOf" srcId="{85EDA462-D40C-49E0-B505-0DEF46341005}" destId="{2E61D417-AB06-479F-B166-298F3306AF6B}" srcOrd="1" destOrd="0" presId="urn:microsoft.com/office/officeart/2005/8/layout/vProcess5"/>
    <dgm:cxn modelId="{AE785803-07A5-43E0-85AF-0D9FF93B6FD6}" srcId="{DC5D45F3-C8E5-47AE-A560-CDE7333FB61F}" destId="{8133F08D-41AB-4A8F-B10A-468A073BD994}" srcOrd="3" destOrd="0" parTransId="{E4F01884-F981-46C6-97A6-3CBAD94AC84A}" sibTransId="{EF6A0C99-8BC5-4A94-AC26-990C95DD8E17}"/>
    <dgm:cxn modelId="{4D5FC6ED-2852-445E-A5E9-3D277914A5D6}" type="presOf" srcId="{22A1E22B-53B9-4365-9620-5DD21746AAD7}" destId="{82DCE225-D2CE-4D82-894D-A7201B5CD3A8}" srcOrd="0" destOrd="0" presId="urn:microsoft.com/office/officeart/2005/8/layout/vProcess5"/>
    <dgm:cxn modelId="{686D1C39-8030-4803-9305-ADD72CAA9894}" srcId="{DC5D45F3-C8E5-47AE-A560-CDE7333FB61F}" destId="{22A1E22B-53B9-4365-9620-5DD21746AAD7}" srcOrd="0" destOrd="0" parTransId="{9AB6A600-1DF7-4495-953D-FD78E3634B25}" sibTransId="{89CB34DE-38CB-486E-A6DA-9D1EB5708F5F}"/>
    <dgm:cxn modelId="{395DA163-50DF-4557-84AD-A9937D05BFCC}" type="presOf" srcId="{E6DD15F5-96BF-400C-8C26-A85D6E1A0D37}" destId="{318C01C4-6D0E-4AB1-8D74-774046584238}" srcOrd="0" destOrd="0" presId="urn:microsoft.com/office/officeart/2005/8/layout/vProcess5"/>
    <dgm:cxn modelId="{39DA1F47-4A2F-4389-9188-3A23AA57A6C6}" type="presOf" srcId="{89CB34DE-38CB-486E-A6DA-9D1EB5708F5F}" destId="{EC043A31-1C72-48F4-A925-6F3FAD960AF2}" srcOrd="0" destOrd="0" presId="urn:microsoft.com/office/officeart/2005/8/layout/vProcess5"/>
    <dgm:cxn modelId="{0A48F137-36DE-4CF7-8420-C3AAD43DE9CB}" type="presOf" srcId="{68DC933D-AFEE-46B5-BADA-4AA98132880D}" destId="{9C020BA8-513B-409C-8456-4D20095C00C7}" srcOrd="0" destOrd="0" presId="urn:microsoft.com/office/officeart/2005/8/layout/vProcess5"/>
    <dgm:cxn modelId="{4DE6D29D-C7C3-4938-97A0-30F47DA1CBCD}" type="presOf" srcId="{E6DD15F5-96BF-400C-8C26-A85D6E1A0D37}" destId="{7842E17E-D2BE-4603-854E-6E6C7B1AE48A}" srcOrd="1" destOrd="0" presId="urn:microsoft.com/office/officeart/2005/8/layout/vProcess5"/>
    <dgm:cxn modelId="{A7FEEF58-C015-4C73-A3B4-38F227592248}" type="presParOf" srcId="{0D10E183-2C1B-43C8-B0FD-B31AD7F255C9}" destId="{0B4CB21C-848C-4FCD-84AA-01F05EB13C08}" srcOrd="0" destOrd="0" presId="urn:microsoft.com/office/officeart/2005/8/layout/vProcess5"/>
    <dgm:cxn modelId="{F069780C-8932-41E9-83CF-FF40A7B8FFA3}" type="presParOf" srcId="{0D10E183-2C1B-43C8-B0FD-B31AD7F255C9}" destId="{82DCE225-D2CE-4D82-894D-A7201B5CD3A8}" srcOrd="1" destOrd="0" presId="urn:microsoft.com/office/officeart/2005/8/layout/vProcess5"/>
    <dgm:cxn modelId="{C96D0212-C56C-4234-BFC4-CEAF90F6DC8F}" type="presParOf" srcId="{0D10E183-2C1B-43C8-B0FD-B31AD7F255C9}" destId="{CC12AC98-7489-4652-BF83-FC013D9F9D22}" srcOrd="2" destOrd="0" presId="urn:microsoft.com/office/officeart/2005/8/layout/vProcess5"/>
    <dgm:cxn modelId="{C347DB69-4429-4FC7-98F9-A0A9456139A5}" type="presParOf" srcId="{0D10E183-2C1B-43C8-B0FD-B31AD7F255C9}" destId="{318C01C4-6D0E-4AB1-8D74-774046584238}" srcOrd="3" destOrd="0" presId="urn:microsoft.com/office/officeart/2005/8/layout/vProcess5"/>
    <dgm:cxn modelId="{6DA09C41-383E-4937-8925-11AD2C736B56}" type="presParOf" srcId="{0D10E183-2C1B-43C8-B0FD-B31AD7F255C9}" destId="{86927FB8-AA66-4CD6-8454-BC13CA4EF1B5}" srcOrd="4" destOrd="0" presId="urn:microsoft.com/office/officeart/2005/8/layout/vProcess5"/>
    <dgm:cxn modelId="{B85BB177-94C9-4C21-9E76-1D27DFB8BC16}" type="presParOf" srcId="{0D10E183-2C1B-43C8-B0FD-B31AD7F255C9}" destId="{EC043A31-1C72-48F4-A925-6F3FAD960AF2}" srcOrd="5" destOrd="0" presId="urn:microsoft.com/office/officeart/2005/8/layout/vProcess5"/>
    <dgm:cxn modelId="{A8E722AA-213D-427C-BA5D-EF38F1C2E323}" type="presParOf" srcId="{0D10E183-2C1B-43C8-B0FD-B31AD7F255C9}" destId="{E121AF2F-B465-4DB1-9B67-E56F05886799}" srcOrd="6" destOrd="0" presId="urn:microsoft.com/office/officeart/2005/8/layout/vProcess5"/>
    <dgm:cxn modelId="{16432799-CEB8-418E-A699-E03443DA993A}" type="presParOf" srcId="{0D10E183-2C1B-43C8-B0FD-B31AD7F255C9}" destId="{9C020BA8-513B-409C-8456-4D20095C00C7}" srcOrd="7" destOrd="0" presId="urn:microsoft.com/office/officeart/2005/8/layout/vProcess5"/>
    <dgm:cxn modelId="{F3F6B745-5FCB-473C-A6C7-589AF5379C28}" type="presParOf" srcId="{0D10E183-2C1B-43C8-B0FD-B31AD7F255C9}" destId="{2529BA3D-3347-4D46-9C2D-673CAFB9FD36}" srcOrd="8" destOrd="0" presId="urn:microsoft.com/office/officeart/2005/8/layout/vProcess5"/>
    <dgm:cxn modelId="{2FD801D2-CBB8-401B-8045-0E0BF287A830}" type="presParOf" srcId="{0D10E183-2C1B-43C8-B0FD-B31AD7F255C9}" destId="{2E61D417-AB06-479F-B166-298F3306AF6B}" srcOrd="9" destOrd="0" presId="urn:microsoft.com/office/officeart/2005/8/layout/vProcess5"/>
    <dgm:cxn modelId="{197EA81E-B562-4BFD-BAF3-562747E6D9CF}" type="presParOf" srcId="{0D10E183-2C1B-43C8-B0FD-B31AD7F255C9}" destId="{7842E17E-D2BE-4603-854E-6E6C7B1AE48A}" srcOrd="10" destOrd="0" presId="urn:microsoft.com/office/officeart/2005/8/layout/vProcess5"/>
    <dgm:cxn modelId="{B1BA5C14-636F-46D1-9A6A-2CF77B850B82}" type="presParOf" srcId="{0D10E183-2C1B-43C8-B0FD-B31AD7F255C9}" destId="{F25FE0EF-5467-4264-AF99-C137C74E75CB}" srcOrd="11" destOrd="0" presId="urn:microsoft.com/office/officeart/2005/8/layout/vProcess5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0" y="-152165"/>
          <a:ext cx="4940300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tbl_t_insiden_pica</a:t>
          </a:r>
          <a:r>
            <a:rPr lang="en-US" sz="700" kern="1200" dirty="0" smtClean="0"/>
            <a:t>] 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tbl_dwh_employee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tbl_t_insiden_penyebab</a:t>
          </a:r>
          <a:r>
            <a:rPr lang="en-US" sz="700" kern="1200" dirty="0" smtClean="0"/>
            <a:t>] 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tbl_t_insiden_alat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tbl_t_insiden_cidera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tbl_t_insiden_fakta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tbl_t_insiden_flow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tbl_t_insiden_pic_area</a:t>
          </a:r>
          <a:r>
            <a:rPr lang="en-US" sz="700" kern="1200" dirty="0" smtClean="0"/>
            <a:t>]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tbl_dwh_employee</a:t>
          </a:r>
          <a:r>
            <a:rPr lang="en-US" sz="700" kern="1200" dirty="0" smtClean="0"/>
            <a:t>] </a:t>
          </a:r>
        </a:p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[DB_SATUPAMA_SHE_STG].[</a:t>
          </a:r>
          <a:r>
            <a:rPr lang="en-US" sz="700" kern="1200" dirty="0" err="1" smtClean="0"/>
            <a:t>dbo</a:t>
          </a:r>
          <a:r>
            <a:rPr lang="en-US" sz="700" kern="1200" dirty="0" smtClean="0"/>
            <a:t>].[</a:t>
          </a:r>
          <a:r>
            <a:rPr lang="en-US" sz="700" kern="1200" dirty="0" err="1" smtClean="0"/>
            <a:t>tbl_t_insiden_fokus_program</a:t>
          </a:r>
          <a:r>
            <a:rPr lang="en-US" sz="700" kern="1200" dirty="0" smtClean="0"/>
            <a:t>]</a:t>
          </a:r>
          <a:endParaRPr lang="en-US" sz="700" kern="1200" dirty="0"/>
        </a:p>
      </dsp:txBody>
      <dsp:txXfrm>
        <a:off x="45135" y="-107030"/>
        <a:ext cx="3819760" cy="1450761"/>
      </dsp:txXfrm>
    </dsp:sp>
    <dsp:sp modelId="{CC12AC98-7489-4652-BF83-FC013D9F9D22}">
      <dsp:nvSpPr>
        <dsp:cNvPr id="0" name=""/>
        <dsp:cNvSpPr/>
      </dsp:nvSpPr>
      <dsp:spPr>
        <a:xfrm>
          <a:off x="381292" y="1474586"/>
          <a:ext cx="4940300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view_satupamabi_insiden_she_all_DE6_dash1</a:t>
          </a:r>
          <a:endParaRPr lang="en-US" sz="700" kern="1200" dirty="0"/>
        </a:p>
      </dsp:txBody>
      <dsp:txXfrm>
        <a:off x="395141" y="1488435"/>
        <a:ext cx="3892810" cy="445153"/>
      </dsp:txXfrm>
    </dsp:sp>
    <dsp:sp modelId="{318C01C4-6D0E-4AB1-8D74-774046584238}">
      <dsp:nvSpPr>
        <dsp:cNvPr id="0" name=""/>
        <dsp:cNvSpPr/>
      </dsp:nvSpPr>
      <dsp:spPr>
        <a:xfrm>
          <a:off x="581127" y="2113688"/>
          <a:ext cx="4940300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cusp_satupamabi_insiden_she_all_DE6_dash1</a:t>
          </a:r>
          <a:endParaRPr lang="en-US" sz="700" kern="1200" dirty="0"/>
        </a:p>
      </dsp:txBody>
      <dsp:txXfrm>
        <a:off x="593410" y="2125971"/>
        <a:ext cx="3902118" cy="394805"/>
      </dsp:txXfrm>
    </dsp:sp>
    <dsp:sp modelId="{86927FB8-AA66-4CD6-8454-BC13CA4EF1B5}">
      <dsp:nvSpPr>
        <dsp:cNvPr id="0" name=""/>
        <dsp:cNvSpPr/>
      </dsp:nvSpPr>
      <dsp:spPr>
        <a:xfrm>
          <a:off x="968891" y="2695569"/>
          <a:ext cx="4940300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satupamabi_insiden_she_all_DE6_dash1</a:t>
          </a:r>
          <a:endParaRPr lang="en-US" sz="700" kern="1200" dirty="0"/>
        </a:p>
      </dsp:txBody>
      <dsp:txXfrm>
        <a:off x="984041" y="2710719"/>
        <a:ext cx="3890208" cy="486969"/>
      </dsp:txXfrm>
    </dsp:sp>
    <dsp:sp modelId="{EC043A31-1C72-48F4-A925-6F3FAD960AF2}">
      <dsp:nvSpPr>
        <dsp:cNvPr id="0" name=""/>
        <dsp:cNvSpPr/>
      </dsp:nvSpPr>
      <dsp:spPr>
        <a:xfrm>
          <a:off x="4408147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4544506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4669541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4841210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072459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5208818" y="2506643"/>
        <a:ext cx="333323" cy="456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0" y="-152165"/>
          <a:ext cx="5738368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ssap_vw_hr_review_actual_today</a:t>
          </a:r>
          <a:r>
            <a:rPr lang="en-US" sz="900" kern="1200" dirty="0" smtClean="0"/>
            <a:t>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view_ssap_vw_hr_review_actual_today_MIC</a:t>
          </a:r>
          <a:endParaRPr lang="en-US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tbl_sap</a:t>
          </a:r>
          <a:r>
            <a:rPr lang="en-US" sz="900" kern="1200" dirty="0" smtClean="0"/>
            <a:t>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[DB_STAGING].[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</a:t>
          </a:r>
          <a:r>
            <a:rPr lang="en-US" sz="900" kern="1200" dirty="0" err="1" smtClean="0"/>
            <a:t>she_tbl_pos_level</a:t>
          </a:r>
          <a:r>
            <a:rPr lang="en-US" sz="900" kern="1200" dirty="0" smtClean="0"/>
            <a:t>]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[DB_STAGING].[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].[TBL_DWH_EMPLOYEE]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ssap_vw_hr_review_actual_today</a:t>
          </a:r>
          <a:endParaRPr lang="en-US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].[satupamabi_highrisk_pos_pic_percentage_v2]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</a:t>
          </a:r>
          <a:r>
            <a:rPr lang="en-US" sz="900" kern="1200" dirty="0" err="1" smtClean="0"/>
            <a:t>ssap_tbl_plan_highrisk</a:t>
          </a:r>
          <a:r>
            <a:rPr lang="en-US" sz="900" kern="1200" dirty="0" smtClean="0"/>
            <a:t>]]</a:t>
          </a:r>
          <a:endParaRPr lang="en-US" sz="900" kern="1200" dirty="0"/>
        </a:p>
      </dsp:txBody>
      <dsp:txXfrm>
        <a:off x="45135" y="-107030"/>
        <a:ext cx="4617828" cy="1450761"/>
      </dsp:txXfrm>
    </dsp:sp>
    <dsp:sp modelId="{CC12AC98-7489-4652-BF83-FC013D9F9D22}">
      <dsp:nvSpPr>
        <dsp:cNvPr id="0" name=""/>
        <dsp:cNvSpPr/>
      </dsp:nvSpPr>
      <dsp:spPr>
        <a:xfrm>
          <a:off x="442887" y="1474586"/>
          <a:ext cx="5738368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view_satupamabi_inspeksi_pospic_percentage</a:t>
          </a:r>
          <a:endParaRPr lang="en-US" sz="900" kern="1200" dirty="0"/>
        </a:p>
      </dsp:txBody>
      <dsp:txXfrm>
        <a:off x="456736" y="1488435"/>
        <a:ext cx="4624040" cy="445153"/>
      </dsp:txXfrm>
    </dsp:sp>
    <dsp:sp modelId="{318C01C4-6D0E-4AB1-8D74-774046584238}">
      <dsp:nvSpPr>
        <dsp:cNvPr id="0" name=""/>
        <dsp:cNvSpPr/>
      </dsp:nvSpPr>
      <dsp:spPr>
        <a:xfrm>
          <a:off x="675004" y="2113688"/>
          <a:ext cx="5738368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cusp_satupamabi_inspeksi_pospic_percentage</a:t>
          </a:r>
          <a:endParaRPr lang="en-US" sz="900" kern="1200" dirty="0"/>
        </a:p>
      </dsp:txBody>
      <dsp:txXfrm>
        <a:off x="687287" y="2125971"/>
        <a:ext cx="4634345" cy="394805"/>
      </dsp:txXfrm>
    </dsp:sp>
    <dsp:sp modelId="{86927FB8-AA66-4CD6-8454-BC13CA4EF1B5}">
      <dsp:nvSpPr>
        <dsp:cNvPr id="0" name=""/>
        <dsp:cNvSpPr/>
      </dsp:nvSpPr>
      <dsp:spPr>
        <a:xfrm>
          <a:off x="1125408" y="2695569"/>
          <a:ext cx="5738368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satupamabi_inspeksi_pospic_percentage</a:t>
          </a:r>
          <a:endParaRPr lang="en-US" sz="900" kern="1200" dirty="0"/>
        </a:p>
      </dsp:txBody>
      <dsp:txXfrm>
        <a:off x="1140558" y="2710719"/>
        <a:ext cx="4621438" cy="486969"/>
      </dsp:txXfrm>
    </dsp:sp>
    <dsp:sp modelId="{EC043A31-1C72-48F4-A925-6F3FAD960AF2}">
      <dsp:nvSpPr>
        <dsp:cNvPr id="0" name=""/>
        <dsp:cNvSpPr/>
      </dsp:nvSpPr>
      <dsp:spPr>
        <a:xfrm>
          <a:off x="5206215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5342574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5534448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706117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6003206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6139565" y="2506643"/>
        <a:ext cx="333323" cy="456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0" y="-152165"/>
          <a:ext cx="5192134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[DB_SATUPAMA_SHE].[</a:t>
          </a:r>
          <a:r>
            <a:rPr lang="en-US" sz="1000" kern="1200" dirty="0" err="1" smtClean="0"/>
            <a:t>dbo</a:t>
          </a:r>
          <a:r>
            <a:rPr lang="en-US" sz="1000" kern="1200" dirty="0" smtClean="0"/>
            <a:t>].[</a:t>
          </a:r>
          <a:r>
            <a:rPr lang="en-US" sz="1000" kern="1200" dirty="0" err="1" smtClean="0"/>
            <a:t>ssap_vw_hr_review_actual_today_custom</a:t>
          </a:r>
          <a:r>
            <a:rPr lang="en-US" sz="1000" kern="1200" dirty="0" smtClean="0"/>
            <a:t>]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[DB_SATUPAMA_SHE].[</a:t>
          </a:r>
          <a:r>
            <a:rPr lang="en-US" sz="1000" kern="1200" dirty="0" err="1" smtClean="0"/>
            <a:t>dbo</a:t>
          </a:r>
          <a:r>
            <a:rPr lang="en-US" sz="1000" kern="1200" dirty="0" smtClean="0"/>
            <a:t>].</a:t>
          </a:r>
          <a:r>
            <a:rPr lang="en-US" sz="1000" kern="1200" dirty="0" err="1" smtClean="0"/>
            <a:t>view_ssap_vw_hr_review_actual_today_MIC</a:t>
          </a:r>
          <a:endParaRPr lang="en-US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[DB_SATUPAMA_SHE].[</a:t>
          </a:r>
          <a:r>
            <a:rPr lang="en-US" sz="1000" kern="1200" dirty="0" err="1" smtClean="0"/>
            <a:t>dbo</a:t>
          </a:r>
          <a:r>
            <a:rPr lang="en-US" sz="1000" kern="1200" dirty="0" smtClean="0"/>
            <a:t>].[</a:t>
          </a:r>
          <a:r>
            <a:rPr lang="en-US" sz="1000" kern="1200" dirty="0" err="1" smtClean="0"/>
            <a:t>ssap_vw_hr_review_plan_today</a:t>
          </a:r>
          <a:r>
            <a:rPr lang="en-US" sz="1000" kern="1200" dirty="0" smtClean="0"/>
            <a:t>]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[DB_SATUPAMA_SHE].[</a:t>
          </a:r>
          <a:r>
            <a:rPr lang="en-US" sz="1000" kern="1200" dirty="0" err="1" smtClean="0"/>
            <a:t>dbo</a:t>
          </a:r>
          <a:r>
            <a:rPr lang="en-US" sz="1000" kern="1200" dirty="0" smtClean="0"/>
            <a:t>].[</a:t>
          </a:r>
          <a:r>
            <a:rPr lang="en-US" sz="1000" kern="1200" dirty="0" err="1" smtClean="0"/>
            <a:t>ssap_tbl_t_hr_followup_pembatalan</a:t>
          </a:r>
          <a:r>
            <a:rPr lang="en-US" sz="1000" kern="1200" dirty="0" smtClean="0"/>
            <a:t>]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[DB_SATUPAMA_SHE].[</a:t>
          </a:r>
          <a:r>
            <a:rPr lang="en-US" sz="1000" kern="1200" dirty="0" err="1" smtClean="0"/>
            <a:t>dbo</a:t>
          </a:r>
          <a:r>
            <a:rPr lang="en-US" sz="1000" kern="1200" dirty="0" smtClean="0"/>
            <a:t>].[</a:t>
          </a:r>
          <a:r>
            <a:rPr lang="en-US" sz="1000" kern="1200" dirty="0" err="1" smtClean="0"/>
            <a:t>ssap_tbl_plan_highrisk</a:t>
          </a:r>
          <a:r>
            <a:rPr lang="en-US" sz="1000" kern="1200" dirty="0" smtClean="0"/>
            <a:t>]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[DB_STAGING].[</a:t>
          </a:r>
          <a:r>
            <a:rPr lang="en-US" sz="1000" kern="1200" dirty="0" err="1" smtClean="0"/>
            <a:t>dbo</a:t>
          </a:r>
          <a:r>
            <a:rPr lang="en-US" sz="1000" kern="1200" dirty="0" smtClean="0"/>
            <a:t>].[TBL_DWH_EMPLOYEE]</a:t>
          </a:r>
          <a:endParaRPr lang="en-US" sz="1000" kern="1200" dirty="0"/>
        </a:p>
      </dsp:txBody>
      <dsp:txXfrm>
        <a:off x="45135" y="-107030"/>
        <a:ext cx="4071594" cy="1450761"/>
      </dsp:txXfrm>
    </dsp:sp>
    <dsp:sp modelId="{CC12AC98-7489-4652-BF83-FC013D9F9D22}">
      <dsp:nvSpPr>
        <dsp:cNvPr id="0" name=""/>
        <dsp:cNvSpPr/>
      </dsp:nvSpPr>
      <dsp:spPr>
        <a:xfrm>
          <a:off x="400728" y="1474586"/>
          <a:ext cx="5192134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view_satupamabi_highrisk_pos_pic_percentage_v2_BARU</a:t>
          </a:r>
          <a:endParaRPr lang="en-US" sz="1000" kern="1200" dirty="0"/>
        </a:p>
      </dsp:txBody>
      <dsp:txXfrm>
        <a:off x="414577" y="1488435"/>
        <a:ext cx="4123554" cy="445153"/>
      </dsp:txXfrm>
    </dsp:sp>
    <dsp:sp modelId="{318C01C4-6D0E-4AB1-8D74-774046584238}">
      <dsp:nvSpPr>
        <dsp:cNvPr id="0" name=""/>
        <dsp:cNvSpPr/>
      </dsp:nvSpPr>
      <dsp:spPr>
        <a:xfrm>
          <a:off x="610750" y="2113688"/>
          <a:ext cx="5192134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cusp_satupamabi_highrisk_pos_pic_percentage_v2</a:t>
          </a:r>
          <a:endParaRPr lang="en-US" sz="1000" kern="1200" dirty="0"/>
        </a:p>
      </dsp:txBody>
      <dsp:txXfrm>
        <a:off x="623033" y="2125971"/>
        <a:ext cx="4133176" cy="394805"/>
      </dsp:txXfrm>
    </dsp:sp>
    <dsp:sp modelId="{86927FB8-AA66-4CD6-8454-BC13CA4EF1B5}">
      <dsp:nvSpPr>
        <dsp:cNvPr id="0" name=""/>
        <dsp:cNvSpPr/>
      </dsp:nvSpPr>
      <dsp:spPr>
        <a:xfrm>
          <a:off x="1018281" y="2695569"/>
          <a:ext cx="5192134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satupamabi_highrisk_pos_pic_percentage_v2</a:t>
          </a:r>
          <a:endParaRPr lang="en-US" sz="1000" kern="1200" dirty="0"/>
        </a:p>
      </dsp:txBody>
      <dsp:txXfrm>
        <a:off x="1033431" y="2710719"/>
        <a:ext cx="4120952" cy="486969"/>
      </dsp:txXfrm>
    </dsp:sp>
    <dsp:sp modelId="{EC043A31-1C72-48F4-A925-6F3FAD960AF2}">
      <dsp:nvSpPr>
        <dsp:cNvPr id="0" name=""/>
        <dsp:cNvSpPr/>
      </dsp:nvSpPr>
      <dsp:spPr>
        <a:xfrm>
          <a:off x="4659981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4796340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4942467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114136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366161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5502520" y="2506643"/>
        <a:ext cx="333323" cy="456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0" y="-152165"/>
          <a:ext cx="5590540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[DB_SATUPAMA_SHE].[</a:t>
          </a:r>
          <a:r>
            <a:rPr lang="en-US" sz="1200" kern="1200" dirty="0" err="1" smtClean="0"/>
            <a:t>dbo</a:t>
          </a:r>
          <a:r>
            <a:rPr lang="en-US" sz="1200" kern="1200" dirty="0" smtClean="0"/>
            <a:t>].[</a:t>
          </a:r>
          <a:r>
            <a:rPr lang="en-US" sz="1200" kern="1200" dirty="0" err="1" smtClean="0"/>
            <a:t>ssap_vw_hr_review_actual_today</a:t>
          </a:r>
          <a:r>
            <a:rPr lang="en-US" sz="1200" kern="1200" dirty="0" smtClean="0"/>
            <a:t>]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[DB_SATUPAMA_SHE].[</a:t>
          </a:r>
          <a:r>
            <a:rPr lang="en-US" sz="1200" kern="1200" dirty="0" err="1" smtClean="0"/>
            <a:t>dbo</a:t>
          </a:r>
          <a:r>
            <a:rPr lang="en-US" sz="1200" kern="1200" dirty="0" smtClean="0"/>
            <a:t>].[</a:t>
          </a:r>
          <a:r>
            <a:rPr lang="en-US" sz="1200" kern="1200" dirty="0" err="1" smtClean="0"/>
            <a:t>ssap_vw_sap_mapping_lokasi</a:t>
          </a:r>
          <a:r>
            <a:rPr lang="en-US" sz="1200" kern="1200" dirty="0" smtClean="0"/>
            <a:t>]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[DB_SATUPAMA_SHE].[</a:t>
          </a:r>
          <a:r>
            <a:rPr lang="en-US" sz="1200" kern="1200" dirty="0" err="1" smtClean="0"/>
            <a:t>dbo</a:t>
          </a:r>
          <a:r>
            <a:rPr lang="en-US" sz="1200" kern="1200" dirty="0" smtClean="0"/>
            <a:t>].[</a:t>
          </a:r>
          <a:r>
            <a:rPr lang="en-US" sz="1200" kern="1200" dirty="0" err="1" smtClean="0"/>
            <a:t>ssap_tbl_plan_highrisk</a:t>
          </a:r>
          <a:r>
            <a:rPr lang="en-US" sz="1200" kern="1200" dirty="0" smtClean="0"/>
            <a:t>]</a:t>
          </a:r>
          <a:endParaRPr lang="en-US" sz="1200" kern="1200" dirty="0"/>
        </a:p>
      </dsp:txBody>
      <dsp:txXfrm>
        <a:off x="45135" y="-107030"/>
        <a:ext cx="4470000" cy="1450761"/>
      </dsp:txXfrm>
    </dsp:sp>
    <dsp:sp modelId="{CC12AC98-7489-4652-BF83-FC013D9F9D22}">
      <dsp:nvSpPr>
        <dsp:cNvPr id="0" name=""/>
        <dsp:cNvSpPr/>
      </dsp:nvSpPr>
      <dsp:spPr>
        <a:xfrm>
          <a:off x="431477" y="1474586"/>
          <a:ext cx="5590540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view_satupamabi_highrisk_parameter_temuan_detail_v2</a:t>
          </a:r>
          <a:endParaRPr lang="en-US" sz="1200" kern="1200" dirty="0"/>
        </a:p>
      </dsp:txBody>
      <dsp:txXfrm>
        <a:off x="445326" y="1488435"/>
        <a:ext cx="4488593" cy="445153"/>
      </dsp:txXfrm>
    </dsp:sp>
    <dsp:sp modelId="{318C01C4-6D0E-4AB1-8D74-774046584238}">
      <dsp:nvSpPr>
        <dsp:cNvPr id="0" name=""/>
        <dsp:cNvSpPr/>
      </dsp:nvSpPr>
      <dsp:spPr>
        <a:xfrm>
          <a:off x="657615" y="2113688"/>
          <a:ext cx="5590540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cusp_satupamabi_highrisk_parameter_temuan_detail_v2</a:t>
          </a:r>
          <a:endParaRPr lang="en-US" sz="1200" kern="1200" dirty="0"/>
        </a:p>
      </dsp:txBody>
      <dsp:txXfrm>
        <a:off x="669898" y="2125971"/>
        <a:ext cx="4498713" cy="394805"/>
      </dsp:txXfrm>
    </dsp:sp>
    <dsp:sp modelId="{86927FB8-AA66-4CD6-8454-BC13CA4EF1B5}">
      <dsp:nvSpPr>
        <dsp:cNvPr id="0" name=""/>
        <dsp:cNvSpPr/>
      </dsp:nvSpPr>
      <dsp:spPr>
        <a:xfrm>
          <a:off x="1096416" y="2695569"/>
          <a:ext cx="5590540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satupamabi_highrisk_parameter_temuan_detail_v2</a:t>
          </a:r>
          <a:endParaRPr lang="en-US" sz="1200" kern="1200" dirty="0"/>
        </a:p>
      </dsp:txBody>
      <dsp:txXfrm>
        <a:off x="1111566" y="2710719"/>
        <a:ext cx="4485991" cy="486969"/>
      </dsp:txXfrm>
    </dsp:sp>
    <dsp:sp modelId="{EC043A31-1C72-48F4-A925-6F3FAD960AF2}">
      <dsp:nvSpPr>
        <dsp:cNvPr id="0" name=""/>
        <dsp:cNvSpPr/>
      </dsp:nvSpPr>
      <dsp:spPr>
        <a:xfrm>
          <a:off x="5058387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5194746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5374239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545908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830801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5967160" y="2506643"/>
        <a:ext cx="333323" cy="456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261989" y="-152165"/>
          <a:ext cx="5110988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ssap_vw_hr_review_actual_today</a:t>
          </a:r>
          <a:r>
            <a:rPr lang="en-US" sz="900" kern="1200" dirty="0" smtClean="0"/>
            <a:t>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view_ssap_vw_hr_review_actual_today_MIC</a:t>
          </a:r>
          <a:endParaRPr lang="en-US" sz="900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</a:t>
          </a:r>
          <a:r>
            <a:rPr lang="en-US" sz="900" kern="1200" dirty="0" err="1" smtClean="0"/>
            <a:t>ssap_vw_hr_review_plan_today</a:t>
          </a:r>
          <a:r>
            <a:rPr lang="en-US" sz="900" kern="1200" dirty="0" smtClean="0"/>
            <a:t>]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[DB_STAGING].[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].[TBL_DWH_EMPLOYEE]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[DB_STAGING].[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].[</a:t>
          </a:r>
          <a:r>
            <a:rPr lang="en-US" sz="900" kern="1200" dirty="0" err="1" smtClean="0"/>
            <a:t>she_tbl_pos_level</a:t>
          </a:r>
          <a:r>
            <a:rPr lang="en-US" sz="900" kern="1200" dirty="0" smtClean="0"/>
            <a:t>] 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[DB_SATUPAMA_SHE].[</a:t>
          </a:r>
          <a:r>
            <a:rPr lang="en-US" sz="900" kern="1200" dirty="0" err="1" smtClean="0"/>
            <a:t>dbo</a:t>
          </a:r>
          <a:r>
            <a:rPr lang="en-US" sz="900" kern="1200" dirty="0" smtClean="0"/>
            <a:t>].</a:t>
          </a:r>
          <a:r>
            <a:rPr lang="en-US" sz="900" kern="1200" dirty="0" err="1" smtClean="0"/>
            <a:t>tbl_sap</a:t>
          </a:r>
          <a:endParaRPr lang="en-US" sz="900" kern="1200" dirty="0"/>
        </a:p>
      </dsp:txBody>
      <dsp:txXfrm>
        <a:off x="307124" y="-107030"/>
        <a:ext cx="3990449" cy="1450761"/>
      </dsp:txXfrm>
    </dsp:sp>
    <dsp:sp modelId="{CC12AC98-7489-4652-BF83-FC013D9F9D22}">
      <dsp:nvSpPr>
        <dsp:cNvPr id="0" name=""/>
        <dsp:cNvSpPr/>
      </dsp:nvSpPr>
      <dsp:spPr>
        <a:xfrm>
          <a:off x="394466" y="1474586"/>
          <a:ext cx="5110988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view_inspeksi_sap_percentage_v2_2</a:t>
          </a:r>
          <a:endParaRPr lang="en-US" sz="900" kern="1200" dirty="0"/>
        </a:p>
      </dsp:txBody>
      <dsp:txXfrm>
        <a:off x="408315" y="1488435"/>
        <a:ext cx="4049204" cy="445153"/>
      </dsp:txXfrm>
    </dsp:sp>
    <dsp:sp modelId="{318C01C4-6D0E-4AB1-8D74-774046584238}">
      <dsp:nvSpPr>
        <dsp:cNvPr id="0" name=""/>
        <dsp:cNvSpPr/>
      </dsp:nvSpPr>
      <dsp:spPr>
        <a:xfrm>
          <a:off x="601205" y="2113688"/>
          <a:ext cx="5110988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cusp_inspeksi_sap_percentage_v2</a:t>
          </a:r>
          <a:endParaRPr lang="en-US" sz="900" kern="1200" dirty="0"/>
        </a:p>
      </dsp:txBody>
      <dsp:txXfrm>
        <a:off x="613488" y="2125971"/>
        <a:ext cx="4058725" cy="394805"/>
      </dsp:txXfrm>
    </dsp:sp>
    <dsp:sp modelId="{86927FB8-AA66-4CD6-8454-BC13CA4EF1B5}">
      <dsp:nvSpPr>
        <dsp:cNvPr id="0" name=""/>
        <dsp:cNvSpPr/>
      </dsp:nvSpPr>
      <dsp:spPr>
        <a:xfrm>
          <a:off x="1002367" y="2695569"/>
          <a:ext cx="5110988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inspeksi_sap_percentage_v2</a:t>
          </a:r>
          <a:endParaRPr lang="en-US" sz="900" kern="1200" dirty="0"/>
        </a:p>
      </dsp:txBody>
      <dsp:txXfrm>
        <a:off x="1017517" y="2710719"/>
        <a:ext cx="4046602" cy="486969"/>
      </dsp:txXfrm>
    </dsp:sp>
    <dsp:sp modelId="{EC043A31-1C72-48F4-A925-6F3FAD960AF2}">
      <dsp:nvSpPr>
        <dsp:cNvPr id="0" name=""/>
        <dsp:cNvSpPr/>
      </dsp:nvSpPr>
      <dsp:spPr>
        <a:xfrm>
          <a:off x="4578836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4715195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4854525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026194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271525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5407884" y="2506643"/>
        <a:ext cx="333323" cy="4560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264072" y="-152165"/>
          <a:ext cx="5151628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[DB_SATUPAMA_SHE].[</a:t>
          </a:r>
          <a:r>
            <a:rPr lang="en-US" sz="1100" kern="1200" dirty="0" err="1" smtClean="0"/>
            <a:t>dbo</a:t>
          </a:r>
          <a:r>
            <a:rPr lang="en-US" sz="1100" kern="1200" dirty="0" smtClean="0"/>
            <a:t>].[</a:t>
          </a:r>
          <a:r>
            <a:rPr lang="en-US" sz="1100" kern="1200" dirty="0" err="1" smtClean="0"/>
            <a:t>ssap_vw_hr_review_plan_today</a:t>
          </a:r>
          <a:r>
            <a:rPr lang="en-US" sz="1100" kern="1200" dirty="0" smtClean="0"/>
            <a:t>]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[DB_SATUPAMA_SHE].[</a:t>
          </a:r>
          <a:r>
            <a:rPr lang="en-US" sz="1100" kern="1200" dirty="0" err="1" smtClean="0"/>
            <a:t>dbo</a:t>
          </a:r>
          <a:r>
            <a:rPr lang="en-US" sz="1100" kern="1200" dirty="0" smtClean="0"/>
            <a:t>].[</a:t>
          </a:r>
          <a:r>
            <a:rPr lang="en-US" sz="1100" kern="1200" dirty="0" err="1" smtClean="0"/>
            <a:t>ssap_tbl_plan_highrisk</a:t>
          </a:r>
          <a:r>
            <a:rPr lang="en-US" sz="1100" kern="1200" dirty="0" smtClean="0"/>
            <a:t>]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[DB_STAGING].[</a:t>
          </a:r>
          <a:r>
            <a:rPr lang="en-US" sz="1100" kern="1200" dirty="0" err="1" smtClean="0"/>
            <a:t>dbo</a:t>
          </a:r>
          <a:r>
            <a:rPr lang="en-US" sz="1100" kern="1200" dirty="0" smtClean="0"/>
            <a:t>].[TBL_DWH_EMPLOYEE]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[DB_SATUPAMA_SHE].[</a:t>
          </a:r>
          <a:r>
            <a:rPr lang="en-US" sz="1100" kern="1200" dirty="0" err="1" smtClean="0"/>
            <a:t>dbo</a:t>
          </a:r>
          <a:r>
            <a:rPr lang="en-US" sz="1100" kern="1200" dirty="0" smtClean="0"/>
            <a:t>].[satupamabi_highrisk_start_stop_v2] </a:t>
          </a:r>
          <a:endParaRPr lang="en-US" sz="1100" kern="1200" dirty="0"/>
        </a:p>
      </dsp:txBody>
      <dsp:txXfrm>
        <a:off x="309207" y="-107030"/>
        <a:ext cx="4031089" cy="1450761"/>
      </dsp:txXfrm>
    </dsp:sp>
    <dsp:sp modelId="{CC12AC98-7489-4652-BF83-FC013D9F9D22}">
      <dsp:nvSpPr>
        <dsp:cNvPr id="0" name=""/>
        <dsp:cNvSpPr/>
      </dsp:nvSpPr>
      <dsp:spPr>
        <a:xfrm>
          <a:off x="397602" y="1474586"/>
          <a:ext cx="5151628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view_satupamabi_highrisk_summary_v3_2</a:t>
          </a:r>
          <a:endParaRPr lang="en-US" sz="1100" kern="1200" dirty="0"/>
        </a:p>
      </dsp:txBody>
      <dsp:txXfrm>
        <a:off x="411451" y="1488435"/>
        <a:ext cx="4086440" cy="445153"/>
      </dsp:txXfrm>
    </dsp:sp>
    <dsp:sp modelId="{318C01C4-6D0E-4AB1-8D74-774046584238}">
      <dsp:nvSpPr>
        <dsp:cNvPr id="0" name=""/>
        <dsp:cNvSpPr/>
      </dsp:nvSpPr>
      <dsp:spPr>
        <a:xfrm>
          <a:off x="605986" y="2113688"/>
          <a:ext cx="5151628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cusp_satupamabi_highrisk_summary_v3</a:t>
          </a:r>
          <a:endParaRPr lang="en-US" sz="1100" kern="1200" dirty="0"/>
        </a:p>
      </dsp:txBody>
      <dsp:txXfrm>
        <a:off x="618269" y="2125971"/>
        <a:ext cx="4096012" cy="394805"/>
      </dsp:txXfrm>
    </dsp:sp>
    <dsp:sp modelId="{86927FB8-AA66-4CD6-8454-BC13CA4EF1B5}">
      <dsp:nvSpPr>
        <dsp:cNvPr id="0" name=""/>
        <dsp:cNvSpPr/>
      </dsp:nvSpPr>
      <dsp:spPr>
        <a:xfrm>
          <a:off x="1010337" y="2695569"/>
          <a:ext cx="5151628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satupamabi_highrisk_summary_v3</a:t>
          </a:r>
          <a:endParaRPr lang="en-US" sz="1100" kern="1200" dirty="0"/>
        </a:p>
      </dsp:txBody>
      <dsp:txXfrm>
        <a:off x="1025487" y="2710719"/>
        <a:ext cx="4083838" cy="486969"/>
      </dsp:txXfrm>
    </dsp:sp>
    <dsp:sp modelId="{EC043A31-1C72-48F4-A925-6F3FAD960AF2}">
      <dsp:nvSpPr>
        <dsp:cNvPr id="0" name=""/>
        <dsp:cNvSpPr/>
      </dsp:nvSpPr>
      <dsp:spPr>
        <a:xfrm>
          <a:off x="4619476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4755835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4898569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070238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318921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5455280" y="2506643"/>
        <a:ext cx="333323" cy="4560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288237" y="-152165"/>
          <a:ext cx="5623052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[DB_SATUPAMA_SHE].[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ssap_vw_hr_history_operasi</a:t>
          </a:r>
          <a:r>
            <a:rPr lang="en-US" sz="1300" kern="1200" dirty="0" smtClean="0"/>
            <a:t>]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[DB_SATUPAMA_SHE].[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ssap_tbl_plan_highrisk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[DB_STAGING].[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].[TBL_DWH_EMPLOYEE]</a:t>
          </a:r>
          <a:endParaRPr lang="en-US" sz="1300" kern="1200" dirty="0"/>
        </a:p>
      </dsp:txBody>
      <dsp:txXfrm>
        <a:off x="333372" y="-107030"/>
        <a:ext cx="4502513" cy="1450761"/>
      </dsp:txXfrm>
    </dsp:sp>
    <dsp:sp modelId="{CC12AC98-7489-4652-BF83-FC013D9F9D22}">
      <dsp:nvSpPr>
        <dsp:cNvPr id="0" name=""/>
        <dsp:cNvSpPr/>
      </dsp:nvSpPr>
      <dsp:spPr>
        <a:xfrm>
          <a:off x="433987" y="1474586"/>
          <a:ext cx="5623052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view_satupamabi_highrisk_start_stop_v2</a:t>
          </a:r>
          <a:endParaRPr lang="en-US" sz="1300" kern="1200" dirty="0"/>
        </a:p>
      </dsp:txBody>
      <dsp:txXfrm>
        <a:off x="447836" y="1488435"/>
        <a:ext cx="4518383" cy="445153"/>
      </dsp:txXfrm>
    </dsp:sp>
    <dsp:sp modelId="{318C01C4-6D0E-4AB1-8D74-774046584238}">
      <dsp:nvSpPr>
        <dsp:cNvPr id="0" name=""/>
        <dsp:cNvSpPr/>
      </dsp:nvSpPr>
      <dsp:spPr>
        <a:xfrm>
          <a:off x="661439" y="2113688"/>
          <a:ext cx="5623052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cusp_satupamabi_highrisk_start_stop_v2</a:t>
          </a:r>
          <a:endParaRPr lang="en-US" sz="1300" kern="1200" dirty="0"/>
        </a:p>
      </dsp:txBody>
      <dsp:txXfrm>
        <a:off x="673722" y="2125971"/>
        <a:ext cx="4528543" cy="394805"/>
      </dsp:txXfrm>
    </dsp:sp>
    <dsp:sp modelId="{86927FB8-AA66-4CD6-8454-BC13CA4EF1B5}">
      <dsp:nvSpPr>
        <dsp:cNvPr id="0" name=""/>
        <dsp:cNvSpPr/>
      </dsp:nvSpPr>
      <dsp:spPr>
        <a:xfrm>
          <a:off x="1102793" y="2695569"/>
          <a:ext cx="5623052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satupamabi_highrisk_start_stop_v2</a:t>
          </a:r>
          <a:endParaRPr lang="en-US" sz="1300" kern="1200" dirty="0"/>
        </a:p>
      </dsp:txBody>
      <dsp:txXfrm>
        <a:off x="1117943" y="2710719"/>
        <a:ext cx="4515781" cy="486969"/>
      </dsp:txXfrm>
    </dsp:sp>
    <dsp:sp modelId="{EC043A31-1C72-48F4-A925-6F3FAD960AF2}">
      <dsp:nvSpPr>
        <dsp:cNvPr id="0" name=""/>
        <dsp:cNvSpPr/>
      </dsp:nvSpPr>
      <dsp:spPr>
        <a:xfrm>
          <a:off x="5090900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5227259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5409475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581144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868719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6005078" y="2506643"/>
        <a:ext cx="333323" cy="4560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271148" y="-152165"/>
          <a:ext cx="5289670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[DB_SATUPAMA_SHE].[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tbl_t_incident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[DB_SATUPAMA_SHE].[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tbl_koordinat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jiepbdsq401.[DB_SHE_DEVL].[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tbl_insiden_join_lpi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[DB_STAGING].[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she_threshold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[DB_STAGING].[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she_all_employee</a:t>
          </a:r>
          <a:r>
            <a:rPr lang="en-US" sz="1300" kern="1200" dirty="0" smtClean="0"/>
            <a:t>]</a:t>
          </a:r>
          <a:endParaRPr lang="en-US" sz="1300" kern="1200" dirty="0"/>
        </a:p>
      </dsp:txBody>
      <dsp:txXfrm>
        <a:off x="316283" y="-107030"/>
        <a:ext cx="4169130" cy="1450761"/>
      </dsp:txXfrm>
    </dsp:sp>
    <dsp:sp modelId="{CC12AC98-7489-4652-BF83-FC013D9F9D22}">
      <dsp:nvSpPr>
        <dsp:cNvPr id="0" name=""/>
        <dsp:cNvSpPr/>
      </dsp:nvSpPr>
      <dsp:spPr>
        <a:xfrm>
          <a:off x="408256" y="1474586"/>
          <a:ext cx="5289670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view_tbl_t_incident_custom</a:t>
          </a:r>
          <a:endParaRPr lang="en-US" sz="1300" kern="1200" dirty="0"/>
        </a:p>
      </dsp:txBody>
      <dsp:txXfrm>
        <a:off x="422105" y="1488435"/>
        <a:ext cx="4212921" cy="445153"/>
      </dsp:txXfrm>
    </dsp:sp>
    <dsp:sp modelId="{318C01C4-6D0E-4AB1-8D74-774046584238}">
      <dsp:nvSpPr>
        <dsp:cNvPr id="0" name=""/>
        <dsp:cNvSpPr/>
      </dsp:nvSpPr>
      <dsp:spPr>
        <a:xfrm>
          <a:off x="622223" y="2113688"/>
          <a:ext cx="5289670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cusp_tbl_t_incident_custom</a:t>
          </a:r>
          <a:endParaRPr lang="en-US" sz="1300" kern="1200" dirty="0"/>
        </a:p>
      </dsp:txBody>
      <dsp:txXfrm>
        <a:off x="634506" y="2125971"/>
        <a:ext cx="4222665" cy="394805"/>
      </dsp:txXfrm>
    </dsp:sp>
    <dsp:sp modelId="{86927FB8-AA66-4CD6-8454-BC13CA4EF1B5}">
      <dsp:nvSpPr>
        <dsp:cNvPr id="0" name=""/>
        <dsp:cNvSpPr/>
      </dsp:nvSpPr>
      <dsp:spPr>
        <a:xfrm>
          <a:off x="1037410" y="2695569"/>
          <a:ext cx="5289670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tbl_t_incident_custom</a:t>
          </a:r>
          <a:endParaRPr lang="en-US" sz="1300" kern="1200" dirty="0"/>
        </a:p>
      </dsp:txBody>
      <dsp:txXfrm>
        <a:off x="1052560" y="2710719"/>
        <a:ext cx="4210319" cy="486969"/>
      </dsp:txXfrm>
    </dsp:sp>
    <dsp:sp modelId="{EC043A31-1C72-48F4-A925-6F3FAD960AF2}">
      <dsp:nvSpPr>
        <dsp:cNvPr id="0" name=""/>
        <dsp:cNvSpPr/>
      </dsp:nvSpPr>
      <dsp:spPr>
        <a:xfrm>
          <a:off x="4757517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4893876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5048172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219841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5479912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5616271" y="2506643"/>
        <a:ext cx="333323" cy="4560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E225-D2CE-4D82-894D-A7201B5CD3A8}">
      <dsp:nvSpPr>
        <dsp:cNvPr id="0" name=""/>
        <dsp:cNvSpPr/>
      </dsp:nvSpPr>
      <dsp:spPr>
        <a:xfrm>
          <a:off x="300736" y="-152165"/>
          <a:ext cx="5866892" cy="1541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[DB_STAGING].[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she_all_employee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[DB_SATUPAMA_SHE].[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tbl_sap</a:t>
          </a:r>
          <a:r>
            <a:rPr lang="en-US" sz="1300" kern="1200" dirty="0" smtClean="0"/>
            <a:t>]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[DB_SATUPAMA_SHE].[</a:t>
          </a:r>
          <a:r>
            <a:rPr lang="en-US" sz="1300" kern="1200" dirty="0" err="1" smtClean="0"/>
            <a:t>dbo</a:t>
          </a:r>
          <a:r>
            <a:rPr lang="en-US" sz="1300" kern="1200" dirty="0" smtClean="0"/>
            <a:t>].[</a:t>
          </a:r>
          <a:r>
            <a:rPr lang="en-US" sz="1300" kern="1200" dirty="0" err="1" smtClean="0"/>
            <a:t>ssap_vw_hr_review_actual_today</a:t>
          </a:r>
          <a:r>
            <a:rPr lang="en-US" sz="1300" kern="1200" dirty="0" smtClean="0"/>
            <a:t>]</a:t>
          </a:r>
          <a:endParaRPr lang="en-US" sz="1300" kern="1200" dirty="0"/>
        </a:p>
      </dsp:txBody>
      <dsp:txXfrm>
        <a:off x="345871" y="-107030"/>
        <a:ext cx="4746352" cy="1450761"/>
      </dsp:txXfrm>
    </dsp:sp>
    <dsp:sp modelId="{CC12AC98-7489-4652-BF83-FC013D9F9D22}">
      <dsp:nvSpPr>
        <dsp:cNvPr id="0" name=""/>
        <dsp:cNvSpPr/>
      </dsp:nvSpPr>
      <dsp:spPr>
        <a:xfrm>
          <a:off x="452806" y="1474586"/>
          <a:ext cx="5866892" cy="472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view_tbl_sap_custom_highrisk</a:t>
          </a:r>
          <a:endParaRPr lang="en-US" sz="1300" kern="1200" dirty="0"/>
        </a:p>
      </dsp:txBody>
      <dsp:txXfrm>
        <a:off x="466655" y="1488435"/>
        <a:ext cx="4741800" cy="445153"/>
      </dsp:txXfrm>
    </dsp:sp>
    <dsp:sp modelId="{318C01C4-6D0E-4AB1-8D74-774046584238}">
      <dsp:nvSpPr>
        <dsp:cNvPr id="0" name=""/>
        <dsp:cNvSpPr/>
      </dsp:nvSpPr>
      <dsp:spPr>
        <a:xfrm>
          <a:off x="690122" y="2113688"/>
          <a:ext cx="5866892" cy="419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cusp_tbl_sap_custom_highrisk</a:t>
          </a:r>
          <a:endParaRPr lang="en-US" sz="1300" kern="1200" dirty="0"/>
        </a:p>
      </dsp:txBody>
      <dsp:txXfrm>
        <a:off x="702405" y="2125971"/>
        <a:ext cx="4752266" cy="394805"/>
      </dsp:txXfrm>
    </dsp:sp>
    <dsp:sp modelId="{86927FB8-AA66-4CD6-8454-BC13CA4EF1B5}">
      <dsp:nvSpPr>
        <dsp:cNvPr id="0" name=""/>
        <dsp:cNvSpPr/>
      </dsp:nvSpPr>
      <dsp:spPr>
        <a:xfrm>
          <a:off x="1150614" y="2695569"/>
          <a:ext cx="5866892" cy="517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tbl_sap_custom_highrisk</a:t>
          </a:r>
          <a:endParaRPr lang="en-US" sz="1300" kern="1200" dirty="0"/>
        </a:p>
      </dsp:txBody>
      <dsp:txXfrm>
        <a:off x="1165764" y="2710719"/>
        <a:ext cx="4739198" cy="486969"/>
      </dsp:txXfrm>
    </dsp:sp>
    <dsp:sp modelId="{EC043A31-1C72-48F4-A925-6F3FAD960AF2}">
      <dsp:nvSpPr>
        <dsp:cNvPr id="0" name=""/>
        <dsp:cNvSpPr/>
      </dsp:nvSpPr>
      <dsp:spPr>
        <a:xfrm>
          <a:off x="5334739" y="1041761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CREATE VIEW</a:t>
          </a:r>
          <a:endParaRPr lang="en-US" sz="600" kern="1200" dirty="0"/>
        </a:p>
      </dsp:txBody>
      <dsp:txXfrm>
        <a:off x="5471098" y="1041761"/>
        <a:ext cx="333323" cy="456046"/>
      </dsp:txXfrm>
    </dsp:sp>
    <dsp:sp modelId="{E121AF2F-B465-4DB1-9B67-E56F05886799}">
      <dsp:nvSpPr>
        <dsp:cNvPr id="0" name=""/>
        <dsp:cNvSpPr/>
      </dsp:nvSpPr>
      <dsp:spPr>
        <a:xfrm>
          <a:off x="5673736" y="1783441"/>
          <a:ext cx="762975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CREATE PROCEDURE</a:t>
          </a:r>
          <a:endParaRPr lang="en-US" sz="500" kern="1200" dirty="0"/>
        </a:p>
      </dsp:txBody>
      <dsp:txXfrm>
        <a:off x="5845405" y="1783441"/>
        <a:ext cx="419637" cy="456046"/>
      </dsp:txXfrm>
    </dsp:sp>
    <dsp:sp modelId="{9C020BA8-513B-409C-8456-4D20095C00C7}">
      <dsp:nvSpPr>
        <dsp:cNvPr id="0" name=""/>
        <dsp:cNvSpPr/>
      </dsp:nvSpPr>
      <dsp:spPr>
        <a:xfrm>
          <a:off x="6153097" y="2506643"/>
          <a:ext cx="606041" cy="6060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INSERT INTO TABLE</a:t>
          </a:r>
          <a:endParaRPr lang="en-US" sz="700" kern="1200" dirty="0"/>
        </a:p>
      </dsp:txBody>
      <dsp:txXfrm>
        <a:off x="6289456" y="2506643"/>
        <a:ext cx="333323" cy="456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9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2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6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2068550"/>
            <a:ext cx="11029615" cy="1497507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Dokumentasi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81192" y="3566057"/>
            <a:ext cx="11029615" cy="600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Rizal Bahrul </a:t>
            </a:r>
            <a:r>
              <a:rPr lang="en-US" dirty="0" err="1" smtClean="0"/>
              <a:t>ulum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engineer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10224"/>
              </p:ext>
            </p:extLst>
          </p:nvPr>
        </p:nvGraphicFramePr>
        <p:xfrm>
          <a:off x="581192" y="2232024"/>
          <a:ext cx="6490168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/>
              <a:t>satupamabi_highrisk_pos_pic_percentage_v2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9374410"/>
              </p:ext>
            </p:extLst>
          </p:nvPr>
        </p:nvGraphicFramePr>
        <p:xfrm>
          <a:off x="7559964" y="702156"/>
          <a:ext cx="4184996" cy="6125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151">
                  <a:extLst>
                    <a:ext uri="{9D8B030D-6E8A-4147-A177-3AD203B41FA5}">
                      <a16:colId xmlns:a16="http://schemas.microsoft.com/office/drawing/2014/main" val="935750897"/>
                    </a:ext>
                  </a:extLst>
                </a:gridCol>
                <a:gridCol w="1346845">
                  <a:extLst>
                    <a:ext uri="{9D8B030D-6E8A-4147-A177-3AD203B41FA5}">
                      <a16:colId xmlns:a16="http://schemas.microsoft.com/office/drawing/2014/main" val="3649172978"/>
                    </a:ext>
                  </a:extLst>
                </a:gridCol>
              </a:tblGrid>
              <a:tr h="14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 </a:t>
                      </a:r>
                      <a:r>
                        <a:rPr lang="en-US" sz="900" dirty="0" smtClean="0">
                          <a:effectLst/>
                        </a:rPr>
                        <a:t>Name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591791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pid_plan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09846187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id_ticket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82650544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dstrct_code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53355923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temuan_tanggal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82547083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temuan_jenis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5204207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pembuat_pos_desc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70553828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337611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pos_pic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90316481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temuan_kategori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6744967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temuan_lokasi_id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27317882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temuan_keterangan_lokasi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5352009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created_by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47737817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53431347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is_complete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123223772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dirty="0" err="1">
                          <a:effectLst/>
                        </a:rPr>
                        <a:t>is_PM&amp;DPM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721054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is_dept_head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25474200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is_sect_head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numeric(25, 13)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096873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is_group_leader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9456705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78068199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count_level_pos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78022931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PEMBUAT_NAMA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9752505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nrp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43882664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FUNCTIONAL_STRUCTURE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0305518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flag_mic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83120499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percentage_gl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613795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7752415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76769406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percentage_dh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003959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percentage_pm_dpm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57112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durasi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55552769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parameter_frekuensi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659625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jumlah_lokasiHR_approved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1360904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jumlah_lokasiHR_aktual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7264143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prioritas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67327376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dept_code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varchar(50)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95167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satupamabi_highrisk_parameter_temuan_detail_v2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57162"/>
              </p:ext>
            </p:extLst>
          </p:nvPr>
        </p:nvGraphicFramePr>
        <p:xfrm>
          <a:off x="581024" y="2181224"/>
          <a:ext cx="6988175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150663"/>
              </p:ext>
            </p:extLst>
          </p:nvPr>
        </p:nvGraphicFramePr>
        <p:xfrm>
          <a:off x="8227211" y="892064"/>
          <a:ext cx="3383596" cy="5687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4663">
                  <a:extLst>
                    <a:ext uri="{9D8B030D-6E8A-4147-A177-3AD203B41FA5}">
                      <a16:colId xmlns:a16="http://schemas.microsoft.com/office/drawing/2014/main" val="935750897"/>
                    </a:ext>
                  </a:extLst>
                </a:gridCol>
                <a:gridCol w="1088933">
                  <a:extLst>
                    <a:ext uri="{9D8B030D-6E8A-4147-A177-3AD203B41FA5}">
                      <a16:colId xmlns:a16="http://schemas.microsoft.com/office/drawing/2014/main" val="3649172978"/>
                    </a:ext>
                  </a:extLst>
                </a:gridCol>
              </a:tblGrid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 </a:t>
                      </a:r>
                      <a:r>
                        <a:rPr lang="en-US" sz="900" dirty="0" smtClean="0">
                          <a:effectLst/>
                        </a:rPr>
                        <a:t>Name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5917910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pid_plan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098461874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id_ticket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826505448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dstrct_code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533559233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temuan_tanggal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825470834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temuan_jenis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52042072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pembuat_pos_desc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705538284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337611932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pos_pic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903164813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temuan_kategori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67449676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temuan_lokasi_id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273178823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temuan_keterangan_lokasi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535200968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created_by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477378173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534313473"/>
                  </a:ext>
                </a:extLst>
              </a:tr>
              <a:tr h="214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is_complete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123223772"/>
                  </a:ext>
                </a:extLst>
              </a:tr>
              <a:tr h="214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dirty="0" err="1">
                          <a:effectLst/>
                        </a:rPr>
                        <a:t>is_PM&amp;DPM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7210544"/>
                  </a:ext>
                </a:extLst>
              </a:tr>
              <a:tr h="214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is_dept_head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25474200"/>
                  </a:ext>
                </a:extLst>
              </a:tr>
              <a:tr h="214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is_sect_head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numeric(25, 13)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0968733"/>
                  </a:ext>
                </a:extLst>
              </a:tr>
              <a:tr h="214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is_group_leader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94567054"/>
                  </a:ext>
                </a:extLst>
              </a:tr>
              <a:tr h="214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780681990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count_level_pos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780229318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PEMBUAT_NAMA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97525051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nrp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438826644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FUNCTIONAL_STRUCTURE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03055182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flag_mic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831204994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percentage_gl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6137957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77524153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767694061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percentage_dh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0039596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percentage_pm_dpm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57112932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durasi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555527692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parameter_frekuensi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6596256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jumlah_lokasiHR_approved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136090468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jumlah_lokasiHR_aktual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72641437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prioritas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673273760"/>
                  </a:ext>
                </a:extLst>
              </a:tr>
              <a:tr h="109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dept_code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varchar(50)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95167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inspeksi_sap_percentage_v2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658008"/>
              </p:ext>
            </p:extLst>
          </p:nvPr>
        </p:nvGraphicFramePr>
        <p:xfrm>
          <a:off x="581025" y="2181224"/>
          <a:ext cx="6388736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915333"/>
              </p:ext>
            </p:extLst>
          </p:nvPr>
        </p:nvGraphicFramePr>
        <p:xfrm>
          <a:off x="7650479" y="702156"/>
          <a:ext cx="4184996" cy="6125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151">
                  <a:extLst>
                    <a:ext uri="{9D8B030D-6E8A-4147-A177-3AD203B41FA5}">
                      <a16:colId xmlns:a16="http://schemas.microsoft.com/office/drawing/2014/main" val="935750897"/>
                    </a:ext>
                  </a:extLst>
                </a:gridCol>
                <a:gridCol w="1346845">
                  <a:extLst>
                    <a:ext uri="{9D8B030D-6E8A-4147-A177-3AD203B41FA5}">
                      <a16:colId xmlns:a16="http://schemas.microsoft.com/office/drawing/2014/main" val="3649172978"/>
                    </a:ext>
                  </a:extLst>
                </a:gridCol>
              </a:tblGrid>
              <a:tr h="14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 </a:t>
                      </a:r>
                      <a:r>
                        <a:rPr lang="en-US" sz="900" dirty="0" smtClean="0">
                          <a:effectLst/>
                        </a:rPr>
                        <a:t>Name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591791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pid_plan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09846187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id_ticket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82650544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dstrct_code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53355923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temuan_tanggal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82547083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temuan_jenis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5204207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pembuat_pos_desc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70553828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337611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pos_pic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90316481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temuan_kategori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6744967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temuan_lokasi_id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27317882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temuan_keterangan_lokasi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5352009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created_by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47737817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53431347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is_complete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123223772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dirty="0" err="1">
                          <a:effectLst/>
                        </a:rPr>
                        <a:t>is_PM&amp;DPM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721054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is_dept_head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25474200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is_sect_head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numeric(25, 13)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096873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is_group_leader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9456705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78068199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count_level_pos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78022931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PEMBUAT_NAMA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9752505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nrp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43882664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FUNCTIONAL_STRUCTURE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0305518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flag_mic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83120499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percentage_gl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613795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7752415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76769406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percentage_dh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003959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percentage_pm_dpm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57112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durasi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55552769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parameter_frekuensi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659625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jumlah_lokasiHR_approved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1360904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jumlah_lokasiHR_aktual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7264143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prioritas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67327376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dept_code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varchar(50)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95167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1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satupamabi_highrisk_summary_v3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900256"/>
              </p:ext>
            </p:extLst>
          </p:nvPr>
        </p:nvGraphicFramePr>
        <p:xfrm>
          <a:off x="581025" y="2181224"/>
          <a:ext cx="6439536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87780"/>
              </p:ext>
            </p:extLst>
          </p:nvPr>
        </p:nvGraphicFramePr>
        <p:xfrm>
          <a:off x="7465671" y="702156"/>
          <a:ext cx="4491725" cy="5897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9979">
                  <a:extLst>
                    <a:ext uri="{9D8B030D-6E8A-4147-A177-3AD203B41FA5}">
                      <a16:colId xmlns:a16="http://schemas.microsoft.com/office/drawing/2014/main" val="3573342616"/>
                    </a:ext>
                  </a:extLst>
                </a:gridCol>
                <a:gridCol w="1241746">
                  <a:extLst>
                    <a:ext uri="{9D8B030D-6E8A-4147-A177-3AD203B41FA5}">
                      <a16:colId xmlns:a16="http://schemas.microsoft.com/office/drawing/2014/main" val="2881682478"/>
                    </a:ext>
                  </a:extLst>
                </a:gridCol>
              </a:tblGrid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09185343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3774511224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dstrct_code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3538621488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temuan_lokasi_id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79057592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temuan_keterangan_lokasi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967930389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hr_lokasi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varchar(202)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634130732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709179801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tanggal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154959906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is_plan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693117967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is_actual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241498631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is_unplanned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875770585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cancel_sum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06467789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is_stopoperasi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812173891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status_stop_operasi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970589559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duration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56724364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created_date_start_min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61174423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created_date_stop_max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060929865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user_notes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209803760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temuan_kategori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748210914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dept_in_charge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varchar(100)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488310092"/>
                  </a:ext>
                </a:extLst>
              </a:tr>
              <a:tr h="308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FUNCTIONAL_STRUCTURE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14039634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Terencana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836263853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flag_hanging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3686481169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flag_pos_title_SH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559361777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flag_actual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7551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2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72" y="731280"/>
            <a:ext cx="11029616" cy="1013800"/>
          </a:xfrm>
        </p:spPr>
        <p:txBody>
          <a:bodyPr/>
          <a:lstStyle/>
          <a:p>
            <a:pPr lvl="0"/>
            <a:r>
              <a:rPr lang="en-US" dirty="0"/>
              <a:t>satupamabi_highrisk_start_stop_v2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01373"/>
              </p:ext>
            </p:extLst>
          </p:nvPr>
        </p:nvGraphicFramePr>
        <p:xfrm>
          <a:off x="-211455" y="2323464"/>
          <a:ext cx="7028816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10000"/>
              </p:ext>
            </p:extLst>
          </p:nvPr>
        </p:nvGraphicFramePr>
        <p:xfrm>
          <a:off x="7284720" y="578196"/>
          <a:ext cx="4652558" cy="6101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3848">
                  <a:extLst>
                    <a:ext uri="{9D8B030D-6E8A-4147-A177-3AD203B41FA5}">
                      <a16:colId xmlns:a16="http://schemas.microsoft.com/office/drawing/2014/main" val="3076938220"/>
                    </a:ext>
                  </a:extLst>
                </a:gridCol>
                <a:gridCol w="1518710">
                  <a:extLst>
                    <a:ext uri="{9D8B030D-6E8A-4147-A177-3AD203B41FA5}">
                      <a16:colId xmlns:a16="http://schemas.microsoft.com/office/drawing/2014/main" val="2731551597"/>
                    </a:ext>
                  </a:extLst>
                </a:gridCol>
              </a:tblGrid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96524039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9903012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pid_hr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531300121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Dstrct</a:t>
                      </a:r>
                      <a:r>
                        <a:rPr lang="en-US" sz="1100" dirty="0">
                          <a:effectLst/>
                        </a:rPr>
                        <a:t> Code]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14703740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jenis_temuan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943590504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Kategori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085979098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Lokasi</a:t>
                      </a:r>
                      <a:r>
                        <a:rPr lang="en-US" sz="1100" dirty="0">
                          <a:effectLst/>
                        </a:rPr>
                        <a:t> Id]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023990368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temuan_keterangan_lokasi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55421927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Tanggal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7097133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38337417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id_ticket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023570474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nrp_pic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290205212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1691023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pembuat_pos_desc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98799240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pembuat_dept_desc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26405696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578630367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[LANJUT Operasi]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214366814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[STOP Operasi]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571382148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192037842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FUNCTIONAL_STRUCTURE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271719554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Deskrpsi_Temuan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varchar(255)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112615232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Perbaikan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64167612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lead_time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66182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tbl_t_incident_custom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58002"/>
              </p:ext>
            </p:extLst>
          </p:nvPr>
        </p:nvGraphicFramePr>
        <p:xfrm>
          <a:off x="581192" y="2180496"/>
          <a:ext cx="6612088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82489"/>
              </p:ext>
            </p:extLst>
          </p:nvPr>
        </p:nvGraphicFramePr>
        <p:xfrm>
          <a:off x="7193280" y="642312"/>
          <a:ext cx="4652558" cy="6101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3848">
                  <a:extLst>
                    <a:ext uri="{9D8B030D-6E8A-4147-A177-3AD203B41FA5}">
                      <a16:colId xmlns:a16="http://schemas.microsoft.com/office/drawing/2014/main" val="3076938220"/>
                    </a:ext>
                  </a:extLst>
                </a:gridCol>
                <a:gridCol w="1518710">
                  <a:extLst>
                    <a:ext uri="{9D8B030D-6E8A-4147-A177-3AD203B41FA5}">
                      <a16:colId xmlns:a16="http://schemas.microsoft.com/office/drawing/2014/main" val="2731551597"/>
                    </a:ext>
                  </a:extLst>
                </a:gridCol>
              </a:tblGrid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96524039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9903012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pid_hr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531300121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Dstrct</a:t>
                      </a:r>
                      <a:r>
                        <a:rPr lang="en-US" sz="1100" dirty="0">
                          <a:effectLst/>
                        </a:rPr>
                        <a:t> Code]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14703740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jenis_temuan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943590504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Kategori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085979098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Lokasi</a:t>
                      </a:r>
                      <a:r>
                        <a:rPr lang="en-US" sz="1100" dirty="0">
                          <a:effectLst/>
                        </a:rPr>
                        <a:t> Id]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023990368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temuan_keterangan_lokasi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55421927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Tanggal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7097133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38337417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id_ticket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023570474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nrp_pic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290205212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1691023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pembuat_pos_desc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98799240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pembuat_dept_desc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26405696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578630367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[LANJUT Operasi]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214366814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[STOP Operasi]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571382148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192037842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FUNCTIONAL_STRUCTURE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271719554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Deskrpsi_Temuan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varchar(255)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112615232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Perbaikan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64167612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lead_time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66182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tbl_sap_custom_highrisk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738387"/>
              </p:ext>
            </p:extLst>
          </p:nvPr>
        </p:nvGraphicFramePr>
        <p:xfrm>
          <a:off x="337184" y="2435224"/>
          <a:ext cx="7333615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51719"/>
              </p:ext>
            </p:extLst>
          </p:nvPr>
        </p:nvGraphicFramePr>
        <p:xfrm>
          <a:off x="7670799" y="681568"/>
          <a:ext cx="3606241" cy="5991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738">
                  <a:extLst>
                    <a:ext uri="{9D8B030D-6E8A-4147-A177-3AD203B41FA5}">
                      <a16:colId xmlns:a16="http://schemas.microsoft.com/office/drawing/2014/main" val="1397658845"/>
                    </a:ext>
                  </a:extLst>
                </a:gridCol>
                <a:gridCol w="996847">
                  <a:extLst>
                    <a:ext uri="{9D8B030D-6E8A-4147-A177-3AD203B41FA5}">
                      <a16:colId xmlns:a16="http://schemas.microsoft.com/office/drawing/2014/main" val="139802151"/>
                    </a:ext>
                  </a:extLst>
                </a:gridCol>
                <a:gridCol w="703656">
                  <a:extLst>
                    <a:ext uri="{9D8B030D-6E8A-4147-A177-3AD203B41FA5}">
                      <a16:colId xmlns:a16="http://schemas.microsoft.com/office/drawing/2014/main" val="422215719"/>
                    </a:ext>
                  </a:extLst>
                </a:gridCol>
              </a:tblGrid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Column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Deskripsi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37267603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id_ticket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563366147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dstrct_code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611379212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497837589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temuan_tanggal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346823630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temuan_jenis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355431434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temuan_deskripsi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4454594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temuan_kode_bahaya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1970805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temuan_kategori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653810672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temuan_overdue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1727107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temuan_lokasi_id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317639094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temuan_keterangan_lokasi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582965231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14738416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created_by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996570414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created_date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70166961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47877150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perbaikan_deskripsi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152157786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perbaikan_tanggal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987304394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perbaikan_jam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259615483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07321748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div_code_desc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94941402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dept_code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4121972070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functional_structure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54197622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pos_title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183503896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temuan_pelaku_nrp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9850337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temuan_pelaku_titel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73094680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temuan_pelaku_nama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411624294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APPROVAL_DATE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156448751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temuan_pic_dept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37196673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pic_nrp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99493737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PERBAIKAN_NAMA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21262349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APPROVAL_NAMA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53553913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APPROVAL_POS_DESC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8360463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42077478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PERBAIKAN_DEPT_DESC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66394652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PELAKU_POS_DESC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401542762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PEMBUAT_POS_DESC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2032707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activity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65917521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JENIS_AKTIFITAS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98266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2110040"/>
              </p:ext>
            </p:extLst>
          </p:nvPr>
        </p:nvGraphicFramePr>
        <p:xfrm>
          <a:off x="7770755" y="1369630"/>
          <a:ext cx="3974617" cy="503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8544">
                  <a:extLst>
                    <a:ext uri="{9D8B030D-6E8A-4147-A177-3AD203B41FA5}">
                      <a16:colId xmlns:a16="http://schemas.microsoft.com/office/drawing/2014/main" val="191372001"/>
                    </a:ext>
                  </a:extLst>
                </a:gridCol>
                <a:gridCol w="1296073">
                  <a:extLst>
                    <a:ext uri="{9D8B030D-6E8A-4147-A177-3AD203B41FA5}">
                      <a16:colId xmlns:a16="http://schemas.microsoft.com/office/drawing/2014/main" val="3444453450"/>
                    </a:ext>
                  </a:extLst>
                </a:gridCol>
              </a:tblGrid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Column 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Type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85646685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no_insiden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635428372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dstrct_code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0956468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tgl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43460470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jeniss_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917341089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kode_fokus_program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156849754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kode_bahaya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47847005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status_insiden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68404511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modified_date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datetime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502288860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isKorban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126875876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nrp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242912014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28834177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div_code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9758794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FUNCTIONAL_STRUCTURE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31862332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pic_nama_pica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099443923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due_date_pica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819419265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pic_nrp_pica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593610590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621219070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perbaikan_pica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varchar(8000)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98423447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div_code_pica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7218611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dept_code_pica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826892459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faktor_kritikal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varchar(8000)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849098602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kategori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91886001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jenis_penyebab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varchar(8000)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45863938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lead_time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423163283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3337" y="1043709"/>
            <a:ext cx="3953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satupamabi_insiden_she_all_DE6_dash1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3337" y="1653309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" y="2563742"/>
            <a:ext cx="4634099" cy="32579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3337" y="5821681"/>
            <a:ext cx="5339623" cy="237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http://jieptbco402/#/views/DE6DashboardSHEStatistik-Newv_1_4_1_16383317789220/Dashboard1?:iid=2</a:t>
            </a:r>
          </a:p>
        </p:txBody>
      </p:sp>
    </p:spTree>
    <p:extLst>
      <p:ext uri="{BB962C8B-B14F-4D97-AF65-F5344CB8AC3E}">
        <p14:creationId xmlns:p14="http://schemas.microsoft.com/office/powerpoint/2010/main" val="3396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2494018"/>
              </p:ext>
            </p:extLst>
          </p:nvPr>
        </p:nvGraphicFramePr>
        <p:xfrm>
          <a:off x="5985164" y="718068"/>
          <a:ext cx="5578332" cy="6125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151">
                  <a:extLst>
                    <a:ext uri="{9D8B030D-6E8A-4147-A177-3AD203B41FA5}">
                      <a16:colId xmlns:a16="http://schemas.microsoft.com/office/drawing/2014/main" val="935750897"/>
                    </a:ext>
                  </a:extLst>
                </a:gridCol>
                <a:gridCol w="1346845">
                  <a:extLst>
                    <a:ext uri="{9D8B030D-6E8A-4147-A177-3AD203B41FA5}">
                      <a16:colId xmlns:a16="http://schemas.microsoft.com/office/drawing/2014/main" val="3649172978"/>
                    </a:ext>
                  </a:extLst>
                </a:gridCol>
                <a:gridCol w="1393336">
                  <a:extLst>
                    <a:ext uri="{9D8B030D-6E8A-4147-A177-3AD203B41FA5}">
                      <a16:colId xmlns:a16="http://schemas.microsoft.com/office/drawing/2014/main" val="1944858655"/>
                    </a:ext>
                  </a:extLst>
                </a:gridCol>
              </a:tblGrid>
              <a:tr h="14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 </a:t>
                      </a:r>
                      <a:r>
                        <a:rPr lang="en-US" sz="900" dirty="0" smtClean="0">
                          <a:effectLst/>
                        </a:rPr>
                        <a:t>Name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Deskripsi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591791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pid_plan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09846187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id_ticket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82650544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dstrct_code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53355923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temuan_tanggal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82547083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temuan_jenis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5204207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pembuat_pos_desc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70553828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337611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pos_pic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90316481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temuan_kategori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6744967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temuan_lokasi_id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27317882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temuan_keterangan_lokasi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5352009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created_by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47737817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53431347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is_complete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123223772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dirty="0" err="1">
                          <a:effectLst/>
                        </a:rPr>
                        <a:t>is_PM&amp;DPM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721054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is_dept_head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25474200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is_sect_head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numeric(25, 13)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096873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is_group_leader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9456705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78068199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count_level_pos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78022931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PEMBUAT_NAMA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9752505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nrp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43882664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FUNCTIONAL_STRUCTURE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0305518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flag_mic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83120499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percentage_gl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613795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7752415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76769406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percentage_dh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003959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percentage_pm_dpm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57112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durasi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55552769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parameter_frekuensi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659625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jumlah_lokasiHR_approved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1360904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jumlah_lokasiHR_aktual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7264143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prioritas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67327376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dept_code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varchar(50)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95167154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1818" y="1036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satupamabi_inspeksi_pospic_percentage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8" y="2479040"/>
            <a:ext cx="4661162" cy="3608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818" y="59793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http://jieptbco402/#/views/DE12DashboardPlanningSAPHighRisk/DashboardInspectorHighRisk2?:iid=1</a:t>
            </a:r>
          </a:p>
        </p:txBody>
      </p:sp>
    </p:spTree>
    <p:extLst>
      <p:ext uri="{BB962C8B-B14F-4D97-AF65-F5344CB8AC3E}">
        <p14:creationId xmlns:p14="http://schemas.microsoft.com/office/powerpoint/2010/main" val="36343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9233"/>
              </p:ext>
            </p:extLst>
          </p:nvPr>
        </p:nvGraphicFramePr>
        <p:xfrm>
          <a:off x="6631708" y="655776"/>
          <a:ext cx="5107710" cy="5668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1445">
                  <a:extLst>
                    <a:ext uri="{9D8B030D-6E8A-4147-A177-3AD203B41FA5}">
                      <a16:colId xmlns:a16="http://schemas.microsoft.com/office/drawing/2014/main" val="2509237043"/>
                    </a:ext>
                  </a:extLst>
                </a:gridCol>
                <a:gridCol w="1084011">
                  <a:extLst>
                    <a:ext uri="{9D8B030D-6E8A-4147-A177-3AD203B41FA5}">
                      <a16:colId xmlns:a16="http://schemas.microsoft.com/office/drawing/2014/main" val="836613610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807067951"/>
                    </a:ext>
                  </a:extLst>
                </a:gridCol>
              </a:tblGrid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Column 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2769104055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uniqueidentifier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439353914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pid_plan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2682459442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tanggal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1315191943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dstrct_code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78533691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temuan_lokasi_id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varchar(100)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151309627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activity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varchar(255)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2687721667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temuan_keterangan_lokasi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varchar(100)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776308148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dept_in_charge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2093700146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pos_pic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237898813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jam_followup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462254790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durasi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2724362906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frekuensi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1445958079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parameter_frekuensi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045742615"/>
                  </a:ext>
                </a:extLst>
              </a:tr>
              <a:tr h="282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percentage_gl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940419659"/>
                  </a:ext>
                </a:extLst>
              </a:tr>
              <a:tr h="282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percentage_sh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496903259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percentage_she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1539448301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percentage_dh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732764285"/>
                  </a:ext>
                </a:extLst>
              </a:tr>
              <a:tr h="303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percentage_pm_dpm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988405778"/>
                  </a:ext>
                </a:extLst>
              </a:tr>
              <a:tr h="427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FUNCTIONAL_STRUCTURE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958065984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bigint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993515633"/>
                  </a:ext>
                </a:extLst>
              </a:tr>
              <a:tr h="155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flag_mic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4239788003"/>
                  </a:ext>
                </a:extLst>
              </a:tr>
              <a:tr h="455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percentage_pm_dpm_ubahan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229" marR="39229" marT="0" marB="0" anchor="b"/>
                </a:tc>
                <a:extLst>
                  <a:ext uri="{0D108BD9-81ED-4DB2-BD59-A6C34878D82A}">
                    <a16:rowId xmlns:a16="http://schemas.microsoft.com/office/drawing/2014/main" val="352032633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1027" y="1313934"/>
            <a:ext cx="440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satupamabi_highrisk_pos_pic_percentage_v2</a:t>
            </a:r>
          </a:p>
        </p:txBody>
      </p:sp>
    </p:spTree>
    <p:extLst>
      <p:ext uri="{BB962C8B-B14F-4D97-AF65-F5344CB8AC3E}">
        <p14:creationId xmlns:p14="http://schemas.microsoft.com/office/powerpoint/2010/main" val="25955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59616"/>
            <a:ext cx="11029615" cy="367830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Create View/Query</a:t>
            </a:r>
          </a:p>
          <a:p>
            <a:r>
              <a:rPr lang="en-US" dirty="0" smtClean="0"/>
              <a:t>Create Store Procedure</a:t>
            </a:r>
          </a:p>
          <a:p>
            <a:r>
              <a:rPr lang="en-US" dirty="0" smtClean="0"/>
              <a:t>Add Task/Step in Jobs </a:t>
            </a:r>
            <a:endParaRPr lang="en-US" dirty="0" smtClean="0"/>
          </a:p>
          <a:p>
            <a:r>
              <a:rPr lang="en-US" dirty="0" smtClean="0"/>
              <a:t>Existing View, SP, Table</a:t>
            </a:r>
          </a:p>
          <a:p>
            <a:r>
              <a:rPr lang="en-US" dirty="0" smtClean="0"/>
              <a:t>Monitoring Data on Tableau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372" y="1286225"/>
            <a:ext cx="4956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satupamabi_highrisk_parameter_temuan_detail_v2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68425"/>
              </p:ext>
            </p:extLst>
          </p:nvPr>
        </p:nvGraphicFramePr>
        <p:xfrm>
          <a:off x="6774311" y="1043710"/>
          <a:ext cx="4761907" cy="5255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8663">
                  <a:extLst>
                    <a:ext uri="{9D8B030D-6E8A-4147-A177-3AD203B41FA5}">
                      <a16:colId xmlns:a16="http://schemas.microsoft.com/office/drawing/2014/main" val="1320574038"/>
                    </a:ext>
                  </a:extLst>
                </a:gridCol>
                <a:gridCol w="1244815">
                  <a:extLst>
                    <a:ext uri="{9D8B030D-6E8A-4147-A177-3AD203B41FA5}">
                      <a16:colId xmlns:a16="http://schemas.microsoft.com/office/drawing/2014/main" val="2186527410"/>
                    </a:ext>
                  </a:extLst>
                </a:gridCol>
                <a:gridCol w="948429">
                  <a:extLst>
                    <a:ext uri="{9D8B030D-6E8A-4147-A177-3AD203B41FA5}">
                      <a16:colId xmlns:a16="http://schemas.microsoft.com/office/drawing/2014/main" val="1853170355"/>
                    </a:ext>
                  </a:extLst>
                </a:gridCol>
              </a:tblGrid>
              <a:tr h="318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Column 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055727453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1837494368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pid_plan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05235222"/>
                  </a:ext>
                </a:extLst>
              </a:tr>
              <a:tr h="163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tanggal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571267381"/>
                  </a:ext>
                </a:extLst>
              </a:tr>
              <a:tr h="163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dstrct_code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1552851421"/>
                  </a:ext>
                </a:extLst>
              </a:tr>
              <a:tr h="318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temuan_lokasi_id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1619441971"/>
                  </a:ext>
                </a:extLst>
              </a:tr>
              <a:tr h="318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temuan_keterangan_lokasi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986668461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nama_pembuat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650548412"/>
                  </a:ext>
                </a:extLst>
              </a:tr>
              <a:tr h="163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parameter_no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838312540"/>
                  </a:ext>
                </a:extLst>
              </a:tr>
              <a:tr h="318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kategori_temuan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247557722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jenis_temuan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422735626"/>
                  </a:ext>
                </a:extLst>
              </a:tr>
              <a:tr h="163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is_checked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873005751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510811145"/>
                  </a:ext>
                </a:extLst>
              </a:tr>
              <a:tr h="318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id_ticket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1247353870"/>
                  </a:ext>
                </a:extLst>
              </a:tr>
              <a:tr h="1636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temuan_deskripsi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1803776919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FUNCTIONAL_STRUCTURE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varchar(4)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938525610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POS_TITLE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varchar(40)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484132578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nrp_pic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varchar(10)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2013897352"/>
                  </a:ext>
                </a:extLst>
              </a:tr>
              <a:tr h="315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name_pic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varchar(50)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282" marR="55282" marT="0" marB="0" anchor="b"/>
                </a:tc>
                <a:extLst>
                  <a:ext uri="{0D108BD9-81ED-4DB2-BD59-A6C34878D82A}">
                    <a16:rowId xmlns:a16="http://schemas.microsoft.com/office/drawing/2014/main" val="399410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34299"/>
              </p:ext>
            </p:extLst>
          </p:nvPr>
        </p:nvGraphicFramePr>
        <p:xfrm>
          <a:off x="5080000" y="812799"/>
          <a:ext cx="6253019" cy="5626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3000">
                  <a:extLst>
                    <a:ext uri="{9D8B030D-6E8A-4147-A177-3AD203B41FA5}">
                      <a16:colId xmlns:a16="http://schemas.microsoft.com/office/drawing/2014/main" val="4247495583"/>
                    </a:ext>
                  </a:extLst>
                </a:gridCol>
                <a:gridCol w="1634605">
                  <a:extLst>
                    <a:ext uri="{9D8B030D-6E8A-4147-A177-3AD203B41FA5}">
                      <a16:colId xmlns:a16="http://schemas.microsoft.com/office/drawing/2014/main" val="2854612223"/>
                    </a:ext>
                  </a:extLst>
                </a:gridCol>
                <a:gridCol w="1245414">
                  <a:extLst>
                    <a:ext uri="{9D8B030D-6E8A-4147-A177-3AD203B41FA5}">
                      <a16:colId xmlns:a16="http://schemas.microsoft.com/office/drawing/2014/main" val="1890358456"/>
                    </a:ext>
                  </a:extLst>
                </a:gridCol>
              </a:tblGrid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Column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127434800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id_ticket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1750691483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dstrct_code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326999707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temuan_tanggal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55108404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temuan_jenis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738725143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pembuat_pos_desc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1401964432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level_pos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varchar(255)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68334499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temuan_kategori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66913747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temuan_lokasi_id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4278975041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temuan_keterangan_lokasi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1256394352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created_by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varchar(100)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962865037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varchar(50)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946053891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is_complete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997883675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[is_PM&amp;DPM]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247737039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is_dept_head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535335564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is_sect_head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1856750360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is_group_leader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010799330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is_she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421319871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count_level_pos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543534097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PEMBUAT_NAMA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varchar(100)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2759172114"/>
                  </a:ext>
                </a:extLst>
              </a:tr>
              <a:tr h="30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nrp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varchar(100)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3149746928"/>
                  </a:ext>
                </a:extLst>
              </a:tr>
              <a:tr h="2716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FUNCTIONAL_STRUCTURE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varchar(4)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718348976"/>
                  </a:ext>
                </a:extLst>
              </a:tr>
              <a:tr h="1542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flag_mic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varchar(2)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05" marR="40405" marT="0" marB="0" anchor="b"/>
                </a:tc>
                <a:extLst>
                  <a:ext uri="{0D108BD9-81ED-4DB2-BD59-A6C34878D82A}">
                    <a16:rowId xmlns:a16="http://schemas.microsoft.com/office/drawing/2014/main" val="570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47704"/>
              </p:ext>
            </p:extLst>
          </p:nvPr>
        </p:nvGraphicFramePr>
        <p:xfrm>
          <a:off x="5575911" y="766615"/>
          <a:ext cx="6024961" cy="5897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9979">
                  <a:extLst>
                    <a:ext uri="{9D8B030D-6E8A-4147-A177-3AD203B41FA5}">
                      <a16:colId xmlns:a16="http://schemas.microsoft.com/office/drawing/2014/main" val="3573342616"/>
                    </a:ext>
                  </a:extLst>
                </a:gridCol>
                <a:gridCol w="1241746">
                  <a:extLst>
                    <a:ext uri="{9D8B030D-6E8A-4147-A177-3AD203B41FA5}">
                      <a16:colId xmlns:a16="http://schemas.microsoft.com/office/drawing/2014/main" val="2881682478"/>
                    </a:ext>
                  </a:extLst>
                </a:gridCol>
                <a:gridCol w="1533236">
                  <a:extLst>
                    <a:ext uri="{9D8B030D-6E8A-4147-A177-3AD203B41FA5}">
                      <a16:colId xmlns:a16="http://schemas.microsoft.com/office/drawing/2014/main" val="1616957169"/>
                    </a:ext>
                  </a:extLst>
                </a:gridCol>
              </a:tblGrid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09185343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3774511224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dstrct_code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3538621488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temuan_lokasi_id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79057592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temuan_keterangan_lokasi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967930389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hr_lokasi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varchar(202)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634130732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709179801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tanggal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154959906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is_plan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693117967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is_actual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241498631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is_unplanned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875770585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cancel_sum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06467789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is_stopoperasi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812173891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status_stop_operasi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970589559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duration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156724364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created_date_start_min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61174423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created_date_stop_max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060929865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user_notes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209803760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temuan_kategori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748210914"/>
                  </a:ext>
                </a:extLst>
              </a:tr>
              <a:tr h="3399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dept_in_charge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varchar(100)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488310092"/>
                  </a:ext>
                </a:extLst>
              </a:tr>
              <a:tr h="308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FUNCTIONAL_STRUCTURE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4140396348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Terencana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836263853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flag_hanging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3686481169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flag_pos_title_SH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2559361777"/>
                  </a:ext>
                </a:extLst>
              </a:tr>
              <a:tr h="174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flag_actual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77" marR="40277" marT="0" marB="0" anchor="b"/>
                </a:tc>
                <a:extLst>
                  <a:ext uri="{0D108BD9-81ED-4DB2-BD59-A6C34878D82A}">
                    <a16:rowId xmlns:a16="http://schemas.microsoft.com/office/drawing/2014/main" val="755147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075" y="1027607"/>
            <a:ext cx="339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satupamabi_highrisk_summary_v3</a:t>
            </a:r>
          </a:p>
        </p:txBody>
      </p:sp>
    </p:spTree>
    <p:extLst>
      <p:ext uri="{BB962C8B-B14F-4D97-AF65-F5344CB8AC3E}">
        <p14:creationId xmlns:p14="http://schemas.microsoft.com/office/powerpoint/2010/main" val="283755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797" y="1175389"/>
            <a:ext cx="350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satupamabi_highrisk_start_stop_v2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60901"/>
              </p:ext>
            </p:extLst>
          </p:nvPr>
        </p:nvGraphicFramePr>
        <p:xfrm>
          <a:off x="5080000" y="720436"/>
          <a:ext cx="5809673" cy="6101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3848">
                  <a:extLst>
                    <a:ext uri="{9D8B030D-6E8A-4147-A177-3AD203B41FA5}">
                      <a16:colId xmlns:a16="http://schemas.microsoft.com/office/drawing/2014/main" val="3076938220"/>
                    </a:ext>
                  </a:extLst>
                </a:gridCol>
                <a:gridCol w="1518710">
                  <a:extLst>
                    <a:ext uri="{9D8B030D-6E8A-4147-A177-3AD203B41FA5}">
                      <a16:colId xmlns:a16="http://schemas.microsoft.com/office/drawing/2014/main" val="2731551597"/>
                    </a:ext>
                  </a:extLst>
                </a:gridCol>
                <a:gridCol w="1157115">
                  <a:extLst>
                    <a:ext uri="{9D8B030D-6E8A-4147-A177-3AD203B41FA5}">
                      <a16:colId xmlns:a16="http://schemas.microsoft.com/office/drawing/2014/main" val="1286951337"/>
                    </a:ext>
                  </a:extLst>
                </a:gridCol>
              </a:tblGrid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Deskripsi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96524039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9903012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pid_hr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531300121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Dstrct</a:t>
                      </a:r>
                      <a:r>
                        <a:rPr lang="en-US" sz="1100" dirty="0">
                          <a:effectLst/>
                        </a:rPr>
                        <a:t> Code]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147037401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jenis_temuan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943590504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Kategori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varchar(500)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085979098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Lokasi</a:t>
                      </a:r>
                      <a:r>
                        <a:rPr lang="en-US" sz="1100" dirty="0">
                          <a:effectLst/>
                        </a:rPr>
                        <a:t> Id]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023990368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temuan_keterangan_lokasi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55421927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err="1">
                          <a:effectLst/>
                        </a:rPr>
                        <a:t>Temuan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Tanggal</a:t>
                      </a:r>
                      <a:r>
                        <a:rPr lang="en-US" sz="1100" dirty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7097133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38337417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id_ticket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023570474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nrp_pic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varchar(10)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290205212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1691023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pembuat_pos_desc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98799240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pembuat_dept_desc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326405696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pembuat_nama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varchar(50)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578630367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[LANJUT Operasi]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2214366814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[STOP Operasi]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571382148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3192037842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FUNCTIONAL_STRUCTURE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varchar(4)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271719554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Deskrpsi_Temuan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varchar(255)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4112615232"/>
                  </a:ext>
                </a:extLst>
              </a:tr>
              <a:tr h="3121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Perbaikan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varchar(255)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641676126"/>
                  </a:ext>
                </a:extLst>
              </a:tr>
              <a:tr h="160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lead_time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1" marR="42911" marT="0" marB="0" anchor="b"/>
                </a:tc>
                <a:extLst>
                  <a:ext uri="{0D108BD9-81ED-4DB2-BD59-A6C34878D82A}">
                    <a16:rowId xmlns:a16="http://schemas.microsoft.com/office/drawing/2014/main" val="166182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2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797" y="1175389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/>
              <a:t>tbl_t_incident_custom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25377"/>
              </p:ext>
            </p:extLst>
          </p:nvPr>
        </p:nvGraphicFramePr>
        <p:xfrm>
          <a:off x="7254241" y="538467"/>
          <a:ext cx="3870959" cy="5842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528">
                  <a:extLst>
                    <a:ext uri="{9D8B030D-6E8A-4147-A177-3AD203B41FA5}">
                      <a16:colId xmlns:a16="http://schemas.microsoft.com/office/drawing/2014/main" val="581443186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1764932006"/>
                    </a:ext>
                  </a:extLst>
                </a:gridCol>
                <a:gridCol w="720179">
                  <a:extLst>
                    <a:ext uri="{9D8B030D-6E8A-4147-A177-3AD203B41FA5}">
                      <a16:colId xmlns:a16="http://schemas.microsoft.com/office/drawing/2014/main" val="3416057661"/>
                    </a:ext>
                  </a:extLst>
                </a:gridCol>
              </a:tblGrid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Column Name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Data Type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Deskripsi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499608153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185137430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DISTRIK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334029333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TGL_INSIDEN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808213641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BULAN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84525065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DETAIL_INSIDEN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varchar(MAX)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57381992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KATEGORI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59034929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DIVISI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5219554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DEPARTEMEN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790248861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JABATAN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704024745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NRP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674677781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NAMA_PELAKU_KORBAN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016845017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LAMA_MENJABAT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704045699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NAMA_GL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965998845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PF_NPF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varchar(45)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769222574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KODE_KLARISIFIKASI_INSIDEN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68786891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WAKTU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varchar(45)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578635977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LOKASI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62289025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KODE_FOKUS_PROGRAM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74188778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TINDAKAN_BERBAHAYA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956878821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KONDISI_BERBAHAYA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942554710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FAKTOR_PRIBADI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varchar(8000)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723968769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FAKTOR_PEKERJAAN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varchar(8000)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66191336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PICA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705021143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MOD_DATE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datetime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84691307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MOD_BY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43948475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TEMUAN_JENIS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569343287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FIRE_INCIDENT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4207084805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FATIGUE_INCIDENT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388995837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[H&amp;F_INCIDENT]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345727096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SLIDING_INCIDENT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89730612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OTHERS_INCIDENT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062184626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TRAFFIC_INCIDENT_ONLY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60303461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FATAL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407063336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LTI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77119626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1887030435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874625090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latitude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float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57038845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longitude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float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064000000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Threshold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422610755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JENIS_INSIDEN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varchar(1000)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923560119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dept_code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223940522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TH_NONTH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716938687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flag_insiden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767587492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insiden_no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770946799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lpi_id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varchar(255)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324431414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nama_file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varchar(225)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4083875183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path_file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varchar(1044)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661761758"/>
                  </a:ext>
                </a:extLst>
              </a:tr>
              <a:tr h="119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status_insiden_lpi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varchar(50)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0" marB="0" anchor="b"/>
                </a:tc>
                <a:extLst>
                  <a:ext uri="{0D108BD9-81ED-4DB2-BD59-A6C34878D82A}">
                    <a16:rowId xmlns:a16="http://schemas.microsoft.com/office/drawing/2014/main" val="399651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9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05598" y="761997"/>
          <a:ext cx="3606241" cy="5991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738">
                  <a:extLst>
                    <a:ext uri="{9D8B030D-6E8A-4147-A177-3AD203B41FA5}">
                      <a16:colId xmlns:a16="http://schemas.microsoft.com/office/drawing/2014/main" val="1397658845"/>
                    </a:ext>
                  </a:extLst>
                </a:gridCol>
                <a:gridCol w="996847">
                  <a:extLst>
                    <a:ext uri="{9D8B030D-6E8A-4147-A177-3AD203B41FA5}">
                      <a16:colId xmlns:a16="http://schemas.microsoft.com/office/drawing/2014/main" val="139802151"/>
                    </a:ext>
                  </a:extLst>
                </a:gridCol>
                <a:gridCol w="703656">
                  <a:extLst>
                    <a:ext uri="{9D8B030D-6E8A-4147-A177-3AD203B41FA5}">
                      <a16:colId xmlns:a16="http://schemas.microsoft.com/office/drawing/2014/main" val="422215719"/>
                    </a:ext>
                  </a:extLst>
                </a:gridCol>
              </a:tblGrid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Column 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Type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Deskripsi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37267603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id_ticket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563366147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dstrct_code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611379212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497837589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temuan_tanggal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346823630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temuan_jenis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355431434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temuan_deskripsi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4454594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temuan_kode_bahaya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1970805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temuan_kategori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653810672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temuan_overdue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1727107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temuan_lokasi_id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317639094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temuan_keterangan_lokasi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582965231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14738416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created_by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996570414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created_date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70166961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47877150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perbaikan_deskripsi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152157786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perbaikan_tanggal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987304394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perbaikan_jam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259615483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07321748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div_code_desc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94941402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dept_code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4121972070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functional_structure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54197622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pos_title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183503896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temuan_pelaku_nrp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9850337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temuan_pelaku_titel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73094680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temuan_pelaku_nama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411624294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APPROVAL_DATE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datetime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156448751"/>
                  </a:ext>
                </a:extLst>
              </a:tr>
              <a:tr h="82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temuan_pic_dept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37196673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pic_nrp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99493737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PERBAIKAN_NAMA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212623499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APPROVAL_NAMA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53553913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APPROVAL_POS_DESC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8360463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420774788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PERBAIKAN_DEPT_DESC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66394652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PELAKU_POS_DESC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2401542762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PEMBUAT_POS_DESC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varchar(100)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120327077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activity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varchar(255)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659175215"/>
                  </a:ext>
                </a:extLst>
              </a:tr>
              <a:tr h="1616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JENIS_AKTIFITAS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varchar(50)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278" marR="22278" marT="0" marB="0" anchor="b"/>
                </a:tc>
                <a:extLst>
                  <a:ext uri="{0D108BD9-81ED-4DB2-BD59-A6C34878D82A}">
                    <a16:rowId xmlns:a16="http://schemas.microsoft.com/office/drawing/2014/main" val="398266855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5404" y="1283454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tbl_sap_custom_highrisk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smtClean="0"/>
              <a:t>Engineer di </a:t>
            </a:r>
            <a:r>
              <a:rPr lang="en-US" dirty="0" err="1"/>
              <a:t>Departemen</a:t>
            </a:r>
            <a:r>
              <a:rPr lang="en-US" dirty="0"/>
              <a:t> Big Data</a:t>
            </a:r>
            <a:r>
              <a:rPr lang="en-US" dirty="0" smtClean="0"/>
              <a:t> PT </a:t>
            </a:r>
            <a:r>
              <a:rPr lang="en-US" dirty="0" err="1"/>
              <a:t>Pamapersada</a:t>
            </a:r>
            <a:r>
              <a:rPr lang="en-US" dirty="0"/>
              <a:t> </a:t>
            </a:r>
            <a:r>
              <a:rPr lang="en-US" dirty="0" smtClean="0"/>
              <a:t>Nusantara. 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aya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men-</a:t>
            </a:r>
            <a:r>
              <a:rPr lang="en-US" i="1" dirty="0" smtClean="0"/>
              <a:t>support </a:t>
            </a:r>
            <a:r>
              <a:rPr lang="en-US" dirty="0" err="1" smtClean="0"/>
              <a:t>Usecase</a:t>
            </a:r>
            <a:r>
              <a:rPr lang="en-US" dirty="0" smtClean="0"/>
              <a:t>-E (SHE)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data yang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berubungan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table/</a:t>
            </a:r>
            <a:r>
              <a:rPr lang="en-US" dirty="0" err="1" smtClean="0"/>
              <a:t>datamart</a:t>
            </a:r>
            <a:r>
              <a:rPr lang="en-US" dirty="0" smtClean="0"/>
              <a:t>, </a:t>
            </a:r>
            <a:r>
              <a:rPr lang="en-US" dirty="0" err="1" smtClean="0"/>
              <a:t>pembuatan</a:t>
            </a:r>
            <a:r>
              <a:rPr lang="en-US" dirty="0" smtClean="0"/>
              <a:t> schedule </a:t>
            </a:r>
            <a:r>
              <a:rPr lang="en-US" dirty="0" err="1" smtClean="0"/>
              <a:t>untuk</a:t>
            </a:r>
            <a:r>
              <a:rPr lang="en-US" dirty="0" smtClean="0"/>
              <a:t> update data, monitoring data, </a:t>
            </a:r>
            <a:r>
              <a:rPr lang="en-US" dirty="0" err="1" smtClean="0"/>
              <a:t>maintance</a:t>
            </a:r>
            <a:r>
              <a:rPr lang="en-US" dirty="0" smtClean="0"/>
              <a:t>/</a:t>
            </a:r>
            <a:r>
              <a:rPr lang="en-US" dirty="0" err="1" smtClean="0"/>
              <a:t>upadate</a:t>
            </a:r>
            <a:r>
              <a:rPr lang="en-US" dirty="0" smtClean="0"/>
              <a:t> query </a:t>
            </a:r>
            <a:r>
              <a:rPr lang="en-US" dirty="0" err="1" smtClean="0"/>
              <a:t>atau</a:t>
            </a:r>
            <a:r>
              <a:rPr lang="en-US" dirty="0" smtClean="0"/>
              <a:t> table.</a:t>
            </a:r>
          </a:p>
          <a:p>
            <a:pPr marL="0" indent="0">
              <a:buNone/>
            </a:pP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Data Engineer di PT </a:t>
            </a:r>
            <a:r>
              <a:rPr lang="en-US" dirty="0" err="1" smtClean="0"/>
              <a:t>Pamapersada</a:t>
            </a:r>
            <a:r>
              <a:rPr lang="en-US" dirty="0" smtClean="0"/>
              <a:t> Nusantara.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3618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2020" y="666636"/>
            <a:ext cx="5273964" cy="101441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Create view/query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551" y="1886742"/>
            <a:ext cx="4876800" cy="173831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 SQL, a view is a virtual table based on the result-set of an SQL statement. A view contains rows and columns, just like a real table. The fields in a view are fields from one or more real tables in the database.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1192" y="3625055"/>
            <a:ext cx="5790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...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5514975" y="1119691"/>
            <a:ext cx="6363855" cy="50107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[view_satupamabi_highrisk_parameter_temuan_v2]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pid_plan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tanggal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dstrct_code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temuan_lokasi_id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temuan_keterangan_lokasi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parameter_no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kategori_temuan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jenis_temuan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is_checked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is_checked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[status]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Close'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'Complete'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'Validated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'Close'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[status]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'On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Progress'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'Open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'Open'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status_grouped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,sum(CASE WHEN [status] in ('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Close','Complete','Validated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 THEN 1 ELSE 0 END) as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close_count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,sum(CASE WHEN [status] in ('On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Progress','Open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') THEN 1 ELSE 0 END) as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open_count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id_ticket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id_ticket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jumlah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FUNCTIONAL_STRUCTURE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POS_TITLE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nrp_pic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name_pic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satupamabi_highrisk_parameter_temuan_detail_v2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pid_plan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tanggal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dstrct_code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temuan_lokasi_id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temuan_keterangan_lokasi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parameter_no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kategori_temuan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jenis_temuan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[status]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Close'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'Complete'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'Validated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'Close'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[status]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'On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Progress'</a:t>
            </a:r>
            <a:r>
              <a:rPr lang="en-US" sz="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'Open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'Open'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FUNCTIONAL_STRUCTURE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POS_TITLE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nrp_pic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name_pic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7199" y="5746344"/>
            <a:ext cx="5246255" cy="1604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n-US" sz="900" dirty="0" smtClean="0"/>
              <a:t>*</a:t>
            </a:r>
            <a:r>
              <a:rPr lang="en-US" sz="900" dirty="0" err="1" smtClean="0"/>
              <a:t>salahsatu</a:t>
            </a:r>
            <a:r>
              <a:rPr lang="en-US" sz="900" dirty="0" smtClean="0"/>
              <a:t> </a:t>
            </a:r>
            <a:r>
              <a:rPr lang="en-US" sz="900" dirty="0" err="1" smtClean="0"/>
              <a:t>contoh</a:t>
            </a:r>
            <a:r>
              <a:rPr lang="en-US" sz="900" dirty="0"/>
              <a:t> </a:t>
            </a:r>
            <a:r>
              <a:rPr lang="en-US" sz="900" dirty="0" smtClean="0"/>
              <a:t>query </a:t>
            </a:r>
            <a:r>
              <a:rPr lang="en-US" sz="900" dirty="0" err="1" smtClean="0"/>
              <a:t>pembentuk</a:t>
            </a:r>
            <a:r>
              <a:rPr lang="en-US" sz="900" dirty="0" smtClean="0"/>
              <a:t> view yang </a:t>
            </a:r>
            <a:r>
              <a:rPr lang="en-US" sz="900" dirty="0" err="1" smtClean="0"/>
              <a:t>ada</a:t>
            </a:r>
            <a:r>
              <a:rPr lang="en-US" sz="900" dirty="0" smtClean="0"/>
              <a:t> di JIEPBDSQ402.DB_SATUMAPAMA_SHE. 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2504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4036" y="610106"/>
            <a:ext cx="6040582" cy="10144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 Store </a:t>
            </a:r>
            <a:r>
              <a:rPr lang="en-US" dirty="0" smtClean="0">
                <a:solidFill>
                  <a:schemeClr val="accent1"/>
                </a:solidFill>
              </a:rPr>
              <a:t>Procedure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928" y="1982599"/>
            <a:ext cx="4721225" cy="1300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stored procedure is </a:t>
            </a:r>
            <a:r>
              <a:rPr lang="en-US" b="1" dirty="0"/>
              <a:t>a prepared SQL code that you can save, so the code can be reused over and over again</a:t>
            </a:r>
            <a:r>
              <a:rPr lang="en-US" dirty="0"/>
              <a:t>. So if you have an SQL query that you write over and over again, save it as a stored procedure, and then just call it to execute it.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782" y="354927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PROCEDURE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sql_statement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GO;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655782" y="4445061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EXEC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6871856" y="1117313"/>
            <a:ext cx="4341090" cy="5423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PROCEDURE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[cusp_satupamabi_highrisk_parameter_temuan_v2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[satupamabi_highrisk_parameter_temuan_v2]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[satupamabi_highrisk_parameter_temuan_v2]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pid_plan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tanggal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dstrct_code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temuan_lokasi_id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temuan_keterangan_lokasi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parameter_no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kategori_temuan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jenis_temuan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is_checked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status_grouped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jumlah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FUNCTIONAL_STRUCTURE</a:t>
            </a:r>
            <a:r>
              <a:rPr lang="en-US" sz="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POS_TITLE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nrp_pic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name_pic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pid_plan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tanggal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dstrct_code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temuan_lokasi_id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temuan_keterangan_lokasi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parameter_no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kategori_temuan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jenis_temuan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is_checked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status_grouped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jumlah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FUNCTIONAL_STRUCTURE 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POS_TITLE</a:t>
            </a:r>
            <a:r>
              <a:rPr lang="en-US" sz="600" dirty="0" err="1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nrp_pic</a:t>
            </a:r>
            <a:r>
              <a:rPr lang="en-US" sz="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name_pic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[DB_SATUPAMA_SHE]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[view_satupamabi_highrisk_parameter_temuan_v2]</a:t>
            </a:r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tanggal</a:t>
            </a:r>
            <a:r>
              <a:rPr lang="en-US" sz="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en-US" sz="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'2020-11-01'</a:t>
            </a:r>
            <a:endParaRPr lang="en-US" sz="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4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85" y="1101498"/>
            <a:ext cx="4580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Add </a:t>
            </a:r>
            <a:r>
              <a:rPr lang="en-US" sz="2800" dirty="0" smtClean="0"/>
              <a:t>Step</a:t>
            </a:r>
            <a:r>
              <a:rPr lang="en-US" sz="3200" dirty="0" smtClean="0"/>
              <a:t> </a:t>
            </a:r>
            <a:r>
              <a:rPr lang="en-US" sz="3200" dirty="0"/>
              <a:t>in Jobs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31" y="1843213"/>
            <a:ext cx="3311831" cy="4798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6" y="1686273"/>
            <a:ext cx="5509775" cy="5320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337" y="1393885"/>
            <a:ext cx="4572000" cy="4414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678" y="863313"/>
            <a:ext cx="4572000" cy="4414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397" y="620713"/>
            <a:ext cx="4572000" cy="42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57" y="1016144"/>
            <a:ext cx="372020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9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7922728" cy="1013800"/>
          </a:xfrm>
        </p:spPr>
        <p:txBody>
          <a:bodyPr/>
          <a:lstStyle/>
          <a:p>
            <a:pPr lvl="0"/>
            <a:r>
              <a:rPr lang="en-US" dirty="0"/>
              <a:t>satupamabi_insiden_she_all_DE6_dash1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646012"/>
              </p:ext>
            </p:extLst>
          </p:nvPr>
        </p:nvGraphicFramePr>
        <p:xfrm>
          <a:off x="296545" y="2018664"/>
          <a:ext cx="6175375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051003"/>
              </p:ext>
            </p:extLst>
          </p:nvPr>
        </p:nvGraphicFramePr>
        <p:xfrm>
          <a:off x="7770755" y="1369630"/>
          <a:ext cx="3974617" cy="503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8544">
                  <a:extLst>
                    <a:ext uri="{9D8B030D-6E8A-4147-A177-3AD203B41FA5}">
                      <a16:colId xmlns:a16="http://schemas.microsoft.com/office/drawing/2014/main" val="191372001"/>
                    </a:ext>
                  </a:extLst>
                </a:gridCol>
                <a:gridCol w="1296073">
                  <a:extLst>
                    <a:ext uri="{9D8B030D-6E8A-4147-A177-3AD203B41FA5}">
                      <a16:colId xmlns:a16="http://schemas.microsoft.com/office/drawing/2014/main" val="3444453450"/>
                    </a:ext>
                  </a:extLst>
                </a:gridCol>
              </a:tblGrid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Column 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Data Type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85646685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no_insiden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635428372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dstrct_code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0956468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tgl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43460470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jeniss_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917341089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kode_fokus_program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156849754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kode_bahaya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47847005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status_insiden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68404511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modified_date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datetime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502288860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isKorban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126875876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nrp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242912014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28834177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div_code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9758794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FUNCTIONAL_STRUCTURE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31862332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pic_nama_pica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099443923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due_date_pica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819419265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pic_nrp_pica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593610590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varchar(50)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621219070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perbaikan_pica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varchar(8000)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98423447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div_code_pica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272186118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dept_code_pica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varchar(4)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826892459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faktor_kritikal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varchar(8000)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849098602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kategori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varchar(100)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391886001"/>
                  </a:ext>
                </a:extLst>
              </a:tr>
              <a:tr h="223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jenis_penyebab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varchar(8000)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1458639387"/>
                  </a:ext>
                </a:extLst>
              </a:tr>
              <a:tr h="114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lead_time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099" marR="34099" marT="0" marB="0" anchor="b"/>
                </a:tc>
                <a:extLst>
                  <a:ext uri="{0D108BD9-81ED-4DB2-BD59-A6C34878D82A}">
                    <a16:rowId xmlns:a16="http://schemas.microsoft.com/office/drawing/2014/main" val="423163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satupamabi_inspeksi_pospic_percentage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188935"/>
              </p:ext>
            </p:extLst>
          </p:nvPr>
        </p:nvGraphicFramePr>
        <p:xfrm>
          <a:off x="243840" y="2211704"/>
          <a:ext cx="7172960" cy="4238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44819954"/>
              </p:ext>
            </p:extLst>
          </p:nvPr>
        </p:nvGraphicFramePr>
        <p:xfrm>
          <a:off x="7864764" y="585988"/>
          <a:ext cx="4184996" cy="6125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151">
                  <a:extLst>
                    <a:ext uri="{9D8B030D-6E8A-4147-A177-3AD203B41FA5}">
                      <a16:colId xmlns:a16="http://schemas.microsoft.com/office/drawing/2014/main" val="935750897"/>
                    </a:ext>
                  </a:extLst>
                </a:gridCol>
                <a:gridCol w="1346845">
                  <a:extLst>
                    <a:ext uri="{9D8B030D-6E8A-4147-A177-3AD203B41FA5}">
                      <a16:colId xmlns:a16="http://schemas.microsoft.com/office/drawing/2014/main" val="3649172978"/>
                    </a:ext>
                  </a:extLst>
                </a:gridCol>
              </a:tblGrid>
              <a:tr h="145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 </a:t>
                      </a:r>
                      <a:r>
                        <a:rPr lang="en-US" sz="900" dirty="0" smtClean="0">
                          <a:effectLst/>
                        </a:rPr>
                        <a:t>Name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591791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pid_plan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09846187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id_ticket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82650544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dstrct_code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53355923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temuan_tanggal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datetime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82547083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temuan_jenis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5204207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pembuat_pos_desc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70553828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varchar(12)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337611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pos_pic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90316481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temuan_kategori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6744967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temuan_lokasi_id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27317882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temuan_keterangan_lokasi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varchar(200)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5352009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created_by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47737817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53431347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is_complete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123223772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[</a:t>
                      </a:r>
                      <a:r>
                        <a:rPr lang="en-US" sz="900" dirty="0" err="1">
                          <a:effectLst/>
                        </a:rPr>
                        <a:t>is_PM&amp;DPM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721054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is_dept_head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25474200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is_sect_head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numeric(25, 13)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0968733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is_group_leader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94567054"/>
                  </a:ext>
                </a:extLst>
              </a:tr>
              <a:tr h="287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is_she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numeric(25, 13)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78068199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count_level_pos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78022931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PEMBUAT_NAMA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varchar(50)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9752505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nrp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varchar(10)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43882664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FUNCTIONAL_STRUCTURE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varchar(4)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0305518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flag_mic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831204994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percentage_gl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61613795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2277524153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percentage_she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767694061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percentage_dh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03003959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percentage_pm_dpm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5711293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durasi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555527692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parameter_frekuensi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1126596256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jumlah_lokasiHR_approved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3136090468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jumlah_lokasiHR_aktual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4072641437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prioritas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673273760"/>
                  </a:ext>
                </a:extLst>
              </a:tr>
              <a:tr h="143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dept_code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varchar(50)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074" marR="37074" marT="0" marB="0"/>
                </a:tc>
                <a:extLst>
                  <a:ext uri="{0D108BD9-81ED-4DB2-BD59-A6C34878D82A}">
                    <a16:rowId xmlns:a16="http://schemas.microsoft.com/office/drawing/2014/main" val="95167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1038</TotalTime>
  <Words>2754</Words>
  <Application>Microsoft Office PowerPoint</Application>
  <PresentationFormat>Widescreen</PresentationFormat>
  <Paragraphs>1304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Consolas</vt:lpstr>
      <vt:lpstr>Gill Sans MT</vt:lpstr>
      <vt:lpstr>Times New Roman</vt:lpstr>
      <vt:lpstr>Wingdings 2</vt:lpstr>
      <vt:lpstr>Dividend</vt:lpstr>
      <vt:lpstr>Dokumentasi</vt:lpstr>
      <vt:lpstr>Outline</vt:lpstr>
      <vt:lpstr>overview</vt:lpstr>
      <vt:lpstr>Create view/query</vt:lpstr>
      <vt:lpstr>Create Store Procedure</vt:lpstr>
      <vt:lpstr>PowerPoint Presentation</vt:lpstr>
      <vt:lpstr>PowerPoint Presentation</vt:lpstr>
      <vt:lpstr>satupamabi_insiden_she_all_DE6_dash1 </vt:lpstr>
      <vt:lpstr>satupamabi_inspeksi_pospic_percentage </vt:lpstr>
      <vt:lpstr>satupamabi_highrisk_pos_pic_percentage_v2 </vt:lpstr>
      <vt:lpstr>satupamabi_highrisk_parameter_temuan_detail_v2</vt:lpstr>
      <vt:lpstr>inspeksi_sap_percentage_v2</vt:lpstr>
      <vt:lpstr>satupamabi_highrisk_summary_v3</vt:lpstr>
      <vt:lpstr>satupamabi_highrisk_start_stop_v2</vt:lpstr>
      <vt:lpstr>tbl_t_incident_custom</vt:lpstr>
      <vt:lpstr>tbl_sap_custom_highrisk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</dc:title>
  <dc:creator>Rizal Bahrul Ulum</dc:creator>
  <cp:lastModifiedBy>Rizal Bahrul Ulum</cp:lastModifiedBy>
  <cp:revision>36</cp:revision>
  <dcterms:created xsi:type="dcterms:W3CDTF">2022-05-31T02:46:56Z</dcterms:created>
  <dcterms:modified xsi:type="dcterms:W3CDTF">2022-06-03T10:02:59Z</dcterms:modified>
</cp:coreProperties>
</file>