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84"/>
  </p:notesMasterIdLst>
  <p:handoutMasterIdLst>
    <p:handoutMasterId r:id="rId185"/>
  </p:handoutMasterIdLst>
  <p:sldIdLst>
    <p:sldId id="270" r:id="rId5"/>
    <p:sldId id="271" r:id="rId6"/>
    <p:sldId id="276" r:id="rId7"/>
    <p:sldId id="274" r:id="rId8"/>
    <p:sldId id="275"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297" r:id="rId29"/>
    <p:sldId id="298" r:id="rId30"/>
    <p:sldId id="299" r:id="rId31"/>
    <p:sldId id="300" r:id="rId32"/>
    <p:sldId id="301" r:id="rId33"/>
    <p:sldId id="277" r:id="rId34"/>
    <p:sldId id="272" r:id="rId35"/>
    <p:sldId id="273" r:id="rId36"/>
    <p:sldId id="302" r:id="rId37"/>
    <p:sldId id="303" r:id="rId38"/>
    <p:sldId id="304" r:id="rId39"/>
    <p:sldId id="305" r:id="rId40"/>
    <p:sldId id="306" r:id="rId41"/>
    <p:sldId id="307" r:id="rId42"/>
    <p:sldId id="308" r:id="rId43"/>
    <p:sldId id="309" r:id="rId44"/>
    <p:sldId id="310" r:id="rId45"/>
    <p:sldId id="311" r:id="rId46"/>
    <p:sldId id="312" r:id="rId47"/>
    <p:sldId id="313" r:id="rId48"/>
    <p:sldId id="314" r:id="rId49"/>
    <p:sldId id="315" r:id="rId50"/>
    <p:sldId id="316" r:id="rId51"/>
    <p:sldId id="317" r:id="rId52"/>
    <p:sldId id="318" r:id="rId53"/>
    <p:sldId id="319" r:id="rId54"/>
    <p:sldId id="320" r:id="rId55"/>
    <p:sldId id="321" r:id="rId56"/>
    <p:sldId id="322" r:id="rId57"/>
    <p:sldId id="323" r:id="rId58"/>
    <p:sldId id="324" r:id="rId59"/>
    <p:sldId id="325" r:id="rId60"/>
    <p:sldId id="326" r:id="rId61"/>
    <p:sldId id="327" r:id="rId62"/>
    <p:sldId id="328" r:id="rId63"/>
    <p:sldId id="329" r:id="rId64"/>
    <p:sldId id="330" r:id="rId65"/>
    <p:sldId id="331" r:id="rId66"/>
    <p:sldId id="332" r:id="rId67"/>
    <p:sldId id="333" r:id="rId68"/>
    <p:sldId id="334" r:id="rId69"/>
    <p:sldId id="335" r:id="rId70"/>
    <p:sldId id="336" r:id="rId71"/>
    <p:sldId id="337" r:id="rId72"/>
    <p:sldId id="338" r:id="rId73"/>
    <p:sldId id="339" r:id="rId74"/>
    <p:sldId id="340" r:id="rId75"/>
    <p:sldId id="341" r:id="rId76"/>
    <p:sldId id="342" r:id="rId77"/>
    <p:sldId id="343" r:id="rId78"/>
    <p:sldId id="344" r:id="rId79"/>
    <p:sldId id="345" r:id="rId80"/>
    <p:sldId id="346" r:id="rId81"/>
    <p:sldId id="347" r:id="rId82"/>
    <p:sldId id="348" r:id="rId83"/>
    <p:sldId id="349" r:id="rId84"/>
    <p:sldId id="350" r:id="rId85"/>
    <p:sldId id="351" r:id="rId86"/>
    <p:sldId id="352" r:id="rId87"/>
    <p:sldId id="353" r:id="rId88"/>
    <p:sldId id="354" r:id="rId89"/>
    <p:sldId id="355" r:id="rId90"/>
    <p:sldId id="356" r:id="rId91"/>
    <p:sldId id="357" r:id="rId92"/>
    <p:sldId id="358" r:id="rId93"/>
    <p:sldId id="359" r:id="rId94"/>
    <p:sldId id="360" r:id="rId95"/>
    <p:sldId id="361" r:id="rId96"/>
    <p:sldId id="362" r:id="rId97"/>
    <p:sldId id="363" r:id="rId98"/>
    <p:sldId id="364" r:id="rId99"/>
    <p:sldId id="365" r:id="rId100"/>
    <p:sldId id="366" r:id="rId101"/>
    <p:sldId id="367" r:id="rId102"/>
    <p:sldId id="368" r:id="rId103"/>
    <p:sldId id="369" r:id="rId104"/>
    <p:sldId id="370" r:id="rId105"/>
    <p:sldId id="371" r:id="rId106"/>
    <p:sldId id="372" r:id="rId107"/>
    <p:sldId id="373" r:id="rId108"/>
    <p:sldId id="374" r:id="rId109"/>
    <p:sldId id="375" r:id="rId110"/>
    <p:sldId id="376" r:id="rId111"/>
    <p:sldId id="377" r:id="rId112"/>
    <p:sldId id="378" r:id="rId113"/>
    <p:sldId id="379" r:id="rId114"/>
    <p:sldId id="380" r:id="rId115"/>
    <p:sldId id="381" r:id="rId116"/>
    <p:sldId id="382" r:id="rId117"/>
    <p:sldId id="383" r:id="rId118"/>
    <p:sldId id="384" r:id="rId119"/>
    <p:sldId id="385" r:id="rId120"/>
    <p:sldId id="386" r:id="rId121"/>
    <p:sldId id="387" r:id="rId122"/>
    <p:sldId id="388" r:id="rId123"/>
    <p:sldId id="389" r:id="rId124"/>
    <p:sldId id="390" r:id="rId125"/>
    <p:sldId id="391" r:id="rId126"/>
    <p:sldId id="392" r:id="rId127"/>
    <p:sldId id="393" r:id="rId128"/>
    <p:sldId id="394" r:id="rId129"/>
    <p:sldId id="395" r:id="rId130"/>
    <p:sldId id="396" r:id="rId131"/>
    <p:sldId id="397" r:id="rId132"/>
    <p:sldId id="398" r:id="rId133"/>
    <p:sldId id="399" r:id="rId134"/>
    <p:sldId id="400" r:id="rId135"/>
    <p:sldId id="401" r:id="rId136"/>
    <p:sldId id="402" r:id="rId137"/>
    <p:sldId id="403" r:id="rId138"/>
    <p:sldId id="404" r:id="rId139"/>
    <p:sldId id="405" r:id="rId140"/>
    <p:sldId id="406" r:id="rId141"/>
    <p:sldId id="407" r:id="rId142"/>
    <p:sldId id="408" r:id="rId143"/>
    <p:sldId id="409" r:id="rId144"/>
    <p:sldId id="410" r:id="rId145"/>
    <p:sldId id="411" r:id="rId146"/>
    <p:sldId id="412" r:id="rId147"/>
    <p:sldId id="413" r:id="rId148"/>
    <p:sldId id="414" r:id="rId149"/>
    <p:sldId id="415" r:id="rId150"/>
    <p:sldId id="416" r:id="rId151"/>
    <p:sldId id="417" r:id="rId152"/>
    <p:sldId id="418" r:id="rId153"/>
    <p:sldId id="419" r:id="rId154"/>
    <p:sldId id="420" r:id="rId155"/>
    <p:sldId id="421" r:id="rId156"/>
    <p:sldId id="422" r:id="rId157"/>
    <p:sldId id="423" r:id="rId158"/>
    <p:sldId id="424" r:id="rId159"/>
    <p:sldId id="425" r:id="rId160"/>
    <p:sldId id="426" r:id="rId161"/>
    <p:sldId id="427" r:id="rId162"/>
    <p:sldId id="428" r:id="rId163"/>
    <p:sldId id="429" r:id="rId164"/>
    <p:sldId id="430" r:id="rId165"/>
    <p:sldId id="431" r:id="rId166"/>
    <p:sldId id="432" r:id="rId167"/>
    <p:sldId id="433" r:id="rId168"/>
    <p:sldId id="434" r:id="rId169"/>
    <p:sldId id="435" r:id="rId170"/>
    <p:sldId id="436" r:id="rId171"/>
    <p:sldId id="437" r:id="rId172"/>
    <p:sldId id="438" r:id="rId173"/>
    <p:sldId id="439" r:id="rId174"/>
    <p:sldId id="440" r:id="rId175"/>
    <p:sldId id="441" r:id="rId176"/>
    <p:sldId id="442" r:id="rId177"/>
    <p:sldId id="443" r:id="rId178"/>
    <p:sldId id="444" r:id="rId179"/>
    <p:sldId id="445" r:id="rId180"/>
    <p:sldId id="446" r:id="rId181"/>
    <p:sldId id="447" r:id="rId182"/>
    <p:sldId id="448" r:id="rId18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42D0B"/>
    <a:srgbClr val="76280B"/>
    <a:srgbClr val="F6BF73"/>
    <a:srgbClr val="F9D4A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25E5076-3810-47DD-B79F-674D7AD40C0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1678" autoAdjust="0"/>
  </p:normalViewPr>
  <p:slideViewPr>
    <p:cSldViewPr snapToGrid="0">
      <p:cViewPr varScale="1">
        <p:scale>
          <a:sx n="114" d="100"/>
          <a:sy n="114" d="100"/>
        </p:scale>
        <p:origin x="336" y="18"/>
      </p:cViewPr>
      <p:guideLst/>
    </p:cSldViewPr>
  </p:slideViewPr>
  <p:notesTextViewPr>
    <p:cViewPr>
      <p:scale>
        <a:sx n="1" d="1"/>
        <a:sy n="1" d="1"/>
      </p:scale>
      <p:origin x="0" y="0"/>
    </p:cViewPr>
  </p:notesTextViewPr>
  <p:sorterViewPr>
    <p:cViewPr>
      <p:scale>
        <a:sx n="100" d="100"/>
        <a:sy n="100" d="100"/>
      </p:scale>
      <p:origin x="0" y="-9744"/>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slide" Target="slides/slide155.xml"/><Relationship Id="rId170" Type="http://schemas.openxmlformats.org/officeDocument/2006/relationships/slide" Target="slides/slide166.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openxmlformats.org/officeDocument/2006/relationships/slide" Target="slides/slide156.xml"/><Relationship Id="rId181" Type="http://schemas.openxmlformats.org/officeDocument/2006/relationships/slide" Target="slides/slide177.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71" Type="http://schemas.openxmlformats.org/officeDocument/2006/relationships/slide" Target="slides/slide167.xml"/><Relationship Id="rId12" Type="http://schemas.openxmlformats.org/officeDocument/2006/relationships/slide" Target="slides/slide8.xml"/><Relationship Id="rId33" Type="http://schemas.openxmlformats.org/officeDocument/2006/relationships/slide" Target="slides/slide29.xml"/><Relationship Id="rId108" Type="http://schemas.openxmlformats.org/officeDocument/2006/relationships/slide" Target="slides/slide104.xml"/><Relationship Id="rId129" Type="http://schemas.openxmlformats.org/officeDocument/2006/relationships/slide" Target="slides/slide125.xml"/><Relationship Id="rId54" Type="http://schemas.openxmlformats.org/officeDocument/2006/relationships/slide" Target="slides/slide50.xml"/><Relationship Id="rId75" Type="http://schemas.openxmlformats.org/officeDocument/2006/relationships/slide" Target="slides/slide71.xml"/><Relationship Id="rId96" Type="http://schemas.openxmlformats.org/officeDocument/2006/relationships/slide" Target="slides/slide92.xml"/><Relationship Id="rId140" Type="http://schemas.openxmlformats.org/officeDocument/2006/relationships/slide" Target="slides/slide136.xml"/><Relationship Id="rId161" Type="http://schemas.openxmlformats.org/officeDocument/2006/relationships/slide" Target="slides/slide157.xml"/><Relationship Id="rId182" Type="http://schemas.openxmlformats.org/officeDocument/2006/relationships/slide" Target="slides/slide178.xml"/><Relationship Id="rId6" Type="http://schemas.openxmlformats.org/officeDocument/2006/relationships/slide" Target="slides/slide2.xml"/><Relationship Id="rId23" Type="http://schemas.openxmlformats.org/officeDocument/2006/relationships/slide" Target="slides/slide19.xml"/><Relationship Id="rId119" Type="http://schemas.openxmlformats.org/officeDocument/2006/relationships/slide" Target="slides/slide115.xml"/><Relationship Id="rId44" Type="http://schemas.openxmlformats.org/officeDocument/2006/relationships/slide" Target="slides/slide40.xml"/><Relationship Id="rId65" Type="http://schemas.openxmlformats.org/officeDocument/2006/relationships/slide" Target="slides/slide61.xml"/><Relationship Id="rId86" Type="http://schemas.openxmlformats.org/officeDocument/2006/relationships/slide" Target="slides/slide82.xml"/><Relationship Id="rId130" Type="http://schemas.openxmlformats.org/officeDocument/2006/relationships/slide" Target="slides/slide126.xml"/><Relationship Id="rId151" Type="http://schemas.openxmlformats.org/officeDocument/2006/relationships/slide" Target="slides/slide147.xml"/><Relationship Id="rId172" Type="http://schemas.openxmlformats.org/officeDocument/2006/relationships/slide" Target="slides/slide168.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167" Type="http://schemas.openxmlformats.org/officeDocument/2006/relationships/slide" Target="slides/slide163.xml"/><Relationship Id="rId188"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slide" Target="slides/slide158.xml"/><Relationship Id="rId183" Type="http://schemas.openxmlformats.org/officeDocument/2006/relationships/slide" Target="slides/slide179.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slide" Target="slides/slide153.xml"/><Relationship Id="rId178" Type="http://schemas.openxmlformats.org/officeDocument/2006/relationships/slide" Target="slides/slide174.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73" Type="http://schemas.openxmlformats.org/officeDocument/2006/relationships/slide" Target="slides/slide169.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openxmlformats.org/officeDocument/2006/relationships/slide" Target="slides/slide164.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slide" Target="slides/slide159.xml"/><Relationship Id="rId184" Type="http://schemas.openxmlformats.org/officeDocument/2006/relationships/notesMaster" Target="notesMasters/notesMaster1.xml"/><Relationship Id="rId189" Type="http://schemas.openxmlformats.org/officeDocument/2006/relationships/tableStyles" Target="tableStyles.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74" Type="http://schemas.openxmlformats.org/officeDocument/2006/relationships/slide" Target="slides/slide170.xml"/><Relationship Id="rId179" Type="http://schemas.openxmlformats.org/officeDocument/2006/relationships/slide" Target="slides/slide175.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slide" Target="slides/slide160.xml"/><Relationship Id="rId169" Type="http://schemas.openxmlformats.org/officeDocument/2006/relationships/slide" Target="slides/slide165.xml"/><Relationship Id="rId185"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80" Type="http://schemas.openxmlformats.org/officeDocument/2006/relationships/slide" Target="slides/slide176.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75" Type="http://schemas.openxmlformats.org/officeDocument/2006/relationships/slide" Target="slides/slide171.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165" Type="http://schemas.openxmlformats.org/officeDocument/2006/relationships/slide" Target="slides/slide161.xml"/><Relationship Id="rId186" Type="http://schemas.openxmlformats.org/officeDocument/2006/relationships/presProps" Target="presProps.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slide" Target="slides/slide151.xml"/><Relationship Id="rId176" Type="http://schemas.openxmlformats.org/officeDocument/2006/relationships/slide" Target="slides/slide172.xml"/><Relationship Id="rId17" Type="http://schemas.openxmlformats.org/officeDocument/2006/relationships/slide" Target="slides/slide13.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24" Type="http://schemas.openxmlformats.org/officeDocument/2006/relationships/slide" Target="slides/slide120.xml"/><Relationship Id="rId70" Type="http://schemas.openxmlformats.org/officeDocument/2006/relationships/slide" Target="slides/slide66.xml"/><Relationship Id="rId91" Type="http://schemas.openxmlformats.org/officeDocument/2006/relationships/slide" Target="slides/slide87.xml"/><Relationship Id="rId145" Type="http://schemas.openxmlformats.org/officeDocument/2006/relationships/slide" Target="slides/slide141.xml"/><Relationship Id="rId166" Type="http://schemas.openxmlformats.org/officeDocument/2006/relationships/slide" Target="slides/slide162.xml"/><Relationship Id="rId187" Type="http://schemas.openxmlformats.org/officeDocument/2006/relationships/viewProps" Target="viewProps.xml"/><Relationship Id="rId1" Type="http://schemas.openxmlformats.org/officeDocument/2006/relationships/customXml" Target="../customXml/item1.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60" Type="http://schemas.openxmlformats.org/officeDocument/2006/relationships/slide" Target="slides/slide56.xml"/><Relationship Id="rId81" Type="http://schemas.openxmlformats.org/officeDocument/2006/relationships/slide" Target="slides/slide77.xml"/><Relationship Id="rId135" Type="http://schemas.openxmlformats.org/officeDocument/2006/relationships/slide" Target="slides/slide131.xml"/><Relationship Id="rId156" Type="http://schemas.openxmlformats.org/officeDocument/2006/relationships/slide" Target="slides/slide152.xml"/><Relationship Id="rId177" Type="http://schemas.openxmlformats.org/officeDocument/2006/relationships/slide" Target="slides/slide17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805758-D2E5-47F1-BDC8-64F96AB837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9A4D7A7-60FE-4B51-8D3B-098FB2A1B3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866161-D383-45DC-9645-1D21647A8641}" type="datetimeFigureOut">
              <a:rPr lang="en-US" smtClean="0"/>
              <a:t>22-Jul-21</a:t>
            </a:fld>
            <a:endParaRPr lang="en-US" dirty="0"/>
          </a:p>
        </p:txBody>
      </p:sp>
      <p:sp>
        <p:nvSpPr>
          <p:cNvPr id="4" name="Footer Placeholder 3">
            <a:extLst>
              <a:ext uri="{FF2B5EF4-FFF2-40B4-BE49-F238E27FC236}">
                <a16:creationId xmlns:a16="http://schemas.microsoft.com/office/drawing/2014/main" id="{0748030B-DA71-4B18-AA7C-F991BCB518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BD65FCA-070F-4A6D-A2E0-D5EBEAABC9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64D2B8-7AFA-4F86-9DF3-A6BBE4E238C1}" type="slidenum">
              <a:rPr lang="en-US" smtClean="0"/>
              <a:t>‹#›</a:t>
            </a:fld>
            <a:endParaRPr lang="en-US" dirty="0"/>
          </a:p>
        </p:txBody>
      </p:sp>
    </p:spTree>
    <p:extLst>
      <p:ext uri="{BB962C8B-B14F-4D97-AF65-F5344CB8AC3E}">
        <p14:creationId xmlns:p14="http://schemas.microsoft.com/office/powerpoint/2010/main" val="369034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789D0-CA34-4934-A369-C3113E12A3EF}" type="datetimeFigureOut">
              <a:rPr lang="en-US" smtClean="0"/>
              <a:t>22-Jul-21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D79418-37EB-4378-AD22-89DBB000B0DA}" type="slidenum">
              <a:rPr lang="en-US" smtClean="0"/>
              <a:t>‹#›</a:t>
            </a:fld>
            <a:endParaRPr lang="en-US" dirty="0"/>
          </a:p>
        </p:txBody>
      </p:sp>
    </p:spTree>
    <p:extLst>
      <p:ext uri="{BB962C8B-B14F-4D97-AF65-F5344CB8AC3E}">
        <p14:creationId xmlns:p14="http://schemas.microsoft.com/office/powerpoint/2010/main" val="3764642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D826893-9059-400D-A708-615823828BC9}"/>
              </a:ext>
            </a:extLst>
          </p:cNvPr>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a:extLst>
                <a:ext uri="{FF2B5EF4-FFF2-40B4-BE49-F238E27FC236}">
                  <a16:creationId xmlns:a16="http://schemas.microsoft.com/office/drawing/2014/main" id="{4BD7AE3B-6321-488C-8378-B441F7AC62C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1" name="Graphic 10" descr="Single gear">
              <a:extLst>
                <a:ext uri="{FF2B5EF4-FFF2-40B4-BE49-F238E27FC236}">
                  <a16:creationId xmlns:a16="http://schemas.microsoft.com/office/drawing/2014/main" id="{52566813-48BF-44A8-9FBD-C9035FDE143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id="{C9098912-FEFB-4951-B070-7ED0F1D4555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a:extLst>
                <a:ext uri="{FF2B5EF4-FFF2-40B4-BE49-F238E27FC236}">
                  <a16:creationId xmlns:a16="http://schemas.microsoft.com/office/drawing/2014/main" id="{7187CCFC-946C-4708-98C2-CC97857A516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a:t>Click to edit Master title style</a:t>
            </a:r>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22-Jul-21</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a:extLst>
              <a:ext uri="{FF2B5EF4-FFF2-40B4-BE49-F238E27FC236}">
                <a16:creationId xmlns:a16="http://schemas.microsoft.com/office/drawing/2014/main" id="{10A59AF3-34E3-4F2D-B219-533C8164A410}"/>
              </a:ext>
            </a:extLst>
          </p:cNvPr>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B98DDA9-3997-4600-985C-44C2CABD0BA3}"/>
              </a:ext>
            </a:extLst>
          </p:cNvPr>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888968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C2D2AED-B2EF-46D8-BC7C-81AE25C80786}"/>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a:extLst>
                <a:ext uri="{FF2B5EF4-FFF2-40B4-BE49-F238E27FC236}">
                  <a16:creationId xmlns:a16="http://schemas.microsoft.com/office/drawing/2014/main" id="{2F9289FC-9317-4EC5-8064-00D34185019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9" name="Graphic 8" descr="Single gear">
              <a:extLst>
                <a:ext uri="{FF2B5EF4-FFF2-40B4-BE49-F238E27FC236}">
                  <a16:creationId xmlns:a16="http://schemas.microsoft.com/office/drawing/2014/main" id="{09784D29-4AB9-4581-A176-2BC2AD58F8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a:extLst>
                <a:ext uri="{FF2B5EF4-FFF2-40B4-BE49-F238E27FC236}">
                  <a16:creationId xmlns:a16="http://schemas.microsoft.com/office/drawing/2014/main" id="{25EF2775-3EFB-4A64-8FAF-4D8B56AE073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a:extLst>
                <a:ext uri="{FF2B5EF4-FFF2-40B4-BE49-F238E27FC236}">
                  <a16:creationId xmlns:a16="http://schemas.microsoft.com/office/drawing/2014/main" id="{A34C11DA-4074-454D-800C-0FC5FBF1CD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22-Jul-21</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735406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a:t>Click to edit Master title style</a:t>
            </a:r>
          </a:p>
        </p:txBody>
      </p:sp>
      <p:sp>
        <p:nvSpPr>
          <p:cNvPr id="3" name="Content Placeholder 2"/>
          <p:cNvSpPr>
            <a:spLocks noGrp="1"/>
          </p:cNvSpPr>
          <p:nvPr>
            <p:ph idx="1"/>
          </p:nvPr>
        </p:nvSpPr>
        <p:spPr>
          <a:xfrm>
            <a:off x="6438446" y="2336873"/>
            <a:ext cx="5608336" cy="35993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22-Jul-21</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20702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a:t>Click to edit Master title style</a:t>
            </a:r>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22-Jul-21</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a:extLst>
              <a:ext uri="{FF2B5EF4-FFF2-40B4-BE49-F238E27FC236}">
                <a16:creationId xmlns:a16="http://schemas.microsoft.com/office/drawing/2014/main" id="{5E59F855-D2A7-4662-804E-17B59CD1A41D}"/>
              </a:ext>
            </a:extLst>
          </p:cNvPr>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275739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a:t>Click to edit Master title style</a:t>
            </a:r>
          </a:p>
        </p:txBody>
      </p:sp>
      <p:sp>
        <p:nvSpPr>
          <p:cNvPr id="5" name="Date Placeholder 4"/>
          <p:cNvSpPr>
            <a:spLocks noGrp="1"/>
          </p:cNvSpPr>
          <p:nvPr>
            <p:ph type="dt" sz="half" idx="10"/>
          </p:nvPr>
        </p:nvSpPr>
        <p:spPr/>
        <p:txBody>
          <a:bodyPr/>
          <a:lstStyle/>
          <a:p>
            <a:fld id="{616D6166-2B42-4F11-BAA6-8ABAE1BE810C}" type="datetimeFigureOut">
              <a:rPr lang="en-US" noProof="0" smtClean="0"/>
              <a:t>22-Jul-21</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a:extLst>
              <a:ext uri="{FF2B5EF4-FFF2-40B4-BE49-F238E27FC236}">
                <a16:creationId xmlns:a16="http://schemas.microsoft.com/office/drawing/2014/main" id="{DBD7FBFD-679C-4A5B-A176-220004B60453}"/>
              </a:ext>
            </a:extLst>
          </p:cNvPr>
          <p:cNvSpPr>
            <a:spLocks noGrp="1"/>
          </p:cNvSpPr>
          <p:nvPr>
            <p:ph type="dgm" sz="quarter" idx="13"/>
          </p:nvPr>
        </p:nvSpPr>
        <p:spPr>
          <a:xfrm>
            <a:off x="680321" y="386862"/>
            <a:ext cx="9614617" cy="3867638"/>
          </a:xfrm>
        </p:spPr>
        <p:txBody>
          <a:bodyPr/>
          <a:lstStyle/>
          <a:p>
            <a:r>
              <a:rPr lang="en-US" noProof="0"/>
              <a:t>Click icon to add SmartArt graphic</a:t>
            </a:r>
            <a:endParaRPr lang="en-US" noProof="0" dirty="0"/>
          </a:p>
        </p:txBody>
      </p:sp>
    </p:spTree>
    <p:extLst>
      <p:ext uri="{BB962C8B-B14F-4D97-AF65-F5344CB8AC3E}">
        <p14:creationId xmlns:p14="http://schemas.microsoft.com/office/powerpoint/2010/main" val="3525996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2B243BA-55F2-42F1-B294-0EB708FCD888}"/>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46408269-63CF-4017-AC0D-C35B044D3076}"/>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7A3695B4-ADE3-45A9-8119-67D5F83A8C3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6B8F0030-0551-4558-8533-64D2E4838DB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59607E3E-29E0-44E4-899A-0955FA4D367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AD4251FC-462A-4B83-9F84-2358E52E31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a:t>Click to edit Master title style</a:t>
            </a:r>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22-Jul-21</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2514006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7FCAB52-C8F0-4659-9B95-C792632631CE}"/>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a:extLst>
                <a:ext uri="{FF2B5EF4-FFF2-40B4-BE49-F238E27FC236}">
                  <a16:creationId xmlns:a16="http://schemas.microsoft.com/office/drawing/2014/main" id="{5E98770F-9E46-4F69-9A76-F671813AF57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20" name="Graphic 19" descr="Single gear">
              <a:extLst>
                <a:ext uri="{FF2B5EF4-FFF2-40B4-BE49-F238E27FC236}">
                  <a16:creationId xmlns:a16="http://schemas.microsoft.com/office/drawing/2014/main" id="{F08BF8CF-C3C2-4767-B88B-DE07E6A628E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a:extLst>
                <a:ext uri="{FF2B5EF4-FFF2-40B4-BE49-F238E27FC236}">
                  <a16:creationId xmlns:a16="http://schemas.microsoft.com/office/drawing/2014/main" id="{E63AFEB7-4AAE-448E-8B0B-C2F2287771A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a:extLst>
                <a:ext uri="{FF2B5EF4-FFF2-40B4-BE49-F238E27FC236}">
                  <a16:creationId xmlns:a16="http://schemas.microsoft.com/office/drawing/2014/main" id="{E279C731-1AAF-453A-94B0-6CC29203950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a:t>Click to edit Master title style</a:t>
            </a:r>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22-Jul-21</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extLst>
      <p:ext uri="{BB962C8B-B14F-4D97-AF65-F5344CB8AC3E}">
        <p14:creationId xmlns:p14="http://schemas.microsoft.com/office/powerpoint/2010/main" val="333132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CB2BD5A-C0EC-4AC1-BBF1-851D8321B964}"/>
              </a:ext>
            </a:extLst>
          </p:cNvPr>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538A56DB-6938-460F-9BB3-A0A34C234B3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E2A1D679-9D00-4DC7-82EC-B6C33270E7F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8DFB6E86-77FA-4731-B7FA-5A63254A3E6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982D40F0-DDB8-45E0-B9D1-5964842C730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D744A42C-4948-489C-8EB2-12C65C47E90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a:t>Click to edit Master title style</a:t>
            </a:r>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22-Jul-21</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568936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BFC60FB4-27C2-4896-9B64-2DFE33815CE2}"/>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a:extLst>
                <a:ext uri="{FF2B5EF4-FFF2-40B4-BE49-F238E27FC236}">
                  <a16:creationId xmlns:a16="http://schemas.microsoft.com/office/drawing/2014/main" id="{EE89D477-BED5-4149-965A-0C122D97A01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25" name="Graphic 24" descr="Single gear">
              <a:extLst>
                <a:ext uri="{FF2B5EF4-FFF2-40B4-BE49-F238E27FC236}">
                  <a16:creationId xmlns:a16="http://schemas.microsoft.com/office/drawing/2014/main" id="{5CCE09A4-D09F-43A2-8459-2E9D3E96029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a:extLst>
                <a:ext uri="{FF2B5EF4-FFF2-40B4-BE49-F238E27FC236}">
                  <a16:creationId xmlns:a16="http://schemas.microsoft.com/office/drawing/2014/main" id="{9A46A1B3-2A0B-4FFE-AE15-A11187E434D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a:extLst>
                <a:ext uri="{FF2B5EF4-FFF2-40B4-BE49-F238E27FC236}">
                  <a16:creationId xmlns:a16="http://schemas.microsoft.com/office/drawing/2014/main" id="{D4F4A02A-94BC-4984-A372-3B77FC854C2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a:t>Click to edit Master title style</a:t>
            </a:r>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22-Jul-21</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528377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1F89FDF-9788-47AD-B230-0314E7C8D087}"/>
              </a:ext>
            </a:extLst>
          </p:cNvPr>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a:extLst>
                <a:ext uri="{FF2B5EF4-FFF2-40B4-BE49-F238E27FC236}">
                  <a16:creationId xmlns:a16="http://schemas.microsoft.com/office/drawing/2014/main" id="{9CD6B783-A97E-437E-B4E2-F7D761F0A2EB}"/>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20" name="Graphic 19" descr="Single gear">
              <a:extLst>
                <a:ext uri="{FF2B5EF4-FFF2-40B4-BE49-F238E27FC236}">
                  <a16:creationId xmlns:a16="http://schemas.microsoft.com/office/drawing/2014/main" id="{4699BB72-0480-4165-8D15-316CEED8CEB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a:extLst>
                <a:ext uri="{FF2B5EF4-FFF2-40B4-BE49-F238E27FC236}">
                  <a16:creationId xmlns:a16="http://schemas.microsoft.com/office/drawing/2014/main" id="{685C07D9-1911-4085-8555-C992A61B10C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a:extLst>
                <a:ext uri="{FF2B5EF4-FFF2-40B4-BE49-F238E27FC236}">
                  <a16:creationId xmlns:a16="http://schemas.microsoft.com/office/drawing/2014/main" id="{D621B3C3-2371-4ED0-BC1D-87AABF852BD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a:extLst>
                <a:ext uri="{FF2B5EF4-FFF2-40B4-BE49-F238E27FC236}">
                  <a16:creationId xmlns:a16="http://schemas.microsoft.com/office/drawing/2014/main" id="{D7D15287-50FE-4441-BA06-D454D73F7EF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22-Jul-21</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a:extLst>
              <a:ext uri="{FF2B5EF4-FFF2-40B4-BE49-F238E27FC236}">
                <a16:creationId xmlns:a16="http://schemas.microsoft.com/office/drawing/2014/main" id="{2664D24B-EA78-4E18-9226-569365267E5E}"/>
              </a:ext>
            </a:extLst>
          </p:cNvPr>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a:extLst>
              <a:ext uri="{FF2B5EF4-FFF2-40B4-BE49-F238E27FC236}">
                <a16:creationId xmlns:a16="http://schemas.microsoft.com/office/drawing/2014/main" id="{5BE17E03-04A7-46ED-8623-88DFFD7E30B0}"/>
              </a:ext>
            </a:extLst>
          </p:cNvPr>
          <p:cNvSpPr txBox="1">
            <a:spLocks/>
          </p:cNvSpPr>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a:extLst>
              <a:ext uri="{FF2B5EF4-FFF2-40B4-BE49-F238E27FC236}">
                <a16:creationId xmlns:a16="http://schemas.microsoft.com/office/drawing/2014/main" id="{A3840076-AFCB-4C84-8E23-85DAD3CBEF3E}"/>
              </a:ext>
            </a:extLst>
          </p:cNvPr>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a:extLst>
              <a:ext uri="{FF2B5EF4-FFF2-40B4-BE49-F238E27FC236}">
                <a16:creationId xmlns:a16="http://schemas.microsoft.com/office/drawing/2014/main" id="{BBA20603-8433-4B38-976F-F18CF78D6BF9}"/>
              </a:ext>
            </a:extLst>
          </p:cNvPr>
          <p:cNvSpPr>
            <a:spLocks noGrp="1"/>
          </p:cNvSpPr>
          <p:nvPr>
            <p:ph type="title"/>
          </p:nvPr>
        </p:nvSpPr>
        <p:spPr>
          <a:xfrm>
            <a:off x="2106132" y="735087"/>
            <a:ext cx="3060802" cy="1080938"/>
          </a:xfrm>
        </p:spPr>
        <p:txBody>
          <a:bodyPr anchor="ctr" anchorCtr="0"/>
          <a:lstStyle>
            <a:lvl1pPr algn="ctr">
              <a:defRPr/>
            </a:lvl1pPr>
          </a:lstStyle>
          <a:p>
            <a:r>
              <a:rPr lang="en-US" noProof="0"/>
              <a:t>Click to edit Master title style</a:t>
            </a:r>
          </a:p>
        </p:txBody>
      </p:sp>
      <p:sp>
        <p:nvSpPr>
          <p:cNvPr id="53" name="Text Placeholder 52">
            <a:extLst>
              <a:ext uri="{FF2B5EF4-FFF2-40B4-BE49-F238E27FC236}">
                <a16:creationId xmlns:a16="http://schemas.microsoft.com/office/drawing/2014/main" id="{EF340F6C-3335-49B0-AE89-7103CA6A7F5E}"/>
              </a:ext>
            </a:extLst>
          </p:cNvPr>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a:t>Click to edit Master text styles</a:t>
            </a:r>
          </a:p>
        </p:txBody>
      </p:sp>
      <p:sp>
        <p:nvSpPr>
          <p:cNvPr id="55" name="Text Placeholder 54">
            <a:extLst>
              <a:ext uri="{FF2B5EF4-FFF2-40B4-BE49-F238E27FC236}">
                <a16:creationId xmlns:a16="http://schemas.microsoft.com/office/drawing/2014/main" id="{1F0AD31D-2FFB-40A9-96C2-F4EE3869BC54}"/>
              </a:ext>
            </a:extLst>
          </p:cNvPr>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a:t>Click to edit Master text styles</a:t>
            </a:r>
          </a:p>
        </p:txBody>
      </p:sp>
      <p:sp>
        <p:nvSpPr>
          <p:cNvPr id="57" name="Content Placeholder 56">
            <a:extLst>
              <a:ext uri="{FF2B5EF4-FFF2-40B4-BE49-F238E27FC236}">
                <a16:creationId xmlns:a16="http://schemas.microsoft.com/office/drawing/2014/main" id="{52B689E9-5B4C-4CC0-AAA4-847EB66C3302}"/>
              </a:ext>
            </a:extLst>
          </p:cNvPr>
          <p:cNvSpPr>
            <a:spLocks noGrp="1"/>
          </p:cNvSpPr>
          <p:nvPr>
            <p:ph sz="quarter" idx="20"/>
          </p:nvPr>
        </p:nvSpPr>
        <p:spPr>
          <a:xfrm>
            <a:off x="2106131" y="2116138"/>
            <a:ext cx="3060802" cy="3713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8" name="Content Placeholder 56">
            <a:extLst>
              <a:ext uri="{FF2B5EF4-FFF2-40B4-BE49-F238E27FC236}">
                <a16:creationId xmlns:a16="http://schemas.microsoft.com/office/drawing/2014/main" id="{1D5202CC-08D0-4157-9CB3-AA1EF4A2C855}"/>
              </a:ext>
            </a:extLst>
          </p:cNvPr>
          <p:cNvSpPr>
            <a:spLocks noGrp="1"/>
          </p:cNvSpPr>
          <p:nvPr>
            <p:ph sz="quarter" idx="21"/>
          </p:nvPr>
        </p:nvSpPr>
        <p:spPr>
          <a:xfrm>
            <a:off x="5384611" y="2103211"/>
            <a:ext cx="3060802" cy="3713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9" name="Content Placeholder 56">
            <a:extLst>
              <a:ext uri="{FF2B5EF4-FFF2-40B4-BE49-F238E27FC236}">
                <a16:creationId xmlns:a16="http://schemas.microsoft.com/office/drawing/2014/main" id="{7BE8E782-50B7-4C4E-BEA5-DDA27E0F6817}"/>
              </a:ext>
            </a:extLst>
          </p:cNvPr>
          <p:cNvSpPr>
            <a:spLocks noGrp="1"/>
          </p:cNvSpPr>
          <p:nvPr>
            <p:ph sz="quarter" idx="22"/>
          </p:nvPr>
        </p:nvSpPr>
        <p:spPr>
          <a:xfrm>
            <a:off x="8659892" y="2097613"/>
            <a:ext cx="3060802" cy="3713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7253014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2C074DF2-6D4F-4B58-A82E-6322DB69A6CC}"/>
              </a:ext>
            </a:extLst>
          </p:cNvPr>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a:extLst>
                <a:ext uri="{FF2B5EF4-FFF2-40B4-BE49-F238E27FC236}">
                  <a16:creationId xmlns:a16="http://schemas.microsoft.com/office/drawing/2014/main" id="{B9A8CB2C-0A50-43EC-A2C7-F536FF84DE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31" name="Graphic 30" descr="Single gear">
              <a:extLst>
                <a:ext uri="{FF2B5EF4-FFF2-40B4-BE49-F238E27FC236}">
                  <a16:creationId xmlns:a16="http://schemas.microsoft.com/office/drawing/2014/main" id="{71F3D36D-2C1A-4D06-A27F-6A64AA11889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a:extLst>
                <a:ext uri="{FF2B5EF4-FFF2-40B4-BE49-F238E27FC236}">
                  <a16:creationId xmlns:a16="http://schemas.microsoft.com/office/drawing/2014/main" id="{61F0F601-D5AC-45C0-92B6-2376085B0D5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a:extLst>
                <a:ext uri="{FF2B5EF4-FFF2-40B4-BE49-F238E27FC236}">
                  <a16:creationId xmlns:a16="http://schemas.microsoft.com/office/drawing/2014/main" id="{DE792A6A-B423-4979-BD59-4CD4A74069B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a:t>Click to edit Master title style</a:t>
            </a:r>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22-Jul-21</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2025567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E106B9E-EBA8-4369-8705-FDBBA60DC72E}"/>
              </a:ext>
            </a:extLst>
          </p:cNvPr>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1" name="Group 10">
            <a:extLst>
              <a:ext uri="{FF2B5EF4-FFF2-40B4-BE49-F238E27FC236}">
                <a16:creationId xmlns:a16="http://schemas.microsoft.com/office/drawing/2014/main" id="{180D0165-A38B-4CE8-AE4D-186DBC04F8D4}"/>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a:extLst>
                <a:ext uri="{FF2B5EF4-FFF2-40B4-BE49-F238E27FC236}">
                  <a16:creationId xmlns:a16="http://schemas.microsoft.com/office/drawing/2014/main" id="{90C052C9-F1E0-4264-8CAC-31B0B8F76D67}"/>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3" name="Graphic 12" descr="Single gear">
              <a:extLst>
                <a:ext uri="{FF2B5EF4-FFF2-40B4-BE49-F238E27FC236}">
                  <a16:creationId xmlns:a16="http://schemas.microsoft.com/office/drawing/2014/main" id="{892FFF3D-7B2E-44EB-83BA-5453FEC489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id="{CC5A9AF4-A787-49A3-83CF-889F9AEE0D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a:extLst>
                <a:ext uri="{FF2B5EF4-FFF2-40B4-BE49-F238E27FC236}">
                  <a16:creationId xmlns:a16="http://schemas.microsoft.com/office/drawing/2014/main" id="{B5D192A5-6FE9-49BC-9104-102935BA03A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4" name="Date Placeholder 3"/>
          <p:cNvSpPr>
            <a:spLocks noGrp="1"/>
          </p:cNvSpPr>
          <p:nvPr>
            <p:ph type="dt" sz="half" idx="10"/>
          </p:nvPr>
        </p:nvSpPr>
        <p:spPr/>
        <p:txBody>
          <a:bodyPr/>
          <a:lstStyle/>
          <a:p>
            <a:fld id="{616D6166-2B42-4F11-BAA6-8ABAE1BE810C}" type="datetimeFigureOut">
              <a:rPr lang="en-US" noProof="0" smtClean="0"/>
              <a:t>22-Jul-21</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a:extLst>
              <a:ext uri="{FF2B5EF4-FFF2-40B4-BE49-F238E27FC236}">
                <a16:creationId xmlns:a16="http://schemas.microsoft.com/office/drawing/2014/main" id="{F099E8F9-E092-4E4C-AB87-FB2B4EC4D0AD}"/>
              </a:ext>
            </a:extLst>
          </p:cNvPr>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Text Placeholder 7">
            <a:extLst>
              <a:ext uri="{FF2B5EF4-FFF2-40B4-BE49-F238E27FC236}">
                <a16:creationId xmlns:a16="http://schemas.microsoft.com/office/drawing/2014/main" id="{782CF4FC-13E5-4A63-BCF2-3AF43B5F15B9}"/>
              </a:ext>
            </a:extLst>
          </p:cNvPr>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6" name="Text Placeholder 7">
            <a:extLst>
              <a:ext uri="{FF2B5EF4-FFF2-40B4-BE49-F238E27FC236}">
                <a16:creationId xmlns:a16="http://schemas.microsoft.com/office/drawing/2014/main" id="{8523C4DE-E0C6-4EE1-9145-DA7819174663}"/>
              </a:ext>
            </a:extLst>
          </p:cNvPr>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35263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E363D07-B7E9-4C17-BF5B-ADACCCAD7C6C}"/>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a:extLst>
                <a:ext uri="{FF2B5EF4-FFF2-40B4-BE49-F238E27FC236}">
                  <a16:creationId xmlns:a16="http://schemas.microsoft.com/office/drawing/2014/main" id="{BF7F7D52-1EF2-49FA-AE87-7BE7232893FF}"/>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3" name="Graphic 12" descr="Single gear">
              <a:extLst>
                <a:ext uri="{FF2B5EF4-FFF2-40B4-BE49-F238E27FC236}">
                  <a16:creationId xmlns:a16="http://schemas.microsoft.com/office/drawing/2014/main" id="{ACC0D449-4064-40FD-A10D-BE7844EB87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a:extLst>
                <a:ext uri="{FF2B5EF4-FFF2-40B4-BE49-F238E27FC236}">
                  <a16:creationId xmlns:a16="http://schemas.microsoft.com/office/drawing/2014/main" id="{1FE621D1-1FD9-49E2-99C8-0CB37634CD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0EA6856C-35D0-465E-B0CB-B889D4DA0B2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A493FB47-F1DA-40B8-A1F4-115CD1F7084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a:t>Click to edit Master title style</a:t>
            </a:r>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22-Jul-21</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5033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BF5BF6C-5F7D-464E-B42E-D194CF355A7E}"/>
              </a:ext>
            </a:extLst>
          </p:cNvPr>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a:extLst>
                <a:ext uri="{FF2B5EF4-FFF2-40B4-BE49-F238E27FC236}">
                  <a16:creationId xmlns:a16="http://schemas.microsoft.com/office/drawing/2014/main" id="{8F045C13-A0AE-4F21-8EE7-47DCE4B458F8}"/>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4" name="Graphic 13" descr="Single gear">
              <a:extLst>
                <a:ext uri="{FF2B5EF4-FFF2-40B4-BE49-F238E27FC236}">
                  <a16:creationId xmlns:a16="http://schemas.microsoft.com/office/drawing/2014/main" id="{D5197B13-7446-4E28-A62C-4543D7BD632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a:extLst>
                <a:ext uri="{FF2B5EF4-FFF2-40B4-BE49-F238E27FC236}">
                  <a16:creationId xmlns:a16="http://schemas.microsoft.com/office/drawing/2014/main" id="{4B5B975A-536D-4192-B3DE-875F5E141AA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a:extLst>
                <a:ext uri="{FF2B5EF4-FFF2-40B4-BE49-F238E27FC236}">
                  <a16:creationId xmlns:a16="http://schemas.microsoft.com/office/drawing/2014/main" id="{5BB09BB4-511A-4714-92A7-D9CA09D1FD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680320" y="2336873"/>
            <a:ext cx="4698358" cy="359931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5594123" y="2336873"/>
            <a:ext cx="4700058" cy="359931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616D6166-2B42-4F11-BAA6-8ABAE1BE810C}" type="datetimeFigureOut">
              <a:rPr lang="en-US" noProof="0" smtClean="0"/>
              <a:t>22-Jul-21</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762720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a:t>Click to edit Master title style</a:t>
            </a:r>
          </a:p>
        </p:txBody>
      </p:sp>
      <p:sp>
        <p:nvSpPr>
          <p:cNvPr id="3" name="Content Placeholder 2"/>
          <p:cNvSpPr>
            <a:spLocks noGrp="1"/>
          </p:cNvSpPr>
          <p:nvPr>
            <p:ph sz="half" idx="1"/>
          </p:nvPr>
        </p:nvSpPr>
        <p:spPr>
          <a:xfrm>
            <a:off x="2137645" y="2336873"/>
            <a:ext cx="4698358" cy="359931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22-Jul-21</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06977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F90C5C8C-B074-498F-921D-CC0B5DF8FBD3}"/>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a:extLst>
                <a:ext uri="{FF2B5EF4-FFF2-40B4-BE49-F238E27FC236}">
                  <a16:creationId xmlns:a16="http://schemas.microsoft.com/office/drawing/2014/main" id="{C270183A-92E0-49A5-B6BC-F19346763723}"/>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6" name="Graphic 15" descr="Single gear">
              <a:extLst>
                <a:ext uri="{FF2B5EF4-FFF2-40B4-BE49-F238E27FC236}">
                  <a16:creationId xmlns:a16="http://schemas.microsoft.com/office/drawing/2014/main" id="{6E086889-5472-4B65-A156-D0B8F369C34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a:extLst>
                <a:ext uri="{FF2B5EF4-FFF2-40B4-BE49-F238E27FC236}">
                  <a16:creationId xmlns:a16="http://schemas.microsoft.com/office/drawing/2014/main" id="{4BCBF44F-62C7-4F40-99DF-85C459F43ED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a:extLst>
                <a:ext uri="{FF2B5EF4-FFF2-40B4-BE49-F238E27FC236}">
                  <a16:creationId xmlns:a16="http://schemas.microsoft.com/office/drawing/2014/main" id="{ABF64D53-5ED0-4A1D-A7EA-94CDB0D37E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a:extLst>
                <a:ext uri="{FF2B5EF4-FFF2-40B4-BE49-F238E27FC236}">
                  <a16:creationId xmlns:a16="http://schemas.microsoft.com/office/drawing/2014/main" id="{2565C769-10BF-4E7B-B099-B4FD458436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a:t>Click to edit Master title style</a:t>
            </a:r>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616D6166-2B42-4F11-BAA6-8ABAE1BE810C}" type="datetimeFigureOut">
              <a:rPr lang="en-US" noProof="0" smtClean="0"/>
              <a:t>22-Jul-21</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727138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a:t>Click to edit Master title style</a:t>
            </a:r>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22-Jul-21</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a:extLst>
              <a:ext uri="{FF2B5EF4-FFF2-40B4-BE49-F238E27FC236}">
                <a16:creationId xmlns:a16="http://schemas.microsoft.com/office/drawing/2014/main" id="{FD7CD5CF-F924-43C6-9C02-06FBC84A6729}"/>
              </a:ext>
            </a:extLst>
          </p:cNvPr>
          <p:cNvSpPr>
            <a:spLocks noGrp="1"/>
          </p:cNvSpPr>
          <p:nvPr>
            <p:ph idx="1"/>
          </p:nvPr>
        </p:nvSpPr>
        <p:spPr>
          <a:xfrm>
            <a:off x="2137644" y="2161725"/>
            <a:ext cx="9613861" cy="370264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13184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616D6166-2B42-4F11-BAA6-8ABAE1BE810C}" type="datetimeFigureOut">
              <a:rPr lang="en-US" noProof="0" smtClean="0"/>
              <a:t>22-Jul-21</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4199344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616D6166-2B42-4F11-BAA6-8ABAE1BE810C}" type="datetimeFigureOut">
              <a:rPr lang="en-US" noProof="0" smtClean="0"/>
              <a:t>22-Jul-21</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a:extLst>
              <a:ext uri="{FF2B5EF4-FFF2-40B4-BE49-F238E27FC236}">
                <a16:creationId xmlns:a16="http://schemas.microsoft.com/office/drawing/2014/main" id="{D683A405-3ADE-448E-893F-D3D2E11CCA4C}"/>
              </a:ext>
            </a:extLst>
          </p:cNvPr>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462027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22-Jul-21</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832264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9" r:id="rId5"/>
    <p:sldLayoutId id="2147483665" r:id="rId6"/>
    <p:sldLayoutId id="2147483680" r:id="rId7"/>
    <p:sldLayoutId id="2147483666" r:id="rId8"/>
    <p:sldLayoutId id="2147483682" r:id="rId9"/>
    <p:sldLayoutId id="2147483667" r:id="rId10"/>
    <p:sldLayoutId id="2147483668" r:id="rId11"/>
    <p:sldLayoutId id="2147483681" r:id="rId12"/>
    <p:sldLayoutId id="2147483670" r:id="rId13"/>
    <p:sldLayoutId id="2147483671" r:id="rId14"/>
    <p:sldLayoutId id="2147483672" r:id="rId15"/>
    <p:sldLayoutId id="2147483673" r:id="rId16"/>
    <p:sldLayoutId id="2147483674" r:id="rId17"/>
    <p:sldLayoutId id="2147483678" r:id="rId18"/>
    <p:sldLayoutId id="2147483675"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hyperlink" Target="https://d20vrrgs8k4bvw.cloudfront.net/documents/en-US/Cloud+Native+Application+Architecture+Nanodegree+Program+Syllabus.pdf" TargetMode="External"/><Relationship Id="rId1" Type="http://schemas.openxmlformats.org/officeDocument/2006/relationships/slideLayout" Target="../slideLayouts/slideLayout1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p:txBody>
          <a:bodyPr/>
          <a:lstStyle/>
          <a:p>
            <a:r>
              <a:rPr lang="en-US" dirty="0"/>
              <a:t>IQ4CN – Question #  1</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quarter" idx="13"/>
          </p:nvPr>
        </p:nvSpPr>
        <p:spPr/>
        <p:txBody>
          <a:bodyPr>
            <a:normAutofit lnSpcReduction="10000"/>
          </a:bodyPr>
          <a:lstStyle/>
          <a:p>
            <a:pPr>
              <a:lnSpc>
                <a:spcPct val="150000"/>
              </a:lnSpc>
            </a:pP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At the end of this course, which of the tools each of us MUST have learned to install and </a:t>
            </a:r>
            <a:r>
              <a:rPr lang="en-US" sz="3600" b="0" i="0" u="none" strike="noStrike" cap="small" dirty="0" err="1">
                <a:solidFill>
                  <a:schemeClr val="tx1"/>
                </a:solidFill>
                <a:effectLst>
                  <a:outerShdw blurRad="38100" dist="38100" dir="2700000" algn="tl">
                    <a:srgbClr val="000000">
                      <a:alpha val="43137"/>
                    </a:srgbClr>
                  </a:outerShdw>
                </a:effectLst>
                <a:latin typeface="Arial" panose="020B0604020202020204" pitchFamily="34" charset="0"/>
              </a:rPr>
              <a:t>experiencd</a:t>
            </a: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 it with initial understanding?</a:t>
            </a:r>
          </a:p>
        </p:txBody>
      </p:sp>
      <p:sp>
        <p:nvSpPr>
          <p:cNvPr id="4" name="Rectangle 3">
            <a:extLst>
              <a:ext uri="{FF2B5EF4-FFF2-40B4-BE49-F238E27FC236}">
                <a16:creationId xmlns:a16="http://schemas.microsoft.com/office/drawing/2014/main" id="{17DC9E77-16F4-4009-8D7D-04A8D889F4E6}"/>
              </a:ext>
            </a:extLst>
          </p:cNvPr>
          <p:cNvSpPr/>
          <p:nvPr/>
        </p:nvSpPr>
        <p:spPr>
          <a:xfrm>
            <a:off x="10841385" y="362673"/>
            <a:ext cx="1146468" cy="1708160"/>
          </a:xfrm>
          <a:prstGeom prst="rect">
            <a:avLst/>
          </a:prstGeom>
          <a:noFill/>
        </p:spPr>
        <p:txBody>
          <a:bodyPr wrap="none" lIns="91440" tIns="45720" rIns="91440" bIns="45720">
            <a:spAutoFit/>
          </a:bodyPr>
          <a:lstStyle/>
          <a:p>
            <a:pPr algn="ctr"/>
            <a:r>
              <a:rPr lang="en-US" sz="10500" b="1" cap="none" spc="50" dirty="0">
                <a:ln w="0"/>
                <a:solidFill>
                  <a:schemeClr val="bg2"/>
                </a:solidFill>
                <a:effectLst>
                  <a:innerShdw blurRad="63500" dist="50800" dir="13500000">
                    <a:srgbClr val="000000">
                      <a:alpha val="50000"/>
                    </a:srgbClr>
                  </a:innerShdw>
                </a:effectLst>
              </a:rPr>
              <a:t>Q</a:t>
            </a:r>
          </a:p>
        </p:txBody>
      </p:sp>
    </p:spTree>
    <p:extLst>
      <p:ext uri="{BB962C8B-B14F-4D97-AF65-F5344CB8AC3E}">
        <p14:creationId xmlns:p14="http://schemas.microsoft.com/office/powerpoint/2010/main" val="2936383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p:txBody>
          <a:bodyPr/>
          <a:lstStyle/>
          <a:p>
            <a:r>
              <a:rPr lang="en-US" dirty="0"/>
              <a:t>IQ4CN – Question #  4</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quarter" idx="13"/>
          </p:nvPr>
        </p:nvSpPr>
        <p:spPr/>
        <p:txBody>
          <a:bodyPr>
            <a:normAutofit lnSpcReduction="10000"/>
          </a:bodyPr>
          <a:lstStyle/>
          <a:p>
            <a:pPr>
              <a:lnSpc>
                <a:spcPct val="150000"/>
              </a:lnSpc>
            </a:pP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Q. What additional topics does the Cloud Native Application Engineer should know and what is expected in Phase 2 of this Nanodegree?</a:t>
            </a:r>
          </a:p>
        </p:txBody>
      </p:sp>
      <p:sp>
        <p:nvSpPr>
          <p:cNvPr id="4" name="Rectangle 3">
            <a:extLst>
              <a:ext uri="{FF2B5EF4-FFF2-40B4-BE49-F238E27FC236}">
                <a16:creationId xmlns:a16="http://schemas.microsoft.com/office/drawing/2014/main" id="{17DC9E77-16F4-4009-8D7D-04A8D889F4E6}"/>
              </a:ext>
            </a:extLst>
          </p:cNvPr>
          <p:cNvSpPr/>
          <p:nvPr/>
        </p:nvSpPr>
        <p:spPr>
          <a:xfrm>
            <a:off x="10841385" y="362673"/>
            <a:ext cx="1146468" cy="1708160"/>
          </a:xfrm>
          <a:prstGeom prst="rect">
            <a:avLst/>
          </a:prstGeom>
          <a:noFill/>
        </p:spPr>
        <p:txBody>
          <a:bodyPr wrap="none" lIns="91440" tIns="45720" rIns="91440" bIns="45720">
            <a:spAutoFit/>
          </a:bodyPr>
          <a:lstStyle/>
          <a:p>
            <a:pPr algn="ctr"/>
            <a:r>
              <a:rPr lang="en-US" sz="10500" b="1" cap="none" spc="50" dirty="0">
                <a:ln w="0"/>
                <a:solidFill>
                  <a:schemeClr val="bg2"/>
                </a:solidFill>
                <a:effectLst>
                  <a:innerShdw blurRad="63500" dist="50800" dir="13500000">
                    <a:srgbClr val="000000">
                      <a:alpha val="50000"/>
                    </a:srgbClr>
                  </a:innerShdw>
                </a:effectLst>
              </a:rPr>
              <a:t>Q</a:t>
            </a:r>
          </a:p>
        </p:txBody>
      </p:sp>
    </p:spTree>
    <p:extLst>
      <p:ext uri="{BB962C8B-B14F-4D97-AF65-F5344CB8AC3E}">
        <p14:creationId xmlns:p14="http://schemas.microsoft.com/office/powerpoint/2010/main" val="9177605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p:txBody>
          <a:bodyPr/>
          <a:lstStyle/>
          <a:p>
            <a:r>
              <a:rPr lang="en-US" dirty="0"/>
              <a:t>IQ4CN – Question #  34</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quarter" idx="13"/>
          </p:nvPr>
        </p:nvSpPr>
        <p:spPr/>
        <p:txBody>
          <a:bodyPr>
            <a:normAutofit/>
          </a:bodyPr>
          <a:lstStyle/>
          <a:p>
            <a:pPr>
              <a:lnSpc>
                <a:spcPct val="150000"/>
              </a:lnSpc>
            </a:pP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Q. What is a headless pod? </a:t>
            </a:r>
          </a:p>
          <a:p>
            <a:pPr>
              <a:lnSpc>
                <a:spcPct val="150000"/>
              </a:lnSpc>
            </a:pP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How is it created? </a:t>
            </a:r>
          </a:p>
          <a:p>
            <a:pPr>
              <a:lnSpc>
                <a:spcPct val="150000"/>
              </a:lnSpc>
            </a:pP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What may be its intended use?</a:t>
            </a:r>
          </a:p>
        </p:txBody>
      </p:sp>
      <p:sp>
        <p:nvSpPr>
          <p:cNvPr id="4" name="Rectangle 3">
            <a:extLst>
              <a:ext uri="{FF2B5EF4-FFF2-40B4-BE49-F238E27FC236}">
                <a16:creationId xmlns:a16="http://schemas.microsoft.com/office/drawing/2014/main" id="{17DC9E77-16F4-4009-8D7D-04A8D889F4E6}"/>
              </a:ext>
            </a:extLst>
          </p:cNvPr>
          <p:cNvSpPr/>
          <p:nvPr/>
        </p:nvSpPr>
        <p:spPr>
          <a:xfrm>
            <a:off x="10841385" y="362673"/>
            <a:ext cx="1146468" cy="1708160"/>
          </a:xfrm>
          <a:prstGeom prst="rect">
            <a:avLst/>
          </a:prstGeom>
          <a:noFill/>
        </p:spPr>
        <p:txBody>
          <a:bodyPr wrap="none" lIns="91440" tIns="45720" rIns="91440" bIns="45720">
            <a:spAutoFit/>
          </a:bodyPr>
          <a:lstStyle/>
          <a:p>
            <a:pPr algn="ctr"/>
            <a:r>
              <a:rPr lang="en-US" sz="10500" b="1" cap="none" spc="50" dirty="0">
                <a:ln w="0"/>
                <a:solidFill>
                  <a:schemeClr val="bg2"/>
                </a:solidFill>
                <a:effectLst>
                  <a:innerShdw blurRad="63500" dist="50800" dir="13500000">
                    <a:srgbClr val="000000">
                      <a:alpha val="50000"/>
                    </a:srgbClr>
                  </a:innerShdw>
                </a:effectLst>
              </a:rPr>
              <a:t>Q</a:t>
            </a:r>
          </a:p>
        </p:txBody>
      </p:sp>
    </p:spTree>
    <p:extLst>
      <p:ext uri="{BB962C8B-B14F-4D97-AF65-F5344CB8AC3E}">
        <p14:creationId xmlns:p14="http://schemas.microsoft.com/office/powerpoint/2010/main" val="188944207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a:xfrm>
            <a:off x="680322" y="609597"/>
            <a:ext cx="9613858" cy="3592750"/>
          </a:xfrm>
        </p:spPr>
        <p:txBody>
          <a:bodyPr anchor="ctr">
            <a:normAutofit/>
          </a:bodyPr>
          <a:lstStyle/>
          <a:p>
            <a:pPr algn="just">
              <a:lnSpc>
                <a:spcPct val="125000"/>
              </a:lnSpc>
            </a:pPr>
            <a:r>
              <a:rPr lang="en-US" b="0" u="sng" dirty="0">
                <a:effectLst>
                  <a:outerShdw blurRad="38100" dist="38100" dir="2700000" algn="tl">
                    <a:srgbClr val="000000">
                      <a:alpha val="43137"/>
                    </a:srgbClr>
                  </a:outerShdw>
                </a:effectLst>
              </a:rPr>
              <a:t>ANSWER</a:t>
            </a:r>
            <a:r>
              <a:rPr lang="en-US" b="0" dirty="0">
                <a:effectLst>
                  <a:outerShdw blurRad="38100" dist="38100" dir="2700000" algn="tl">
                    <a:srgbClr val="000000">
                      <a:alpha val="43137"/>
                    </a:srgbClr>
                  </a:outerShdw>
                </a:effectLst>
              </a:rPr>
              <a:t>: Headless pod is a pod which is not created by any </a:t>
            </a:r>
            <a:r>
              <a:rPr lang="en-US" b="0" dirty="0" err="1">
                <a:effectLst>
                  <a:outerShdw blurRad="38100" dist="38100" dir="2700000" algn="tl">
                    <a:srgbClr val="000000">
                      <a:alpha val="43137"/>
                    </a:srgbClr>
                  </a:outerShdw>
                </a:effectLst>
              </a:rPr>
              <a:t>ReplicaSet</a:t>
            </a:r>
            <a:r>
              <a:rPr lang="en-US" b="0" dirty="0">
                <a:effectLst>
                  <a:outerShdw blurRad="38100" dist="38100" dir="2700000" algn="tl">
                    <a:srgbClr val="000000">
                      <a:alpha val="43137"/>
                    </a:srgbClr>
                  </a:outerShdw>
                </a:effectLst>
              </a:rPr>
              <a:t> or by definition of Deployment resource. Rather, it is created directly via “</a:t>
            </a:r>
            <a:r>
              <a:rPr lang="en-US" b="0" dirty="0" err="1">
                <a:effectLst>
                  <a:outerShdw blurRad="38100" dist="38100" dir="2700000" algn="tl">
                    <a:srgbClr val="000000">
                      <a:alpha val="43137"/>
                    </a:srgbClr>
                  </a:outerShdw>
                </a:effectLst>
              </a:rPr>
              <a:t>kubectl</a:t>
            </a:r>
            <a:r>
              <a:rPr lang="en-US" b="0" dirty="0">
                <a:effectLst>
                  <a:outerShdw blurRad="38100" dist="38100" dir="2700000" algn="tl">
                    <a:srgbClr val="000000">
                      <a:alpha val="43137"/>
                    </a:srgbClr>
                  </a:outerShdw>
                </a:effectLst>
              </a:rPr>
              <a:t> run” command with an intended use to test the containerized application.</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half" idx="2"/>
          </p:nvPr>
        </p:nvSpPr>
        <p:spPr>
          <a:xfrm>
            <a:off x="680322" y="4703226"/>
            <a:ext cx="9613859" cy="1090789"/>
          </a:xfrm>
        </p:spPr>
        <p:txBody>
          <a:bodyPr anchor="ctr">
            <a:normAutofit/>
          </a:bodyPr>
          <a:lstStyle/>
          <a:p>
            <a:pPr algn="just">
              <a:lnSpc>
                <a:spcPct val="100000"/>
              </a:lnSpc>
            </a:pPr>
            <a:r>
              <a:rPr lang="en-US" sz="2000" b="0" i="0" strike="noStrike" cap="small" spc="300" dirty="0">
                <a:effectLst>
                  <a:outerShdw blurRad="38100" dist="38100" dir="2700000" algn="tl">
                    <a:srgbClr val="000000">
                      <a:alpha val="43137"/>
                    </a:srgbClr>
                  </a:outerShdw>
                </a:effectLst>
              </a:rPr>
              <a:t>Q#34</a:t>
            </a:r>
            <a:r>
              <a:rPr lang="en-US" sz="2000" b="0" i="0" u="none" strike="noStrike" cap="small" spc="300" dirty="0">
                <a:effectLst>
                  <a:outerShdw blurRad="38100" dist="38100" dir="2700000" algn="tl">
                    <a:srgbClr val="000000">
                      <a:alpha val="43137"/>
                    </a:srgbClr>
                  </a:outerShdw>
                </a:effectLst>
              </a:rPr>
              <a:t>. What is a headless pod? How is it created? What may be its intended use?</a:t>
            </a:r>
          </a:p>
        </p:txBody>
      </p:sp>
      <p:sp>
        <p:nvSpPr>
          <p:cNvPr id="4" name="Rectangle 3">
            <a:extLst>
              <a:ext uri="{FF2B5EF4-FFF2-40B4-BE49-F238E27FC236}">
                <a16:creationId xmlns:a16="http://schemas.microsoft.com/office/drawing/2014/main" id="{C7C65EF8-B0C0-4B10-86C7-AA147292EB36}"/>
              </a:ext>
            </a:extLst>
          </p:cNvPr>
          <p:cNvSpPr/>
          <p:nvPr/>
        </p:nvSpPr>
        <p:spPr>
          <a:xfrm>
            <a:off x="10861591" y="4317596"/>
            <a:ext cx="1125629" cy="1862048"/>
          </a:xfrm>
          <a:prstGeom prst="rect">
            <a:avLst/>
          </a:prstGeom>
          <a:noFill/>
        </p:spPr>
        <p:txBody>
          <a:bodyPr wrap="none" lIns="91440" tIns="45720" rIns="91440" bIns="45720">
            <a:spAutoFit/>
          </a:bodyPr>
          <a:lstStyle/>
          <a:p>
            <a:pPr algn="ctr"/>
            <a:r>
              <a:rPr lang="en-US" sz="11500" b="1" cap="none" spc="50" dirty="0">
                <a:ln w="0"/>
                <a:solidFill>
                  <a:schemeClr val="bg2"/>
                </a:solidFill>
                <a:effectLst>
                  <a:innerShdw blurRad="63500" dist="50800" dir="13500000">
                    <a:srgbClr val="000000">
                      <a:alpha val="50000"/>
                    </a:srgbClr>
                  </a:innerShdw>
                </a:effectLst>
              </a:rPr>
              <a:t>A</a:t>
            </a:r>
          </a:p>
        </p:txBody>
      </p:sp>
    </p:spTree>
    <p:extLst>
      <p:ext uri="{BB962C8B-B14F-4D97-AF65-F5344CB8AC3E}">
        <p14:creationId xmlns:p14="http://schemas.microsoft.com/office/powerpoint/2010/main" val="348261529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242384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a:xfrm>
            <a:off x="697099" y="753228"/>
            <a:ext cx="9613861" cy="1080938"/>
          </a:xfrm>
        </p:spPr>
        <p:txBody>
          <a:bodyPr/>
          <a:lstStyle/>
          <a:p>
            <a:r>
              <a:rPr lang="en-US" dirty="0"/>
              <a:t>IQ4CN – Question #  35</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quarter" idx="13"/>
          </p:nvPr>
        </p:nvSpPr>
        <p:spPr/>
        <p:txBody>
          <a:bodyPr>
            <a:normAutofit/>
          </a:bodyPr>
          <a:lstStyle/>
          <a:p>
            <a:pPr>
              <a:lnSpc>
                <a:spcPct val="150000"/>
              </a:lnSpc>
            </a:pP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Q. What is the difference between “</a:t>
            </a:r>
            <a:r>
              <a:rPr lang="en-US" sz="3600" b="0" i="0" u="none" strike="noStrike" cap="small" dirty="0" err="1">
                <a:solidFill>
                  <a:schemeClr val="tx1"/>
                </a:solidFill>
                <a:effectLst>
                  <a:outerShdw blurRad="38100" dist="38100" dir="2700000" algn="tl">
                    <a:srgbClr val="000000">
                      <a:alpha val="43137"/>
                    </a:srgbClr>
                  </a:outerShdw>
                </a:effectLst>
                <a:latin typeface="Arial" panose="020B0604020202020204" pitchFamily="34" charset="0"/>
              </a:rPr>
              <a:t>RollingUpdate</a:t>
            </a: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 and “Recreate” strategies?</a:t>
            </a:r>
          </a:p>
        </p:txBody>
      </p:sp>
      <p:sp>
        <p:nvSpPr>
          <p:cNvPr id="4" name="Rectangle 3">
            <a:extLst>
              <a:ext uri="{FF2B5EF4-FFF2-40B4-BE49-F238E27FC236}">
                <a16:creationId xmlns:a16="http://schemas.microsoft.com/office/drawing/2014/main" id="{17DC9E77-16F4-4009-8D7D-04A8D889F4E6}"/>
              </a:ext>
            </a:extLst>
          </p:cNvPr>
          <p:cNvSpPr/>
          <p:nvPr/>
        </p:nvSpPr>
        <p:spPr>
          <a:xfrm>
            <a:off x="10841385" y="362673"/>
            <a:ext cx="1146468" cy="1708160"/>
          </a:xfrm>
          <a:prstGeom prst="rect">
            <a:avLst/>
          </a:prstGeom>
          <a:noFill/>
        </p:spPr>
        <p:txBody>
          <a:bodyPr wrap="none" lIns="91440" tIns="45720" rIns="91440" bIns="45720">
            <a:spAutoFit/>
          </a:bodyPr>
          <a:lstStyle/>
          <a:p>
            <a:pPr algn="ctr"/>
            <a:r>
              <a:rPr lang="en-US" sz="10500" b="1" cap="none" spc="50" dirty="0">
                <a:ln w="0"/>
                <a:solidFill>
                  <a:schemeClr val="bg2"/>
                </a:solidFill>
                <a:effectLst>
                  <a:innerShdw blurRad="63500" dist="50800" dir="13500000">
                    <a:srgbClr val="000000">
                      <a:alpha val="50000"/>
                    </a:srgbClr>
                  </a:innerShdw>
                </a:effectLst>
              </a:rPr>
              <a:t>Q</a:t>
            </a:r>
          </a:p>
        </p:txBody>
      </p:sp>
    </p:spTree>
    <p:extLst>
      <p:ext uri="{BB962C8B-B14F-4D97-AF65-F5344CB8AC3E}">
        <p14:creationId xmlns:p14="http://schemas.microsoft.com/office/powerpoint/2010/main" val="210460018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a:xfrm>
            <a:off x="680322" y="609597"/>
            <a:ext cx="9613858" cy="3592750"/>
          </a:xfrm>
        </p:spPr>
        <p:txBody>
          <a:bodyPr anchor="ctr">
            <a:normAutofit/>
          </a:bodyPr>
          <a:lstStyle/>
          <a:p>
            <a:pPr algn="just">
              <a:lnSpc>
                <a:spcPct val="125000"/>
              </a:lnSpc>
            </a:pPr>
            <a:r>
              <a:rPr lang="en-US" b="0" u="sng" dirty="0">
                <a:effectLst>
                  <a:outerShdw blurRad="38100" dist="38100" dir="2700000" algn="tl">
                    <a:srgbClr val="000000">
                      <a:alpha val="43137"/>
                    </a:srgbClr>
                  </a:outerShdw>
                </a:effectLst>
              </a:rPr>
              <a:t>ANSWER</a:t>
            </a:r>
            <a:r>
              <a:rPr lang="en-US" b="0" dirty="0">
                <a:effectLst>
                  <a:outerShdw blurRad="38100" dist="38100" dir="2700000" algn="tl">
                    <a:srgbClr val="000000">
                      <a:alpha val="43137"/>
                    </a:srgbClr>
                  </a:outerShdw>
                </a:effectLst>
              </a:rPr>
              <a:t>: </a:t>
            </a:r>
            <a:r>
              <a:rPr lang="en-US" b="0" dirty="0" err="1">
                <a:effectLst>
                  <a:outerShdw blurRad="38100" dist="38100" dir="2700000" algn="tl">
                    <a:srgbClr val="000000">
                      <a:alpha val="43137"/>
                    </a:srgbClr>
                  </a:outerShdw>
                </a:effectLst>
              </a:rPr>
              <a:t>RollingUpdate</a:t>
            </a:r>
            <a:r>
              <a:rPr lang="en-US" b="0" dirty="0">
                <a:effectLst>
                  <a:outerShdw blurRad="38100" dist="38100" dir="2700000" algn="tl">
                    <a:srgbClr val="000000">
                      <a:alpha val="43137"/>
                    </a:srgbClr>
                  </a:outerShdw>
                </a:effectLst>
              </a:rPr>
              <a:t> will update the pods one-by-one whereas Recreate will kill all exiting pods before new pods are created.</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half" idx="2"/>
          </p:nvPr>
        </p:nvSpPr>
        <p:spPr>
          <a:xfrm>
            <a:off x="680322" y="4703226"/>
            <a:ext cx="9613859" cy="1090789"/>
          </a:xfrm>
        </p:spPr>
        <p:txBody>
          <a:bodyPr anchor="ctr">
            <a:normAutofit/>
          </a:bodyPr>
          <a:lstStyle/>
          <a:p>
            <a:pPr algn="just">
              <a:lnSpc>
                <a:spcPct val="100000"/>
              </a:lnSpc>
            </a:pPr>
            <a:r>
              <a:rPr lang="en-US" sz="2000" b="0" i="0" strike="noStrike" cap="small" spc="300" dirty="0">
                <a:effectLst>
                  <a:outerShdw blurRad="38100" dist="38100" dir="2700000" algn="tl">
                    <a:srgbClr val="000000">
                      <a:alpha val="43137"/>
                    </a:srgbClr>
                  </a:outerShdw>
                </a:effectLst>
              </a:rPr>
              <a:t>Q#35</a:t>
            </a:r>
            <a:r>
              <a:rPr lang="en-US" sz="2000" b="0" i="0" u="none" strike="noStrike" cap="small" spc="300" dirty="0">
                <a:effectLst>
                  <a:outerShdw blurRad="38100" dist="38100" dir="2700000" algn="tl">
                    <a:srgbClr val="000000">
                      <a:alpha val="43137"/>
                    </a:srgbClr>
                  </a:outerShdw>
                </a:effectLst>
              </a:rPr>
              <a:t>. What is the difference between “</a:t>
            </a:r>
            <a:r>
              <a:rPr lang="en-US" sz="2000" b="0" i="0" u="none" strike="noStrike" cap="small" spc="300" dirty="0" err="1">
                <a:effectLst>
                  <a:outerShdw blurRad="38100" dist="38100" dir="2700000" algn="tl">
                    <a:srgbClr val="000000">
                      <a:alpha val="43137"/>
                    </a:srgbClr>
                  </a:outerShdw>
                </a:effectLst>
              </a:rPr>
              <a:t>RollingUpdate</a:t>
            </a:r>
            <a:r>
              <a:rPr lang="en-US" sz="2000" b="0" i="0" u="none" strike="noStrike" cap="small" spc="300" dirty="0">
                <a:effectLst>
                  <a:outerShdw blurRad="38100" dist="38100" dir="2700000" algn="tl">
                    <a:srgbClr val="000000">
                      <a:alpha val="43137"/>
                    </a:srgbClr>
                  </a:outerShdw>
                </a:effectLst>
              </a:rPr>
              <a:t>” and “Recreate” strategies?</a:t>
            </a:r>
          </a:p>
        </p:txBody>
      </p:sp>
      <p:sp>
        <p:nvSpPr>
          <p:cNvPr id="4" name="Rectangle 3">
            <a:extLst>
              <a:ext uri="{FF2B5EF4-FFF2-40B4-BE49-F238E27FC236}">
                <a16:creationId xmlns:a16="http://schemas.microsoft.com/office/drawing/2014/main" id="{C7C65EF8-B0C0-4B10-86C7-AA147292EB36}"/>
              </a:ext>
            </a:extLst>
          </p:cNvPr>
          <p:cNvSpPr/>
          <p:nvPr/>
        </p:nvSpPr>
        <p:spPr>
          <a:xfrm>
            <a:off x="10861591" y="4317596"/>
            <a:ext cx="1125629" cy="1862048"/>
          </a:xfrm>
          <a:prstGeom prst="rect">
            <a:avLst/>
          </a:prstGeom>
          <a:noFill/>
        </p:spPr>
        <p:txBody>
          <a:bodyPr wrap="none" lIns="91440" tIns="45720" rIns="91440" bIns="45720">
            <a:spAutoFit/>
          </a:bodyPr>
          <a:lstStyle/>
          <a:p>
            <a:pPr algn="ctr"/>
            <a:r>
              <a:rPr lang="en-US" sz="11500" b="1" cap="none" spc="50" dirty="0">
                <a:ln w="0"/>
                <a:solidFill>
                  <a:schemeClr val="bg2"/>
                </a:solidFill>
                <a:effectLst>
                  <a:innerShdw blurRad="63500" dist="50800" dir="13500000">
                    <a:srgbClr val="000000">
                      <a:alpha val="50000"/>
                    </a:srgbClr>
                  </a:innerShdw>
                </a:effectLst>
              </a:rPr>
              <a:t>A</a:t>
            </a:r>
          </a:p>
        </p:txBody>
      </p:sp>
    </p:spTree>
    <p:extLst>
      <p:ext uri="{BB962C8B-B14F-4D97-AF65-F5344CB8AC3E}">
        <p14:creationId xmlns:p14="http://schemas.microsoft.com/office/powerpoint/2010/main" val="71427735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722884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p:txBody>
          <a:bodyPr/>
          <a:lstStyle/>
          <a:p>
            <a:r>
              <a:rPr lang="en-US" dirty="0"/>
              <a:t>IQ4CN – Question #  36</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quarter" idx="13"/>
          </p:nvPr>
        </p:nvSpPr>
        <p:spPr>
          <a:xfrm>
            <a:off x="1897819" y="2290763"/>
            <a:ext cx="8396362" cy="3506030"/>
          </a:xfrm>
        </p:spPr>
        <p:txBody>
          <a:bodyPr>
            <a:normAutofit fontScale="77500" lnSpcReduction="20000"/>
          </a:bodyPr>
          <a:lstStyle/>
          <a:p>
            <a:pPr>
              <a:lnSpc>
                <a:spcPct val="150000"/>
              </a:lnSpc>
            </a:pP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Q. How do we create an abstraction layer over a collection of pods running an application, which may be required in cases where we need internal </a:t>
            </a:r>
            <a:r>
              <a:rPr lang="en-US" sz="3600" b="0" i="0" u="none" strike="noStrike" cap="small" dirty="0" err="1">
                <a:solidFill>
                  <a:schemeClr val="tx1"/>
                </a:solidFill>
                <a:effectLst>
                  <a:outerShdw blurRad="38100" dist="38100" dir="2700000" algn="tl">
                    <a:srgbClr val="000000">
                      <a:alpha val="43137"/>
                    </a:srgbClr>
                  </a:outerShdw>
                </a:effectLst>
                <a:latin typeface="Arial" panose="020B0604020202020204" pitchFamily="34" charset="0"/>
              </a:rPr>
              <a:t>ClusterIP</a:t>
            </a: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 &amp; in cases where we need to manage the access from external users &amp; workloads within the cluster?</a:t>
            </a:r>
          </a:p>
        </p:txBody>
      </p:sp>
      <p:sp>
        <p:nvSpPr>
          <p:cNvPr id="4" name="Rectangle 3">
            <a:extLst>
              <a:ext uri="{FF2B5EF4-FFF2-40B4-BE49-F238E27FC236}">
                <a16:creationId xmlns:a16="http://schemas.microsoft.com/office/drawing/2014/main" id="{17DC9E77-16F4-4009-8D7D-04A8D889F4E6}"/>
              </a:ext>
            </a:extLst>
          </p:cNvPr>
          <p:cNvSpPr/>
          <p:nvPr/>
        </p:nvSpPr>
        <p:spPr>
          <a:xfrm>
            <a:off x="10841385" y="362673"/>
            <a:ext cx="1146468" cy="1708160"/>
          </a:xfrm>
          <a:prstGeom prst="rect">
            <a:avLst/>
          </a:prstGeom>
          <a:noFill/>
        </p:spPr>
        <p:txBody>
          <a:bodyPr wrap="none" lIns="91440" tIns="45720" rIns="91440" bIns="45720">
            <a:spAutoFit/>
          </a:bodyPr>
          <a:lstStyle/>
          <a:p>
            <a:pPr algn="ctr"/>
            <a:r>
              <a:rPr lang="en-US" sz="10500" b="1" cap="none" spc="50" dirty="0">
                <a:ln w="0"/>
                <a:solidFill>
                  <a:schemeClr val="bg2"/>
                </a:solidFill>
                <a:effectLst>
                  <a:innerShdw blurRad="63500" dist="50800" dir="13500000">
                    <a:srgbClr val="000000">
                      <a:alpha val="50000"/>
                    </a:srgbClr>
                  </a:innerShdw>
                </a:effectLst>
              </a:rPr>
              <a:t>Q</a:t>
            </a:r>
          </a:p>
        </p:txBody>
      </p:sp>
    </p:spTree>
    <p:extLst>
      <p:ext uri="{BB962C8B-B14F-4D97-AF65-F5344CB8AC3E}">
        <p14:creationId xmlns:p14="http://schemas.microsoft.com/office/powerpoint/2010/main" val="125696833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a:xfrm>
            <a:off x="680322" y="609597"/>
            <a:ext cx="9613858" cy="3592750"/>
          </a:xfrm>
        </p:spPr>
        <p:txBody>
          <a:bodyPr anchor="ctr">
            <a:normAutofit/>
          </a:bodyPr>
          <a:lstStyle/>
          <a:p>
            <a:pPr algn="just">
              <a:lnSpc>
                <a:spcPct val="125000"/>
              </a:lnSpc>
            </a:pPr>
            <a:r>
              <a:rPr lang="en-US" b="0" u="sng" dirty="0">
                <a:effectLst>
                  <a:outerShdw blurRad="38100" dist="38100" dir="2700000" algn="tl">
                    <a:srgbClr val="000000">
                      <a:alpha val="43137"/>
                    </a:srgbClr>
                  </a:outerShdw>
                </a:effectLst>
              </a:rPr>
              <a:t>ANSWER</a:t>
            </a:r>
            <a:r>
              <a:rPr lang="en-US" b="0" dirty="0">
                <a:effectLst>
                  <a:outerShdw blurRad="38100" dist="38100" dir="2700000" algn="tl">
                    <a:srgbClr val="000000">
                      <a:alpha val="43137"/>
                    </a:srgbClr>
                  </a:outerShdw>
                </a:effectLst>
              </a:rPr>
              <a:t>: Service Resource and Ingress Resource are created when an abstraction layer is required over a collection of pods running an application, such that the ingress resource routes the external users to the abstract layer of service resource.</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half" idx="2"/>
          </p:nvPr>
        </p:nvSpPr>
        <p:spPr>
          <a:xfrm>
            <a:off x="680322" y="4703226"/>
            <a:ext cx="9613859" cy="1090789"/>
          </a:xfrm>
        </p:spPr>
        <p:txBody>
          <a:bodyPr anchor="ctr">
            <a:normAutofit fontScale="92500" lnSpcReduction="20000"/>
          </a:bodyPr>
          <a:lstStyle/>
          <a:p>
            <a:pPr algn="just">
              <a:lnSpc>
                <a:spcPct val="100000"/>
              </a:lnSpc>
            </a:pPr>
            <a:r>
              <a:rPr lang="en-US" sz="2000" b="0" i="0" strike="noStrike" cap="small" spc="300" dirty="0">
                <a:effectLst>
                  <a:outerShdw blurRad="38100" dist="38100" dir="2700000" algn="tl">
                    <a:srgbClr val="000000">
                      <a:alpha val="43137"/>
                    </a:srgbClr>
                  </a:outerShdw>
                </a:effectLst>
              </a:rPr>
              <a:t>Q#36</a:t>
            </a:r>
            <a:r>
              <a:rPr lang="en-US" sz="2000" b="0" i="0" u="none" strike="noStrike" cap="small" spc="300" dirty="0">
                <a:effectLst>
                  <a:outerShdw blurRad="38100" dist="38100" dir="2700000" algn="tl">
                    <a:srgbClr val="000000">
                      <a:alpha val="43137"/>
                    </a:srgbClr>
                  </a:outerShdw>
                </a:effectLst>
              </a:rPr>
              <a:t>. How do we create an abstraction layer over a collection of pods running an application, which may be required in cases where we need internal </a:t>
            </a:r>
            <a:r>
              <a:rPr lang="en-US" sz="2000" b="0" i="0" u="none" strike="noStrike" cap="small" spc="300" dirty="0" err="1">
                <a:effectLst>
                  <a:outerShdw blurRad="38100" dist="38100" dir="2700000" algn="tl">
                    <a:srgbClr val="000000">
                      <a:alpha val="43137"/>
                    </a:srgbClr>
                  </a:outerShdw>
                </a:effectLst>
              </a:rPr>
              <a:t>ClusterIP</a:t>
            </a:r>
            <a:r>
              <a:rPr lang="en-US" sz="2000" b="0" i="0" u="none" strike="noStrike" cap="small" spc="300" dirty="0">
                <a:effectLst>
                  <a:outerShdw blurRad="38100" dist="38100" dir="2700000" algn="tl">
                    <a:srgbClr val="000000">
                      <a:alpha val="43137"/>
                    </a:srgbClr>
                  </a:outerShdw>
                </a:effectLst>
              </a:rPr>
              <a:t> &amp; in cases where we need to manage the access from external users &amp; workloads within the cluster?</a:t>
            </a:r>
          </a:p>
        </p:txBody>
      </p:sp>
      <p:sp>
        <p:nvSpPr>
          <p:cNvPr id="4" name="Rectangle 3">
            <a:extLst>
              <a:ext uri="{FF2B5EF4-FFF2-40B4-BE49-F238E27FC236}">
                <a16:creationId xmlns:a16="http://schemas.microsoft.com/office/drawing/2014/main" id="{C7C65EF8-B0C0-4B10-86C7-AA147292EB36}"/>
              </a:ext>
            </a:extLst>
          </p:cNvPr>
          <p:cNvSpPr/>
          <p:nvPr/>
        </p:nvSpPr>
        <p:spPr>
          <a:xfrm>
            <a:off x="10861591" y="4317596"/>
            <a:ext cx="1125629" cy="1862048"/>
          </a:xfrm>
          <a:prstGeom prst="rect">
            <a:avLst/>
          </a:prstGeom>
          <a:noFill/>
        </p:spPr>
        <p:txBody>
          <a:bodyPr wrap="none" lIns="91440" tIns="45720" rIns="91440" bIns="45720">
            <a:spAutoFit/>
          </a:bodyPr>
          <a:lstStyle/>
          <a:p>
            <a:pPr algn="ctr"/>
            <a:r>
              <a:rPr lang="en-US" sz="11500" b="1" cap="none" spc="50" dirty="0">
                <a:ln w="0"/>
                <a:solidFill>
                  <a:schemeClr val="bg2"/>
                </a:solidFill>
                <a:effectLst>
                  <a:innerShdw blurRad="63500" dist="50800" dir="13500000">
                    <a:srgbClr val="000000">
                      <a:alpha val="50000"/>
                    </a:srgbClr>
                  </a:innerShdw>
                </a:effectLst>
              </a:rPr>
              <a:t>A</a:t>
            </a:r>
          </a:p>
        </p:txBody>
      </p:sp>
    </p:spTree>
    <p:extLst>
      <p:ext uri="{BB962C8B-B14F-4D97-AF65-F5344CB8AC3E}">
        <p14:creationId xmlns:p14="http://schemas.microsoft.com/office/powerpoint/2010/main" val="385523470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100453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p:txBody>
          <a:bodyPr/>
          <a:lstStyle/>
          <a:p>
            <a:r>
              <a:rPr lang="en-US" dirty="0"/>
              <a:t>IQ4CN – Question #  37</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quarter" idx="13"/>
          </p:nvPr>
        </p:nvSpPr>
        <p:spPr/>
        <p:txBody>
          <a:bodyPr>
            <a:normAutofit/>
          </a:bodyPr>
          <a:lstStyle/>
          <a:p>
            <a:pPr>
              <a:lnSpc>
                <a:spcPct val="150000"/>
              </a:lnSpc>
            </a:pP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Q. What is the function of Namespace resource? </a:t>
            </a:r>
          </a:p>
        </p:txBody>
      </p:sp>
      <p:sp>
        <p:nvSpPr>
          <p:cNvPr id="4" name="Rectangle 3">
            <a:extLst>
              <a:ext uri="{FF2B5EF4-FFF2-40B4-BE49-F238E27FC236}">
                <a16:creationId xmlns:a16="http://schemas.microsoft.com/office/drawing/2014/main" id="{17DC9E77-16F4-4009-8D7D-04A8D889F4E6}"/>
              </a:ext>
            </a:extLst>
          </p:cNvPr>
          <p:cNvSpPr/>
          <p:nvPr/>
        </p:nvSpPr>
        <p:spPr>
          <a:xfrm>
            <a:off x="10841385" y="362673"/>
            <a:ext cx="1146468" cy="1708160"/>
          </a:xfrm>
          <a:prstGeom prst="rect">
            <a:avLst/>
          </a:prstGeom>
          <a:noFill/>
        </p:spPr>
        <p:txBody>
          <a:bodyPr wrap="none" lIns="91440" tIns="45720" rIns="91440" bIns="45720">
            <a:spAutoFit/>
          </a:bodyPr>
          <a:lstStyle/>
          <a:p>
            <a:pPr algn="ctr"/>
            <a:r>
              <a:rPr lang="en-US" sz="10500" b="1" cap="none" spc="50" dirty="0">
                <a:ln w="0"/>
                <a:solidFill>
                  <a:schemeClr val="bg2"/>
                </a:solidFill>
                <a:effectLst>
                  <a:innerShdw blurRad="63500" dist="50800" dir="13500000">
                    <a:srgbClr val="000000">
                      <a:alpha val="50000"/>
                    </a:srgbClr>
                  </a:innerShdw>
                </a:effectLst>
              </a:rPr>
              <a:t>Q</a:t>
            </a:r>
          </a:p>
        </p:txBody>
      </p:sp>
    </p:spTree>
    <p:extLst>
      <p:ext uri="{BB962C8B-B14F-4D97-AF65-F5344CB8AC3E}">
        <p14:creationId xmlns:p14="http://schemas.microsoft.com/office/powerpoint/2010/main" val="3897976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a:xfrm>
            <a:off x="680322" y="609597"/>
            <a:ext cx="9613858" cy="3592750"/>
          </a:xfrm>
        </p:spPr>
        <p:txBody>
          <a:bodyPr anchor="ctr">
            <a:normAutofit fontScale="90000"/>
          </a:bodyPr>
          <a:lstStyle/>
          <a:p>
            <a:pPr algn="just">
              <a:lnSpc>
                <a:spcPct val="125000"/>
              </a:lnSpc>
            </a:pPr>
            <a:r>
              <a:rPr lang="en-US" b="0" u="sng" dirty="0">
                <a:effectLst>
                  <a:outerShdw blurRad="38100" dist="38100" dir="2700000" algn="tl">
                    <a:srgbClr val="000000">
                      <a:alpha val="43137"/>
                    </a:srgbClr>
                  </a:outerShdw>
                </a:effectLst>
              </a:rPr>
              <a:t>ANSWER</a:t>
            </a:r>
            <a:r>
              <a:rPr lang="en-US" b="0" dirty="0">
                <a:effectLst>
                  <a:outerShdw blurRad="38100" dist="38100" dir="2700000" algn="tl">
                    <a:srgbClr val="000000">
                      <a:alpha val="43137"/>
                    </a:srgbClr>
                  </a:outerShdw>
                </a:effectLst>
              </a:rPr>
              <a:t>: How to refactor microservice capabilities from a monolithic architecture; Message Passing in microservices; Observability in distributed systems; how to collect system performance data, application tracing data, visualize the results in a dashboard; Microservices security tools for introspection; how to respond to a security incident; Four projects and a Capstone project;</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half" idx="2"/>
          </p:nvPr>
        </p:nvSpPr>
        <p:spPr>
          <a:xfrm>
            <a:off x="680322" y="4703226"/>
            <a:ext cx="9613859" cy="1090789"/>
          </a:xfrm>
        </p:spPr>
        <p:txBody>
          <a:bodyPr anchor="ctr">
            <a:normAutofit/>
          </a:bodyPr>
          <a:lstStyle/>
          <a:p>
            <a:pPr algn="just">
              <a:lnSpc>
                <a:spcPct val="100000"/>
              </a:lnSpc>
            </a:pPr>
            <a:r>
              <a:rPr lang="en-US" sz="2000" b="0" i="0" strike="noStrike" cap="small" spc="300" dirty="0">
                <a:effectLst>
                  <a:outerShdw blurRad="38100" dist="38100" dir="2700000" algn="tl">
                    <a:srgbClr val="000000">
                      <a:alpha val="43137"/>
                    </a:srgbClr>
                  </a:outerShdw>
                </a:effectLst>
              </a:rPr>
              <a:t>Q#4</a:t>
            </a:r>
            <a:r>
              <a:rPr lang="en-US" sz="2000" b="0" i="0" u="none" strike="noStrike" cap="small" spc="300" dirty="0">
                <a:effectLst>
                  <a:outerShdw blurRad="38100" dist="38100" dir="2700000" algn="tl">
                    <a:srgbClr val="000000">
                      <a:alpha val="43137"/>
                    </a:srgbClr>
                  </a:outerShdw>
                </a:effectLst>
              </a:rPr>
              <a:t>. What additional topics does the Cloud Native Application Engineer should know and what is expected in Phase 2 of this Nanodegree (</a:t>
            </a:r>
            <a:r>
              <a:rPr lang="en-US" sz="2000" b="0" i="0" u="none" strike="noStrike" cap="small" spc="300" dirty="0">
                <a:effectLst>
                  <a:outerShdw blurRad="38100" dist="38100" dir="2700000" algn="tl">
                    <a:srgbClr val="000000">
                      <a:alpha val="43137"/>
                    </a:srgbClr>
                  </a:outerShdw>
                </a:effectLst>
                <a:hlinkClick r:id="rId2"/>
              </a:rPr>
              <a:t>Link</a:t>
            </a:r>
            <a:r>
              <a:rPr lang="en-US" sz="2000" b="0" i="0" u="none" strike="noStrike" cap="small" spc="300" dirty="0">
                <a:effectLst>
                  <a:outerShdw blurRad="38100" dist="38100" dir="2700000" algn="tl">
                    <a:srgbClr val="000000">
                      <a:alpha val="43137"/>
                    </a:srgbClr>
                  </a:outerShdw>
                </a:effectLst>
              </a:rPr>
              <a:t>)?</a:t>
            </a:r>
          </a:p>
        </p:txBody>
      </p:sp>
      <p:sp>
        <p:nvSpPr>
          <p:cNvPr id="4" name="Rectangle 3">
            <a:extLst>
              <a:ext uri="{FF2B5EF4-FFF2-40B4-BE49-F238E27FC236}">
                <a16:creationId xmlns:a16="http://schemas.microsoft.com/office/drawing/2014/main" id="{C7C65EF8-B0C0-4B10-86C7-AA147292EB36}"/>
              </a:ext>
            </a:extLst>
          </p:cNvPr>
          <p:cNvSpPr/>
          <p:nvPr/>
        </p:nvSpPr>
        <p:spPr>
          <a:xfrm>
            <a:off x="10861591" y="4317596"/>
            <a:ext cx="1125629" cy="1862048"/>
          </a:xfrm>
          <a:prstGeom prst="rect">
            <a:avLst/>
          </a:prstGeom>
          <a:noFill/>
        </p:spPr>
        <p:txBody>
          <a:bodyPr wrap="none" lIns="91440" tIns="45720" rIns="91440" bIns="45720">
            <a:spAutoFit/>
          </a:bodyPr>
          <a:lstStyle/>
          <a:p>
            <a:pPr algn="ctr"/>
            <a:r>
              <a:rPr lang="en-US" sz="11500" b="1" cap="none" spc="50" dirty="0">
                <a:ln w="0"/>
                <a:solidFill>
                  <a:schemeClr val="bg2"/>
                </a:solidFill>
                <a:effectLst>
                  <a:innerShdw blurRad="63500" dist="50800" dir="13500000">
                    <a:srgbClr val="000000">
                      <a:alpha val="50000"/>
                    </a:srgbClr>
                  </a:innerShdw>
                </a:effectLst>
              </a:rPr>
              <a:t>A</a:t>
            </a:r>
          </a:p>
        </p:txBody>
      </p:sp>
    </p:spTree>
    <p:extLst>
      <p:ext uri="{BB962C8B-B14F-4D97-AF65-F5344CB8AC3E}">
        <p14:creationId xmlns:p14="http://schemas.microsoft.com/office/powerpoint/2010/main" val="212351452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a:xfrm>
            <a:off x="680322" y="609597"/>
            <a:ext cx="9613858" cy="3592750"/>
          </a:xfrm>
        </p:spPr>
        <p:txBody>
          <a:bodyPr anchor="ctr">
            <a:normAutofit/>
          </a:bodyPr>
          <a:lstStyle/>
          <a:p>
            <a:pPr algn="just">
              <a:lnSpc>
                <a:spcPct val="125000"/>
              </a:lnSpc>
            </a:pPr>
            <a:r>
              <a:rPr lang="en-US" b="0" u="sng" dirty="0">
                <a:effectLst>
                  <a:outerShdw blurRad="38100" dist="38100" dir="2700000" algn="tl">
                    <a:srgbClr val="000000">
                      <a:alpha val="43137"/>
                    </a:srgbClr>
                  </a:outerShdw>
                </a:effectLst>
              </a:rPr>
              <a:t>ANSWER</a:t>
            </a:r>
            <a:r>
              <a:rPr lang="en-US" b="0" dirty="0">
                <a:effectLst>
                  <a:outerShdw blurRad="38100" dist="38100" dir="2700000" algn="tl">
                    <a:srgbClr val="000000">
                      <a:alpha val="43137"/>
                    </a:srgbClr>
                  </a:outerShdw>
                </a:effectLst>
              </a:rPr>
              <a:t>: Namespace resource provides application context, which gives logical separation by defining the environment between multiple applications and associated resources.</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half" idx="2"/>
          </p:nvPr>
        </p:nvSpPr>
        <p:spPr>
          <a:xfrm>
            <a:off x="680322" y="4703226"/>
            <a:ext cx="9613859" cy="1090789"/>
          </a:xfrm>
        </p:spPr>
        <p:txBody>
          <a:bodyPr anchor="ctr">
            <a:normAutofit/>
          </a:bodyPr>
          <a:lstStyle/>
          <a:p>
            <a:pPr algn="just">
              <a:lnSpc>
                <a:spcPct val="100000"/>
              </a:lnSpc>
            </a:pPr>
            <a:r>
              <a:rPr lang="en-US" sz="2000" b="0" i="0" strike="noStrike" cap="small" spc="300" dirty="0">
                <a:effectLst>
                  <a:outerShdw blurRad="38100" dist="38100" dir="2700000" algn="tl">
                    <a:srgbClr val="000000">
                      <a:alpha val="43137"/>
                    </a:srgbClr>
                  </a:outerShdw>
                </a:effectLst>
              </a:rPr>
              <a:t>Q#37</a:t>
            </a:r>
            <a:r>
              <a:rPr lang="en-US" sz="2000" b="0" i="0" u="none" strike="noStrike" cap="small" spc="300" dirty="0">
                <a:effectLst>
                  <a:outerShdw blurRad="38100" dist="38100" dir="2700000" algn="tl">
                    <a:srgbClr val="000000">
                      <a:alpha val="43137"/>
                    </a:srgbClr>
                  </a:outerShdw>
                </a:effectLst>
              </a:rPr>
              <a:t>. What is the function of Namespace resource? </a:t>
            </a:r>
          </a:p>
        </p:txBody>
      </p:sp>
      <p:sp>
        <p:nvSpPr>
          <p:cNvPr id="4" name="Rectangle 3">
            <a:extLst>
              <a:ext uri="{FF2B5EF4-FFF2-40B4-BE49-F238E27FC236}">
                <a16:creationId xmlns:a16="http://schemas.microsoft.com/office/drawing/2014/main" id="{C7C65EF8-B0C0-4B10-86C7-AA147292EB36}"/>
              </a:ext>
            </a:extLst>
          </p:cNvPr>
          <p:cNvSpPr/>
          <p:nvPr/>
        </p:nvSpPr>
        <p:spPr>
          <a:xfrm>
            <a:off x="10861591" y="4317596"/>
            <a:ext cx="1125629" cy="1862048"/>
          </a:xfrm>
          <a:prstGeom prst="rect">
            <a:avLst/>
          </a:prstGeom>
          <a:noFill/>
        </p:spPr>
        <p:txBody>
          <a:bodyPr wrap="none" lIns="91440" tIns="45720" rIns="91440" bIns="45720">
            <a:spAutoFit/>
          </a:bodyPr>
          <a:lstStyle/>
          <a:p>
            <a:pPr algn="ctr"/>
            <a:r>
              <a:rPr lang="en-US" sz="11500" b="1" cap="none" spc="50" dirty="0">
                <a:ln w="0"/>
                <a:solidFill>
                  <a:schemeClr val="bg2"/>
                </a:solidFill>
                <a:effectLst>
                  <a:innerShdw blurRad="63500" dist="50800" dir="13500000">
                    <a:srgbClr val="000000">
                      <a:alpha val="50000"/>
                    </a:srgbClr>
                  </a:innerShdw>
                </a:effectLst>
              </a:rPr>
              <a:t>A</a:t>
            </a:r>
          </a:p>
        </p:txBody>
      </p:sp>
    </p:spTree>
    <p:extLst>
      <p:ext uri="{BB962C8B-B14F-4D97-AF65-F5344CB8AC3E}">
        <p14:creationId xmlns:p14="http://schemas.microsoft.com/office/powerpoint/2010/main" val="2768528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889455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p:txBody>
          <a:bodyPr/>
          <a:lstStyle/>
          <a:p>
            <a:r>
              <a:rPr lang="en-US" dirty="0"/>
              <a:t>IQ4CN – Question #  38</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quarter" idx="13"/>
          </p:nvPr>
        </p:nvSpPr>
        <p:spPr/>
        <p:txBody>
          <a:bodyPr>
            <a:normAutofit/>
          </a:bodyPr>
          <a:lstStyle/>
          <a:p>
            <a:pPr>
              <a:lnSpc>
                <a:spcPct val="150000"/>
              </a:lnSpc>
            </a:pP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Q. What is the difference between </a:t>
            </a:r>
            <a:r>
              <a:rPr lang="en-US" sz="3600" b="0" i="0" u="none" strike="noStrike" cap="small" dirty="0" err="1">
                <a:solidFill>
                  <a:schemeClr val="tx1"/>
                </a:solidFill>
                <a:effectLst>
                  <a:outerShdw blurRad="38100" dist="38100" dir="2700000" algn="tl">
                    <a:srgbClr val="000000">
                      <a:alpha val="43137"/>
                    </a:srgbClr>
                  </a:outerShdw>
                </a:effectLst>
                <a:latin typeface="Arial" panose="020B0604020202020204" pitchFamily="34" charset="0"/>
              </a:rPr>
              <a:t>ConfigMap</a:t>
            </a: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 &amp; Secret?</a:t>
            </a:r>
          </a:p>
        </p:txBody>
      </p:sp>
      <p:sp>
        <p:nvSpPr>
          <p:cNvPr id="4" name="Rectangle 3">
            <a:extLst>
              <a:ext uri="{FF2B5EF4-FFF2-40B4-BE49-F238E27FC236}">
                <a16:creationId xmlns:a16="http://schemas.microsoft.com/office/drawing/2014/main" id="{17DC9E77-16F4-4009-8D7D-04A8D889F4E6}"/>
              </a:ext>
            </a:extLst>
          </p:cNvPr>
          <p:cNvSpPr/>
          <p:nvPr/>
        </p:nvSpPr>
        <p:spPr>
          <a:xfrm>
            <a:off x="10841385" y="362673"/>
            <a:ext cx="1146468" cy="1708160"/>
          </a:xfrm>
          <a:prstGeom prst="rect">
            <a:avLst/>
          </a:prstGeom>
          <a:noFill/>
        </p:spPr>
        <p:txBody>
          <a:bodyPr wrap="none" lIns="91440" tIns="45720" rIns="91440" bIns="45720">
            <a:spAutoFit/>
          </a:bodyPr>
          <a:lstStyle/>
          <a:p>
            <a:pPr algn="ctr"/>
            <a:r>
              <a:rPr lang="en-US" sz="10500" b="1" cap="none" spc="50" dirty="0">
                <a:ln w="0"/>
                <a:solidFill>
                  <a:schemeClr val="bg2"/>
                </a:solidFill>
                <a:effectLst>
                  <a:innerShdw blurRad="63500" dist="50800" dir="13500000">
                    <a:srgbClr val="000000">
                      <a:alpha val="50000"/>
                    </a:srgbClr>
                  </a:innerShdw>
                </a:effectLst>
              </a:rPr>
              <a:t>Q</a:t>
            </a:r>
          </a:p>
        </p:txBody>
      </p:sp>
    </p:spTree>
    <p:extLst>
      <p:ext uri="{BB962C8B-B14F-4D97-AF65-F5344CB8AC3E}">
        <p14:creationId xmlns:p14="http://schemas.microsoft.com/office/powerpoint/2010/main" val="208898360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a:xfrm>
            <a:off x="680322" y="609597"/>
            <a:ext cx="9613858" cy="3592750"/>
          </a:xfrm>
        </p:spPr>
        <p:txBody>
          <a:bodyPr anchor="ctr">
            <a:normAutofit/>
          </a:bodyPr>
          <a:lstStyle/>
          <a:p>
            <a:pPr algn="just">
              <a:lnSpc>
                <a:spcPct val="125000"/>
              </a:lnSpc>
            </a:pPr>
            <a:r>
              <a:rPr lang="en-US" b="0" u="sng" dirty="0">
                <a:effectLst>
                  <a:outerShdw blurRad="38100" dist="38100" dir="2700000" algn="tl">
                    <a:srgbClr val="000000">
                      <a:alpha val="43137"/>
                    </a:srgbClr>
                  </a:outerShdw>
                </a:effectLst>
              </a:rPr>
              <a:t>ANSWER</a:t>
            </a:r>
            <a:r>
              <a:rPr lang="en-US" b="0" dirty="0">
                <a:effectLst>
                  <a:outerShdw blurRad="38100" dist="38100" dir="2700000" algn="tl">
                    <a:srgbClr val="000000">
                      <a:alpha val="43137"/>
                    </a:srgbClr>
                  </a:outerShdw>
                </a:effectLst>
              </a:rPr>
              <a:t>: Both are key value pairs, but Secret is base64 encoded &amp; used to store confidential data.</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half" idx="2"/>
          </p:nvPr>
        </p:nvSpPr>
        <p:spPr>
          <a:xfrm>
            <a:off x="680322" y="4703226"/>
            <a:ext cx="9613859" cy="1090789"/>
          </a:xfrm>
        </p:spPr>
        <p:txBody>
          <a:bodyPr anchor="ctr">
            <a:normAutofit/>
          </a:bodyPr>
          <a:lstStyle/>
          <a:p>
            <a:pPr algn="just">
              <a:lnSpc>
                <a:spcPct val="100000"/>
              </a:lnSpc>
            </a:pPr>
            <a:r>
              <a:rPr lang="en-US" sz="2000" b="0" i="0" strike="noStrike" cap="small" spc="300" dirty="0">
                <a:effectLst>
                  <a:outerShdw blurRad="38100" dist="38100" dir="2700000" algn="tl">
                    <a:srgbClr val="000000">
                      <a:alpha val="43137"/>
                    </a:srgbClr>
                  </a:outerShdw>
                </a:effectLst>
              </a:rPr>
              <a:t>Q#38</a:t>
            </a:r>
            <a:r>
              <a:rPr lang="en-US" sz="2000" b="0" i="0" u="none" strike="noStrike" cap="small" spc="300" dirty="0">
                <a:effectLst>
                  <a:outerShdw blurRad="38100" dist="38100" dir="2700000" algn="tl">
                    <a:srgbClr val="000000">
                      <a:alpha val="43137"/>
                    </a:srgbClr>
                  </a:outerShdw>
                </a:effectLst>
              </a:rPr>
              <a:t>. What is the difference between </a:t>
            </a:r>
            <a:r>
              <a:rPr lang="en-US" sz="2000" b="0" i="0" u="none" strike="noStrike" cap="small" spc="300" dirty="0" err="1">
                <a:effectLst>
                  <a:outerShdw blurRad="38100" dist="38100" dir="2700000" algn="tl">
                    <a:srgbClr val="000000">
                      <a:alpha val="43137"/>
                    </a:srgbClr>
                  </a:outerShdw>
                </a:effectLst>
              </a:rPr>
              <a:t>ConfigMap</a:t>
            </a:r>
            <a:r>
              <a:rPr lang="en-US" sz="2000" b="0" i="0" u="none" strike="noStrike" cap="small" spc="300" dirty="0">
                <a:effectLst>
                  <a:outerShdw blurRad="38100" dist="38100" dir="2700000" algn="tl">
                    <a:srgbClr val="000000">
                      <a:alpha val="43137"/>
                    </a:srgbClr>
                  </a:outerShdw>
                </a:effectLst>
              </a:rPr>
              <a:t> &amp; Secret?</a:t>
            </a:r>
          </a:p>
        </p:txBody>
      </p:sp>
      <p:sp>
        <p:nvSpPr>
          <p:cNvPr id="4" name="Rectangle 3">
            <a:extLst>
              <a:ext uri="{FF2B5EF4-FFF2-40B4-BE49-F238E27FC236}">
                <a16:creationId xmlns:a16="http://schemas.microsoft.com/office/drawing/2014/main" id="{C7C65EF8-B0C0-4B10-86C7-AA147292EB36}"/>
              </a:ext>
            </a:extLst>
          </p:cNvPr>
          <p:cNvSpPr/>
          <p:nvPr/>
        </p:nvSpPr>
        <p:spPr>
          <a:xfrm>
            <a:off x="10861591" y="4317596"/>
            <a:ext cx="1125629" cy="1862048"/>
          </a:xfrm>
          <a:prstGeom prst="rect">
            <a:avLst/>
          </a:prstGeom>
          <a:noFill/>
        </p:spPr>
        <p:txBody>
          <a:bodyPr wrap="none" lIns="91440" tIns="45720" rIns="91440" bIns="45720">
            <a:spAutoFit/>
          </a:bodyPr>
          <a:lstStyle/>
          <a:p>
            <a:pPr algn="ctr"/>
            <a:r>
              <a:rPr lang="en-US" sz="11500" b="1" cap="none" spc="50" dirty="0">
                <a:ln w="0"/>
                <a:solidFill>
                  <a:schemeClr val="bg2"/>
                </a:solidFill>
                <a:effectLst>
                  <a:innerShdw blurRad="63500" dist="50800" dir="13500000">
                    <a:srgbClr val="000000">
                      <a:alpha val="50000"/>
                    </a:srgbClr>
                  </a:innerShdw>
                </a:effectLst>
              </a:rPr>
              <a:t>A</a:t>
            </a:r>
          </a:p>
        </p:txBody>
      </p:sp>
    </p:spTree>
    <p:extLst>
      <p:ext uri="{BB962C8B-B14F-4D97-AF65-F5344CB8AC3E}">
        <p14:creationId xmlns:p14="http://schemas.microsoft.com/office/powerpoint/2010/main" val="208335853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670603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p:txBody>
          <a:bodyPr/>
          <a:lstStyle/>
          <a:p>
            <a:r>
              <a:rPr lang="en-US" dirty="0"/>
              <a:t>IQ4CN – Question #  39</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quarter" idx="13"/>
          </p:nvPr>
        </p:nvSpPr>
        <p:spPr/>
        <p:txBody>
          <a:bodyPr>
            <a:normAutofit lnSpcReduction="10000"/>
          </a:bodyPr>
          <a:lstStyle/>
          <a:p>
            <a:pPr>
              <a:lnSpc>
                <a:spcPct val="150000"/>
              </a:lnSpc>
            </a:pP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Q. If a “</a:t>
            </a:r>
            <a:r>
              <a:rPr lang="en-US" sz="3600" b="0" i="0" u="none" strike="noStrike" cap="small" dirty="0" err="1">
                <a:solidFill>
                  <a:schemeClr val="tx1"/>
                </a:solidFill>
                <a:effectLst>
                  <a:outerShdw blurRad="38100" dist="38100" dir="2700000" algn="tl">
                    <a:srgbClr val="000000">
                      <a:alpha val="43137"/>
                    </a:srgbClr>
                  </a:outerShdw>
                </a:effectLst>
                <a:latin typeface="Arial" panose="020B0604020202020204" pitchFamily="34" charset="0"/>
              </a:rPr>
              <a:t>manifest.yaml</a:t>
            </a: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 file is used to manage </a:t>
            </a:r>
            <a:r>
              <a:rPr lang="en-US" sz="3600" b="0" i="0" u="none" strike="noStrike" cap="small" dirty="0" err="1">
                <a:solidFill>
                  <a:schemeClr val="tx1"/>
                </a:solidFill>
                <a:effectLst>
                  <a:outerShdw blurRad="38100" dist="38100" dir="2700000" algn="tl">
                    <a:srgbClr val="000000">
                      <a:alpha val="43137"/>
                    </a:srgbClr>
                  </a:outerShdw>
                </a:effectLst>
                <a:latin typeface="Arial" panose="020B0604020202020204" pitchFamily="34" charset="0"/>
              </a:rPr>
              <a:t>kubernetes</a:t>
            </a: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 resources, is this technique an imperative approach or a declarative approach?</a:t>
            </a:r>
          </a:p>
        </p:txBody>
      </p:sp>
      <p:sp>
        <p:nvSpPr>
          <p:cNvPr id="4" name="Rectangle 3">
            <a:extLst>
              <a:ext uri="{FF2B5EF4-FFF2-40B4-BE49-F238E27FC236}">
                <a16:creationId xmlns:a16="http://schemas.microsoft.com/office/drawing/2014/main" id="{17DC9E77-16F4-4009-8D7D-04A8D889F4E6}"/>
              </a:ext>
            </a:extLst>
          </p:cNvPr>
          <p:cNvSpPr/>
          <p:nvPr/>
        </p:nvSpPr>
        <p:spPr>
          <a:xfrm>
            <a:off x="10841385" y="362673"/>
            <a:ext cx="1146468" cy="1708160"/>
          </a:xfrm>
          <a:prstGeom prst="rect">
            <a:avLst/>
          </a:prstGeom>
          <a:noFill/>
        </p:spPr>
        <p:txBody>
          <a:bodyPr wrap="none" lIns="91440" tIns="45720" rIns="91440" bIns="45720">
            <a:spAutoFit/>
          </a:bodyPr>
          <a:lstStyle/>
          <a:p>
            <a:pPr algn="ctr"/>
            <a:r>
              <a:rPr lang="en-US" sz="10500" b="1" cap="none" spc="50" dirty="0">
                <a:ln w="0"/>
                <a:solidFill>
                  <a:schemeClr val="bg2"/>
                </a:solidFill>
                <a:effectLst>
                  <a:innerShdw blurRad="63500" dist="50800" dir="13500000">
                    <a:srgbClr val="000000">
                      <a:alpha val="50000"/>
                    </a:srgbClr>
                  </a:innerShdw>
                </a:effectLst>
              </a:rPr>
              <a:t>Q</a:t>
            </a:r>
          </a:p>
        </p:txBody>
      </p:sp>
    </p:spTree>
    <p:extLst>
      <p:ext uri="{BB962C8B-B14F-4D97-AF65-F5344CB8AC3E}">
        <p14:creationId xmlns:p14="http://schemas.microsoft.com/office/powerpoint/2010/main" val="373753209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a:xfrm>
            <a:off x="680322" y="609597"/>
            <a:ext cx="9613858" cy="3592750"/>
          </a:xfrm>
        </p:spPr>
        <p:txBody>
          <a:bodyPr anchor="ctr">
            <a:normAutofit/>
          </a:bodyPr>
          <a:lstStyle/>
          <a:p>
            <a:pPr algn="just">
              <a:lnSpc>
                <a:spcPct val="125000"/>
              </a:lnSpc>
            </a:pPr>
            <a:r>
              <a:rPr lang="en-US" b="0" u="sng" dirty="0">
                <a:effectLst>
                  <a:outerShdw blurRad="38100" dist="38100" dir="2700000" algn="tl">
                    <a:srgbClr val="000000">
                      <a:alpha val="43137"/>
                    </a:srgbClr>
                  </a:outerShdw>
                </a:effectLst>
              </a:rPr>
              <a:t>ANSWER</a:t>
            </a:r>
            <a:r>
              <a:rPr lang="en-US" b="0" dirty="0">
                <a:effectLst>
                  <a:outerShdw blurRad="38100" dist="38100" dir="2700000" algn="tl">
                    <a:srgbClr val="000000">
                      <a:alpha val="43137"/>
                    </a:srgbClr>
                  </a:outerShdw>
                </a:effectLst>
              </a:rPr>
              <a:t>: The </a:t>
            </a:r>
            <a:r>
              <a:rPr lang="en-US" b="0" dirty="0" err="1">
                <a:effectLst>
                  <a:outerShdw blurRad="38100" dist="38100" dir="2700000" algn="tl">
                    <a:srgbClr val="000000">
                      <a:alpha val="43137"/>
                    </a:srgbClr>
                  </a:outerShdw>
                </a:effectLst>
              </a:rPr>
              <a:t>manifest.yaml</a:t>
            </a:r>
            <a:r>
              <a:rPr lang="en-US" b="0" dirty="0">
                <a:effectLst>
                  <a:outerShdw blurRad="38100" dist="38100" dir="2700000" algn="tl">
                    <a:srgbClr val="000000">
                      <a:alpha val="43137"/>
                    </a:srgbClr>
                  </a:outerShdw>
                </a:effectLst>
              </a:rPr>
              <a:t> file is used in declarative approach, which is recommended for production release &amp; it enables us to version control the state of deployed resources.</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half" idx="2"/>
          </p:nvPr>
        </p:nvSpPr>
        <p:spPr>
          <a:xfrm>
            <a:off x="680322" y="4703226"/>
            <a:ext cx="9613859" cy="1090789"/>
          </a:xfrm>
        </p:spPr>
        <p:txBody>
          <a:bodyPr anchor="ctr">
            <a:normAutofit/>
          </a:bodyPr>
          <a:lstStyle/>
          <a:p>
            <a:pPr algn="just">
              <a:lnSpc>
                <a:spcPct val="100000"/>
              </a:lnSpc>
            </a:pPr>
            <a:r>
              <a:rPr lang="en-US" sz="2000" b="0" i="0" strike="noStrike" cap="small" spc="300" dirty="0">
                <a:effectLst>
                  <a:outerShdw blurRad="38100" dist="38100" dir="2700000" algn="tl">
                    <a:srgbClr val="000000">
                      <a:alpha val="43137"/>
                    </a:srgbClr>
                  </a:outerShdw>
                </a:effectLst>
              </a:rPr>
              <a:t>Q#39</a:t>
            </a:r>
            <a:r>
              <a:rPr lang="en-US" sz="2000" b="0" i="0" u="none" strike="noStrike" cap="small" spc="300" dirty="0">
                <a:effectLst>
                  <a:outerShdw blurRad="38100" dist="38100" dir="2700000" algn="tl">
                    <a:srgbClr val="000000">
                      <a:alpha val="43137"/>
                    </a:srgbClr>
                  </a:outerShdw>
                </a:effectLst>
              </a:rPr>
              <a:t>. If a “</a:t>
            </a:r>
            <a:r>
              <a:rPr lang="en-US" sz="2000" b="0" i="0" u="none" strike="noStrike" cap="small" spc="300" dirty="0" err="1">
                <a:effectLst>
                  <a:outerShdw blurRad="38100" dist="38100" dir="2700000" algn="tl">
                    <a:srgbClr val="000000">
                      <a:alpha val="43137"/>
                    </a:srgbClr>
                  </a:outerShdw>
                </a:effectLst>
              </a:rPr>
              <a:t>manifest.yaml</a:t>
            </a:r>
            <a:r>
              <a:rPr lang="en-US" sz="2000" b="0" i="0" u="none" strike="noStrike" cap="small" spc="300" dirty="0">
                <a:effectLst>
                  <a:outerShdw blurRad="38100" dist="38100" dir="2700000" algn="tl">
                    <a:srgbClr val="000000">
                      <a:alpha val="43137"/>
                    </a:srgbClr>
                  </a:outerShdw>
                </a:effectLst>
              </a:rPr>
              <a:t>” file is used to manage </a:t>
            </a:r>
            <a:r>
              <a:rPr lang="en-US" sz="2000" b="0" i="0" u="none" strike="noStrike" cap="small" spc="300" dirty="0" err="1">
                <a:effectLst>
                  <a:outerShdw blurRad="38100" dist="38100" dir="2700000" algn="tl">
                    <a:srgbClr val="000000">
                      <a:alpha val="43137"/>
                    </a:srgbClr>
                  </a:outerShdw>
                </a:effectLst>
              </a:rPr>
              <a:t>kubernetes</a:t>
            </a:r>
            <a:r>
              <a:rPr lang="en-US" sz="2000" b="0" i="0" u="none" strike="noStrike" cap="small" spc="300" dirty="0">
                <a:effectLst>
                  <a:outerShdw blurRad="38100" dist="38100" dir="2700000" algn="tl">
                    <a:srgbClr val="000000">
                      <a:alpha val="43137"/>
                    </a:srgbClr>
                  </a:outerShdw>
                </a:effectLst>
              </a:rPr>
              <a:t> resources, is this technique an imperative approach or a declarative approach?</a:t>
            </a:r>
          </a:p>
        </p:txBody>
      </p:sp>
      <p:sp>
        <p:nvSpPr>
          <p:cNvPr id="4" name="Rectangle 3">
            <a:extLst>
              <a:ext uri="{FF2B5EF4-FFF2-40B4-BE49-F238E27FC236}">
                <a16:creationId xmlns:a16="http://schemas.microsoft.com/office/drawing/2014/main" id="{C7C65EF8-B0C0-4B10-86C7-AA147292EB36}"/>
              </a:ext>
            </a:extLst>
          </p:cNvPr>
          <p:cNvSpPr/>
          <p:nvPr/>
        </p:nvSpPr>
        <p:spPr>
          <a:xfrm>
            <a:off x="10861591" y="4317596"/>
            <a:ext cx="1125629" cy="1862048"/>
          </a:xfrm>
          <a:prstGeom prst="rect">
            <a:avLst/>
          </a:prstGeom>
          <a:noFill/>
        </p:spPr>
        <p:txBody>
          <a:bodyPr wrap="none" lIns="91440" tIns="45720" rIns="91440" bIns="45720">
            <a:spAutoFit/>
          </a:bodyPr>
          <a:lstStyle/>
          <a:p>
            <a:pPr algn="ctr"/>
            <a:r>
              <a:rPr lang="en-US" sz="11500" b="1" cap="none" spc="50" dirty="0">
                <a:ln w="0"/>
                <a:solidFill>
                  <a:schemeClr val="bg2"/>
                </a:solidFill>
                <a:effectLst>
                  <a:innerShdw blurRad="63500" dist="50800" dir="13500000">
                    <a:srgbClr val="000000">
                      <a:alpha val="50000"/>
                    </a:srgbClr>
                  </a:innerShdw>
                </a:effectLst>
              </a:rPr>
              <a:t>A</a:t>
            </a:r>
          </a:p>
        </p:txBody>
      </p:sp>
    </p:spTree>
    <p:extLst>
      <p:ext uri="{BB962C8B-B14F-4D97-AF65-F5344CB8AC3E}">
        <p14:creationId xmlns:p14="http://schemas.microsoft.com/office/powerpoint/2010/main" val="90230560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436720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p:txBody>
          <a:bodyPr/>
          <a:lstStyle/>
          <a:p>
            <a:r>
              <a:rPr lang="en-US" dirty="0"/>
              <a:t>IQ4CN – Question #  40</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quarter" idx="13"/>
          </p:nvPr>
        </p:nvSpPr>
        <p:spPr/>
        <p:txBody>
          <a:bodyPr>
            <a:normAutofit lnSpcReduction="10000"/>
          </a:bodyPr>
          <a:lstStyle/>
          <a:p>
            <a:pPr>
              <a:lnSpc>
                <a:spcPct val="150000"/>
              </a:lnSpc>
            </a:pP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Q. Can we convert our </a:t>
            </a:r>
            <a:r>
              <a:rPr lang="en-US" sz="3600" b="0" i="0" u="none" strike="noStrike" cap="small" dirty="0" err="1">
                <a:solidFill>
                  <a:schemeClr val="tx1"/>
                </a:solidFill>
                <a:effectLst>
                  <a:outerShdw blurRad="38100" dist="38100" dir="2700000" algn="tl">
                    <a:srgbClr val="000000">
                      <a:alpha val="43137"/>
                    </a:srgbClr>
                  </a:outerShdw>
                </a:effectLst>
                <a:latin typeface="Arial" panose="020B0604020202020204" pitchFamily="34" charset="0"/>
              </a:rPr>
              <a:t>kubectl</a:t>
            </a: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 command with all its parameters defined into an output that could be then used in declarative approach?</a:t>
            </a:r>
          </a:p>
        </p:txBody>
      </p:sp>
      <p:sp>
        <p:nvSpPr>
          <p:cNvPr id="4" name="Rectangle 3">
            <a:extLst>
              <a:ext uri="{FF2B5EF4-FFF2-40B4-BE49-F238E27FC236}">
                <a16:creationId xmlns:a16="http://schemas.microsoft.com/office/drawing/2014/main" id="{17DC9E77-16F4-4009-8D7D-04A8D889F4E6}"/>
              </a:ext>
            </a:extLst>
          </p:cNvPr>
          <p:cNvSpPr/>
          <p:nvPr/>
        </p:nvSpPr>
        <p:spPr>
          <a:xfrm>
            <a:off x="10841385" y="362673"/>
            <a:ext cx="1146468" cy="1708160"/>
          </a:xfrm>
          <a:prstGeom prst="rect">
            <a:avLst/>
          </a:prstGeom>
          <a:noFill/>
        </p:spPr>
        <p:txBody>
          <a:bodyPr wrap="none" lIns="91440" tIns="45720" rIns="91440" bIns="45720">
            <a:spAutoFit/>
          </a:bodyPr>
          <a:lstStyle/>
          <a:p>
            <a:pPr algn="ctr"/>
            <a:r>
              <a:rPr lang="en-US" sz="10500" b="1" cap="none" spc="50" dirty="0">
                <a:ln w="0"/>
                <a:solidFill>
                  <a:schemeClr val="bg2"/>
                </a:solidFill>
                <a:effectLst>
                  <a:innerShdw blurRad="63500" dist="50800" dir="13500000">
                    <a:srgbClr val="000000">
                      <a:alpha val="50000"/>
                    </a:srgbClr>
                  </a:innerShdw>
                </a:effectLst>
              </a:rPr>
              <a:t>Q</a:t>
            </a:r>
          </a:p>
        </p:txBody>
      </p:sp>
    </p:spTree>
    <p:extLst>
      <p:ext uri="{BB962C8B-B14F-4D97-AF65-F5344CB8AC3E}">
        <p14:creationId xmlns:p14="http://schemas.microsoft.com/office/powerpoint/2010/main" val="262771386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a:xfrm>
            <a:off x="680322" y="609597"/>
            <a:ext cx="9613858" cy="3592750"/>
          </a:xfrm>
        </p:spPr>
        <p:txBody>
          <a:bodyPr anchor="ctr">
            <a:normAutofit/>
          </a:bodyPr>
          <a:lstStyle/>
          <a:p>
            <a:pPr algn="just">
              <a:lnSpc>
                <a:spcPct val="125000"/>
              </a:lnSpc>
            </a:pPr>
            <a:r>
              <a:rPr lang="en-US" b="0" u="sng" dirty="0">
                <a:effectLst>
                  <a:outerShdw blurRad="38100" dist="38100" dir="2700000" algn="tl">
                    <a:srgbClr val="000000">
                      <a:alpha val="43137"/>
                    </a:srgbClr>
                  </a:outerShdw>
                </a:effectLst>
              </a:rPr>
              <a:t>ANSWER</a:t>
            </a:r>
            <a:r>
              <a:rPr lang="en-US" b="0" dirty="0">
                <a:effectLst>
                  <a:outerShdw blurRad="38100" dist="38100" dir="2700000" algn="tl">
                    <a:srgbClr val="000000">
                      <a:alpha val="43137"/>
                    </a:srgbClr>
                  </a:outerShdw>
                </a:effectLst>
              </a:rPr>
              <a:t>: Yes, each of the </a:t>
            </a:r>
            <a:r>
              <a:rPr lang="en-US" b="0" dirty="0" err="1">
                <a:effectLst>
                  <a:outerShdw blurRad="38100" dist="38100" dir="2700000" algn="tl">
                    <a:srgbClr val="000000">
                      <a:alpha val="43137"/>
                    </a:srgbClr>
                  </a:outerShdw>
                </a:effectLst>
              </a:rPr>
              <a:t>kubectl</a:t>
            </a:r>
            <a:r>
              <a:rPr lang="en-US" b="0" dirty="0">
                <a:effectLst>
                  <a:outerShdw blurRad="38100" dist="38100" dir="2700000" algn="tl">
                    <a:srgbClr val="000000">
                      <a:alpha val="43137"/>
                    </a:srgbClr>
                  </a:outerShdw>
                </a:effectLst>
              </a:rPr>
              <a:t> get resource could have parameter “-o </a:t>
            </a:r>
            <a:r>
              <a:rPr lang="en-US" b="0" dirty="0" err="1">
                <a:effectLst>
                  <a:outerShdw blurRad="38100" dist="38100" dir="2700000" algn="tl">
                    <a:srgbClr val="000000">
                      <a:alpha val="43137"/>
                    </a:srgbClr>
                  </a:outerShdw>
                </a:effectLst>
              </a:rPr>
              <a:t>yaml</a:t>
            </a:r>
            <a:r>
              <a:rPr lang="en-US" b="0" dirty="0">
                <a:effectLst>
                  <a:outerShdw blurRad="38100" dist="38100" dir="2700000" algn="tl">
                    <a:srgbClr val="000000">
                      <a:alpha val="43137"/>
                    </a:srgbClr>
                  </a:outerShdw>
                </a:effectLst>
              </a:rPr>
              <a:t>” to get its manifest in YAML format.</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half" idx="2"/>
          </p:nvPr>
        </p:nvSpPr>
        <p:spPr>
          <a:xfrm>
            <a:off x="680322" y="4703226"/>
            <a:ext cx="9613859" cy="1090789"/>
          </a:xfrm>
        </p:spPr>
        <p:txBody>
          <a:bodyPr anchor="ctr">
            <a:normAutofit/>
          </a:bodyPr>
          <a:lstStyle/>
          <a:p>
            <a:pPr algn="just">
              <a:lnSpc>
                <a:spcPct val="100000"/>
              </a:lnSpc>
            </a:pPr>
            <a:r>
              <a:rPr lang="en-US" sz="2000" b="0" i="0" strike="noStrike" cap="small" spc="300" dirty="0">
                <a:effectLst>
                  <a:outerShdw blurRad="38100" dist="38100" dir="2700000" algn="tl">
                    <a:srgbClr val="000000">
                      <a:alpha val="43137"/>
                    </a:srgbClr>
                  </a:outerShdw>
                </a:effectLst>
              </a:rPr>
              <a:t>Q#40</a:t>
            </a:r>
            <a:r>
              <a:rPr lang="en-US" sz="2000" b="0" i="0" u="none" strike="noStrike" cap="small" spc="300" dirty="0">
                <a:effectLst>
                  <a:outerShdw blurRad="38100" dist="38100" dir="2700000" algn="tl">
                    <a:srgbClr val="000000">
                      <a:alpha val="43137"/>
                    </a:srgbClr>
                  </a:outerShdw>
                </a:effectLst>
              </a:rPr>
              <a:t>. Can we convert our </a:t>
            </a:r>
            <a:r>
              <a:rPr lang="en-US" sz="2000" b="0" i="0" u="none" strike="noStrike" cap="small" spc="300" dirty="0" err="1">
                <a:effectLst>
                  <a:outerShdw blurRad="38100" dist="38100" dir="2700000" algn="tl">
                    <a:srgbClr val="000000">
                      <a:alpha val="43137"/>
                    </a:srgbClr>
                  </a:outerShdw>
                </a:effectLst>
              </a:rPr>
              <a:t>kubectl</a:t>
            </a:r>
            <a:r>
              <a:rPr lang="en-US" sz="2000" b="0" i="0" u="none" strike="noStrike" cap="small" spc="300" dirty="0">
                <a:effectLst>
                  <a:outerShdw blurRad="38100" dist="38100" dir="2700000" algn="tl">
                    <a:srgbClr val="000000">
                      <a:alpha val="43137"/>
                    </a:srgbClr>
                  </a:outerShdw>
                </a:effectLst>
              </a:rPr>
              <a:t> command with all its parameters defined into an output that could be then used in declarative approach?</a:t>
            </a:r>
          </a:p>
        </p:txBody>
      </p:sp>
      <p:sp>
        <p:nvSpPr>
          <p:cNvPr id="4" name="Rectangle 3">
            <a:extLst>
              <a:ext uri="{FF2B5EF4-FFF2-40B4-BE49-F238E27FC236}">
                <a16:creationId xmlns:a16="http://schemas.microsoft.com/office/drawing/2014/main" id="{C7C65EF8-B0C0-4B10-86C7-AA147292EB36}"/>
              </a:ext>
            </a:extLst>
          </p:cNvPr>
          <p:cNvSpPr/>
          <p:nvPr/>
        </p:nvSpPr>
        <p:spPr>
          <a:xfrm>
            <a:off x="10861591" y="4317596"/>
            <a:ext cx="1125629" cy="1862048"/>
          </a:xfrm>
          <a:prstGeom prst="rect">
            <a:avLst/>
          </a:prstGeom>
          <a:noFill/>
        </p:spPr>
        <p:txBody>
          <a:bodyPr wrap="none" lIns="91440" tIns="45720" rIns="91440" bIns="45720">
            <a:spAutoFit/>
          </a:bodyPr>
          <a:lstStyle/>
          <a:p>
            <a:pPr algn="ctr"/>
            <a:r>
              <a:rPr lang="en-US" sz="11500" b="1" cap="none" spc="50" dirty="0">
                <a:ln w="0"/>
                <a:solidFill>
                  <a:schemeClr val="bg2"/>
                </a:solidFill>
                <a:effectLst>
                  <a:innerShdw blurRad="63500" dist="50800" dir="13500000">
                    <a:srgbClr val="000000">
                      <a:alpha val="50000"/>
                    </a:srgbClr>
                  </a:innerShdw>
                </a:effectLst>
              </a:rPr>
              <a:t>A</a:t>
            </a:r>
          </a:p>
        </p:txBody>
      </p:sp>
    </p:spTree>
    <p:extLst>
      <p:ext uri="{BB962C8B-B14F-4D97-AF65-F5344CB8AC3E}">
        <p14:creationId xmlns:p14="http://schemas.microsoft.com/office/powerpoint/2010/main" val="195590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709468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792107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p:txBody>
          <a:bodyPr/>
          <a:lstStyle/>
          <a:p>
            <a:r>
              <a:rPr lang="en-US" dirty="0"/>
              <a:t>IQ4CN – Question #  41</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quarter" idx="13"/>
          </p:nvPr>
        </p:nvSpPr>
        <p:spPr/>
        <p:txBody>
          <a:bodyPr>
            <a:normAutofit fontScale="85000" lnSpcReduction="20000"/>
          </a:bodyPr>
          <a:lstStyle/>
          <a:p>
            <a:pPr>
              <a:lnSpc>
                <a:spcPct val="150000"/>
              </a:lnSpc>
            </a:pP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Q. What will happen in case of failure of the control plane of Kubernetes cluster, which has all the Master Nodes with components necessary for global-level decisions?</a:t>
            </a:r>
          </a:p>
        </p:txBody>
      </p:sp>
      <p:sp>
        <p:nvSpPr>
          <p:cNvPr id="4" name="Rectangle 3">
            <a:extLst>
              <a:ext uri="{FF2B5EF4-FFF2-40B4-BE49-F238E27FC236}">
                <a16:creationId xmlns:a16="http://schemas.microsoft.com/office/drawing/2014/main" id="{17DC9E77-16F4-4009-8D7D-04A8D889F4E6}"/>
              </a:ext>
            </a:extLst>
          </p:cNvPr>
          <p:cNvSpPr/>
          <p:nvPr/>
        </p:nvSpPr>
        <p:spPr>
          <a:xfrm>
            <a:off x="10841385" y="362673"/>
            <a:ext cx="1146468" cy="1708160"/>
          </a:xfrm>
          <a:prstGeom prst="rect">
            <a:avLst/>
          </a:prstGeom>
          <a:noFill/>
        </p:spPr>
        <p:txBody>
          <a:bodyPr wrap="none" lIns="91440" tIns="45720" rIns="91440" bIns="45720">
            <a:spAutoFit/>
          </a:bodyPr>
          <a:lstStyle/>
          <a:p>
            <a:pPr algn="ctr"/>
            <a:r>
              <a:rPr lang="en-US" sz="10500" b="1" cap="none" spc="50" dirty="0">
                <a:ln w="0"/>
                <a:solidFill>
                  <a:schemeClr val="bg2"/>
                </a:solidFill>
                <a:effectLst>
                  <a:innerShdw blurRad="63500" dist="50800" dir="13500000">
                    <a:srgbClr val="000000">
                      <a:alpha val="50000"/>
                    </a:srgbClr>
                  </a:innerShdw>
                </a:effectLst>
              </a:rPr>
              <a:t>Q</a:t>
            </a:r>
          </a:p>
        </p:txBody>
      </p:sp>
    </p:spTree>
    <p:extLst>
      <p:ext uri="{BB962C8B-B14F-4D97-AF65-F5344CB8AC3E}">
        <p14:creationId xmlns:p14="http://schemas.microsoft.com/office/powerpoint/2010/main" val="236382894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a:xfrm>
            <a:off x="680322" y="609597"/>
            <a:ext cx="9613858" cy="3592750"/>
          </a:xfrm>
        </p:spPr>
        <p:txBody>
          <a:bodyPr anchor="ctr">
            <a:normAutofit/>
          </a:bodyPr>
          <a:lstStyle/>
          <a:p>
            <a:pPr algn="just">
              <a:lnSpc>
                <a:spcPct val="125000"/>
              </a:lnSpc>
            </a:pPr>
            <a:r>
              <a:rPr lang="en-US" b="0" u="sng" dirty="0">
                <a:effectLst>
                  <a:outerShdw blurRad="38100" dist="38100" dir="2700000" algn="tl">
                    <a:srgbClr val="000000">
                      <a:alpha val="43137"/>
                    </a:srgbClr>
                  </a:outerShdw>
                </a:effectLst>
              </a:rPr>
              <a:t>ANSWER</a:t>
            </a:r>
            <a:r>
              <a:rPr lang="en-US" b="0" dirty="0">
                <a:effectLst>
                  <a:outerShdw blurRad="38100" dist="38100" dir="2700000" algn="tl">
                    <a:srgbClr val="000000">
                      <a:alpha val="43137"/>
                    </a:srgbClr>
                  </a:outerShdw>
                </a:effectLst>
              </a:rPr>
              <a:t>: In case of failure of the control plane, no new workloads could be deployed and no changes could be applied to existing workloads, however, the applications on existing workloads will be intact &amp; still handling requests.</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half" idx="2"/>
          </p:nvPr>
        </p:nvSpPr>
        <p:spPr>
          <a:xfrm>
            <a:off x="680322" y="4703226"/>
            <a:ext cx="9613859" cy="1090789"/>
          </a:xfrm>
        </p:spPr>
        <p:txBody>
          <a:bodyPr anchor="ctr">
            <a:normAutofit/>
          </a:bodyPr>
          <a:lstStyle/>
          <a:p>
            <a:pPr algn="just">
              <a:lnSpc>
                <a:spcPct val="100000"/>
              </a:lnSpc>
            </a:pPr>
            <a:r>
              <a:rPr lang="en-US" sz="2000" b="0" i="0" strike="noStrike" cap="small" spc="300" dirty="0">
                <a:effectLst>
                  <a:outerShdw blurRad="38100" dist="38100" dir="2700000" algn="tl">
                    <a:srgbClr val="000000">
                      <a:alpha val="43137"/>
                    </a:srgbClr>
                  </a:outerShdw>
                </a:effectLst>
              </a:rPr>
              <a:t>Q#41</a:t>
            </a:r>
            <a:r>
              <a:rPr lang="en-US" sz="2000" b="0" i="0" u="none" strike="noStrike" cap="small" spc="300" dirty="0">
                <a:effectLst>
                  <a:outerShdw blurRad="38100" dist="38100" dir="2700000" algn="tl">
                    <a:srgbClr val="000000">
                      <a:alpha val="43137"/>
                    </a:srgbClr>
                  </a:outerShdw>
                </a:effectLst>
              </a:rPr>
              <a:t>. What will happen in case of failure of the control plane of Kubernetes cluster, which has all the Master Nodes with components necessary for global-level decisions?</a:t>
            </a:r>
          </a:p>
        </p:txBody>
      </p:sp>
      <p:sp>
        <p:nvSpPr>
          <p:cNvPr id="4" name="Rectangle 3">
            <a:extLst>
              <a:ext uri="{FF2B5EF4-FFF2-40B4-BE49-F238E27FC236}">
                <a16:creationId xmlns:a16="http://schemas.microsoft.com/office/drawing/2014/main" id="{C7C65EF8-B0C0-4B10-86C7-AA147292EB36}"/>
              </a:ext>
            </a:extLst>
          </p:cNvPr>
          <p:cNvSpPr/>
          <p:nvPr/>
        </p:nvSpPr>
        <p:spPr>
          <a:xfrm>
            <a:off x="10861591" y="4317596"/>
            <a:ext cx="1125629" cy="1862048"/>
          </a:xfrm>
          <a:prstGeom prst="rect">
            <a:avLst/>
          </a:prstGeom>
          <a:noFill/>
        </p:spPr>
        <p:txBody>
          <a:bodyPr wrap="none" lIns="91440" tIns="45720" rIns="91440" bIns="45720">
            <a:spAutoFit/>
          </a:bodyPr>
          <a:lstStyle/>
          <a:p>
            <a:pPr algn="ctr"/>
            <a:r>
              <a:rPr lang="en-US" sz="11500" b="1" cap="none" spc="50" dirty="0">
                <a:ln w="0"/>
                <a:solidFill>
                  <a:schemeClr val="bg2"/>
                </a:solidFill>
                <a:effectLst>
                  <a:innerShdw blurRad="63500" dist="50800" dir="13500000">
                    <a:srgbClr val="000000">
                      <a:alpha val="50000"/>
                    </a:srgbClr>
                  </a:innerShdw>
                </a:effectLst>
              </a:rPr>
              <a:t>A</a:t>
            </a:r>
          </a:p>
        </p:txBody>
      </p:sp>
    </p:spTree>
    <p:extLst>
      <p:ext uri="{BB962C8B-B14F-4D97-AF65-F5344CB8AC3E}">
        <p14:creationId xmlns:p14="http://schemas.microsoft.com/office/powerpoint/2010/main" val="314350752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048990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p:txBody>
          <a:bodyPr/>
          <a:lstStyle/>
          <a:p>
            <a:r>
              <a:rPr lang="en-US" dirty="0"/>
              <a:t>IQ4CN – Question #  42</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quarter" idx="13"/>
          </p:nvPr>
        </p:nvSpPr>
        <p:spPr>
          <a:xfrm>
            <a:off x="1897819" y="2282374"/>
            <a:ext cx="8396362" cy="3100387"/>
          </a:xfrm>
        </p:spPr>
        <p:txBody>
          <a:bodyPr>
            <a:normAutofit lnSpcReduction="10000"/>
          </a:bodyPr>
          <a:lstStyle/>
          <a:p>
            <a:pPr>
              <a:lnSpc>
                <a:spcPct val="150000"/>
              </a:lnSpc>
            </a:pP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Q. How manageable the Kubernetes is when implemented at scale? What are some of the tasks that may require human intervention?</a:t>
            </a:r>
          </a:p>
        </p:txBody>
      </p:sp>
      <p:sp>
        <p:nvSpPr>
          <p:cNvPr id="4" name="Rectangle 3">
            <a:extLst>
              <a:ext uri="{FF2B5EF4-FFF2-40B4-BE49-F238E27FC236}">
                <a16:creationId xmlns:a16="http://schemas.microsoft.com/office/drawing/2014/main" id="{17DC9E77-16F4-4009-8D7D-04A8D889F4E6}"/>
              </a:ext>
            </a:extLst>
          </p:cNvPr>
          <p:cNvSpPr/>
          <p:nvPr/>
        </p:nvSpPr>
        <p:spPr>
          <a:xfrm>
            <a:off x="10841385" y="362673"/>
            <a:ext cx="1146468" cy="1708160"/>
          </a:xfrm>
          <a:prstGeom prst="rect">
            <a:avLst/>
          </a:prstGeom>
          <a:noFill/>
        </p:spPr>
        <p:txBody>
          <a:bodyPr wrap="none" lIns="91440" tIns="45720" rIns="91440" bIns="45720">
            <a:spAutoFit/>
          </a:bodyPr>
          <a:lstStyle/>
          <a:p>
            <a:pPr algn="ctr"/>
            <a:r>
              <a:rPr lang="en-US" sz="10500" b="1" cap="none" spc="50" dirty="0">
                <a:ln w="0"/>
                <a:solidFill>
                  <a:schemeClr val="bg2"/>
                </a:solidFill>
                <a:effectLst>
                  <a:innerShdw blurRad="63500" dist="50800" dir="13500000">
                    <a:srgbClr val="000000">
                      <a:alpha val="50000"/>
                    </a:srgbClr>
                  </a:innerShdw>
                </a:effectLst>
              </a:rPr>
              <a:t>Q</a:t>
            </a:r>
          </a:p>
        </p:txBody>
      </p:sp>
    </p:spTree>
    <p:extLst>
      <p:ext uri="{BB962C8B-B14F-4D97-AF65-F5344CB8AC3E}">
        <p14:creationId xmlns:p14="http://schemas.microsoft.com/office/powerpoint/2010/main" val="416953614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a:xfrm>
            <a:off x="680322" y="609597"/>
            <a:ext cx="9613858" cy="3592750"/>
          </a:xfrm>
        </p:spPr>
        <p:txBody>
          <a:bodyPr anchor="ctr">
            <a:normAutofit fontScale="90000"/>
          </a:bodyPr>
          <a:lstStyle/>
          <a:p>
            <a:pPr algn="just">
              <a:lnSpc>
                <a:spcPct val="125000"/>
              </a:lnSpc>
            </a:pPr>
            <a:r>
              <a:rPr lang="en-US" b="0" u="sng" dirty="0">
                <a:effectLst>
                  <a:outerShdw blurRad="38100" dist="38100" dir="2700000" algn="tl">
                    <a:srgbClr val="000000">
                      <a:alpha val="43137"/>
                    </a:srgbClr>
                  </a:outerShdw>
                </a:effectLst>
              </a:rPr>
              <a:t>ANSWER</a:t>
            </a:r>
            <a:r>
              <a:rPr lang="en-US" b="0" dirty="0">
                <a:effectLst>
                  <a:outerShdw blurRad="38100" dist="38100" dir="2700000" algn="tl">
                    <a:srgbClr val="000000">
                      <a:alpha val="43137"/>
                    </a:srgbClr>
                  </a:outerShdw>
                </a:effectLst>
              </a:rPr>
              <a:t>: Managing Kubernetes at scale is challenging, especially when the clusters are self-hosted in datacenters or private clouds. Configuring, managing, upgrading, updating, and deploying to multiple clusters for sandbox, staging &amp; production becomes a herculean task and often requires a dedicated team.</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half" idx="2"/>
          </p:nvPr>
        </p:nvSpPr>
        <p:spPr>
          <a:xfrm>
            <a:off x="680322" y="4703226"/>
            <a:ext cx="9613859" cy="1090789"/>
          </a:xfrm>
        </p:spPr>
        <p:txBody>
          <a:bodyPr anchor="ctr">
            <a:normAutofit/>
          </a:bodyPr>
          <a:lstStyle/>
          <a:p>
            <a:pPr algn="just">
              <a:lnSpc>
                <a:spcPct val="100000"/>
              </a:lnSpc>
            </a:pPr>
            <a:r>
              <a:rPr lang="en-US" sz="2000" b="0" i="0" strike="noStrike" cap="small" spc="300" dirty="0">
                <a:effectLst>
                  <a:outerShdw blurRad="38100" dist="38100" dir="2700000" algn="tl">
                    <a:srgbClr val="000000">
                      <a:alpha val="43137"/>
                    </a:srgbClr>
                  </a:outerShdw>
                </a:effectLst>
              </a:rPr>
              <a:t>Q#42</a:t>
            </a:r>
            <a:r>
              <a:rPr lang="en-US" sz="2000" b="0" i="0" u="none" strike="noStrike" cap="small" spc="300" dirty="0">
                <a:effectLst>
                  <a:outerShdw blurRad="38100" dist="38100" dir="2700000" algn="tl">
                    <a:srgbClr val="000000">
                      <a:alpha val="43137"/>
                    </a:srgbClr>
                  </a:outerShdw>
                </a:effectLst>
              </a:rPr>
              <a:t>. How manageable the Kubernetes is when implemented at scale? What are some of the tasks that may require human intervention?	</a:t>
            </a:r>
          </a:p>
        </p:txBody>
      </p:sp>
      <p:sp>
        <p:nvSpPr>
          <p:cNvPr id="4" name="Rectangle 3">
            <a:extLst>
              <a:ext uri="{FF2B5EF4-FFF2-40B4-BE49-F238E27FC236}">
                <a16:creationId xmlns:a16="http://schemas.microsoft.com/office/drawing/2014/main" id="{C7C65EF8-B0C0-4B10-86C7-AA147292EB36}"/>
              </a:ext>
            </a:extLst>
          </p:cNvPr>
          <p:cNvSpPr/>
          <p:nvPr/>
        </p:nvSpPr>
        <p:spPr>
          <a:xfrm>
            <a:off x="10861591" y="4317596"/>
            <a:ext cx="1125629" cy="1862048"/>
          </a:xfrm>
          <a:prstGeom prst="rect">
            <a:avLst/>
          </a:prstGeom>
          <a:noFill/>
        </p:spPr>
        <p:txBody>
          <a:bodyPr wrap="none" lIns="91440" tIns="45720" rIns="91440" bIns="45720">
            <a:spAutoFit/>
          </a:bodyPr>
          <a:lstStyle/>
          <a:p>
            <a:pPr algn="ctr"/>
            <a:r>
              <a:rPr lang="en-US" sz="11500" b="1" cap="none" spc="50" dirty="0">
                <a:ln w="0"/>
                <a:solidFill>
                  <a:schemeClr val="bg2"/>
                </a:solidFill>
                <a:effectLst>
                  <a:innerShdw blurRad="63500" dist="50800" dir="13500000">
                    <a:srgbClr val="000000">
                      <a:alpha val="50000"/>
                    </a:srgbClr>
                  </a:innerShdw>
                </a:effectLst>
              </a:rPr>
              <a:t>A</a:t>
            </a:r>
          </a:p>
        </p:txBody>
      </p:sp>
    </p:spTree>
    <p:extLst>
      <p:ext uri="{BB962C8B-B14F-4D97-AF65-F5344CB8AC3E}">
        <p14:creationId xmlns:p14="http://schemas.microsoft.com/office/powerpoint/2010/main" val="314849001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380345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p:txBody>
          <a:bodyPr/>
          <a:lstStyle/>
          <a:p>
            <a:r>
              <a:rPr lang="en-US" dirty="0"/>
              <a:t>IQ4CN – Question #  43</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quarter" idx="13"/>
          </p:nvPr>
        </p:nvSpPr>
        <p:spPr/>
        <p:txBody>
          <a:bodyPr>
            <a:normAutofit fontScale="85000" lnSpcReduction="20000"/>
          </a:bodyPr>
          <a:lstStyle/>
          <a:p>
            <a:pPr>
              <a:lnSpc>
                <a:spcPct val="150000"/>
              </a:lnSpc>
            </a:pP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Q. If an organization wants to have a platform that implements the principles of modern infrastructure but does not have sufficient engineering resources, what alternative does the industry provide?</a:t>
            </a:r>
          </a:p>
        </p:txBody>
      </p:sp>
      <p:sp>
        <p:nvSpPr>
          <p:cNvPr id="4" name="Rectangle 3">
            <a:extLst>
              <a:ext uri="{FF2B5EF4-FFF2-40B4-BE49-F238E27FC236}">
                <a16:creationId xmlns:a16="http://schemas.microsoft.com/office/drawing/2014/main" id="{17DC9E77-16F4-4009-8D7D-04A8D889F4E6}"/>
              </a:ext>
            </a:extLst>
          </p:cNvPr>
          <p:cNvSpPr/>
          <p:nvPr/>
        </p:nvSpPr>
        <p:spPr>
          <a:xfrm>
            <a:off x="10841385" y="362673"/>
            <a:ext cx="1146468" cy="1708160"/>
          </a:xfrm>
          <a:prstGeom prst="rect">
            <a:avLst/>
          </a:prstGeom>
          <a:noFill/>
        </p:spPr>
        <p:txBody>
          <a:bodyPr wrap="none" lIns="91440" tIns="45720" rIns="91440" bIns="45720">
            <a:spAutoFit/>
          </a:bodyPr>
          <a:lstStyle/>
          <a:p>
            <a:pPr algn="ctr"/>
            <a:r>
              <a:rPr lang="en-US" sz="10500" b="1" cap="none" spc="50" dirty="0">
                <a:ln w="0"/>
                <a:solidFill>
                  <a:schemeClr val="bg2"/>
                </a:solidFill>
                <a:effectLst>
                  <a:innerShdw blurRad="63500" dist="50800" dir="13500000">
                    <a:srgbClr val="000000">
                      <a:alpha val="50000"/>
                    </a:srgbClr>
                  </a:innerShdw>
                </a:effectLst>
              </a:rPr>
              <a:t>Q</a:t>
            </a:r>
          </a:p>
        </p:txBody>
      </p:sp>
    </p:spTree>
    <p:extLst>
      <p:ext uri="{BB962C8B-B14F-4D97-AF65-F5344CB8AC3E}">
        <p14:creationId xmlns:p14="http://schemas.microsoft.com/office/powerpoint/2010/main" val="245512813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a:xfrm>
            <a:off x="680322" y="609597"/>
            <a:ext cx="9613858" cy="3592750"/>
          </a:xfrm>
        </p:spPr>
        <p:txBody>
          <a:bodyPr anchor="ctr">
            <a:normAutofit/>
          </a:bodyPr>
          <a:lstStyle/>
          <a:p>
            <a:pPr algn="just">
              <a:lnSpc>
                <a:spcPct val="125000"/>
              </a:lnSpc>
            </a:pPr>
            <a:r>
              <a:rPr lang="en-US" b="0" u="sng" dirty="0">
                <a:effectLst>
                  <a:outerShdw blurRad="38100" dist="38100" dir="2700000" algn="tl">
                    <a:srgbClr val="000000">
                      <a:alpha val="43137"/>
                    </a:srgbClr>
                  </a:outerShdw>
                </a:effectLst>
              </a:rPr>
              <a:t>ANSWER</a:t>
            </a:r>
            <a:r>
              <a:rPr lang="en-US" b="0" dirty="0">
                <a:effectLst>
                  <a:outerShdw blurRad="38100" dist="38100" dir="2700000" algn="tl">
                    <a:srgbClr val="000000">
                      <a:alpha val="43137"/>
                    </a:srgbClr>
                  </a:outerShdw>
                </a:effectLst>
              </a:rPr>
              <a:t>: The industry is abundant with cloud-computing offerings and offers a variety of services, which includes platform-as-a-service (PaaS), where the infrastructure is fully managed by a provider &amp; the team is focused on app dev.</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half" idx="2"/>
          </p:nvPr>
        </p:nvSpPr>
        <p:spPr>
          <a:xfrm>
            <a:off x="680322" y="4703226"/>
            <a:ext cx="9613859" cy="1090789"/>
          </a:xfrm>
        </p:spPr>
        <p:txBody>
          <a:bodyPr anchor="ctr">
            <a:normAutofit fontScale="92500"/>
          </a:bodyPr>
          <a:lstStyle/>
          <a:p>
            <a:pPr algn="just">
              <a:lnSpc>
                <a:spcPct val="100000"/>
              </a:lnSpc>
            </a:pPr>
            <a:r>
              <a:rPr lang="en-US" sz="2000" b="0" i="0" strike="noStrike" cap="small" spc="300" dirty="0">
                <a:effectLst>
                  <a:outerShdw blurRad="38100" dist="38100" dir="2700000" algn="tl">
                    <a:srgbClr val="000000">
                      <a:alpha val="43137"/>
                    </a:srgbClr>
                  </a:outerShdw>
                </a:effectLst>
              </a:rPr>
              <a:t>Q#43</a:t>
            </a:r>
            <a:r>
              <a:rPr lang="en-US" sz="2000" b="0" i="0" u="none" strike="noStrike" cap="small" spc="300" dirty="0">
                <a:effectLst>
                  <a:outerShdw blurRad="38100" dist="38100" dir="2700000" algn="tl">
                    <a:srgbClr val="000000">
                      <a:alpha val="43137"/>
                    </a:srgbClr>
                  </a:outerShdw>
                </a:effectLst>
              </a:rPr>
              <a:t>. If an organization wants to have a platform that implements the principles of modern infrastructure but does not have sufficient engineering resources, what alternative does the industry provide?</a:t>
            </a:r>
          </a:p>
        </p:txBody>
      </p:sp>
      <p:sp>
        <p:nvSpPr>
          <p:cNvPr id="4" name="Rectangle 3">
            <a:extLst>
              <a:ext uri="{FF2B5EF4-FFF2-40B4-BE49-F238E27FC236}">
                <a16:creationId xmlns:a16="http://schemas.microsoft.com/office/drawing/2014/main" id="{C7C65EF8-B0C0-4B10-86C7-AA147292EB36}"/>
              </a:ext>
            </a:extLst>
          </p:cNvPr>
          <p:cNvSpPr/>
          <p:nvPr/>
        </p:nvSpPr>
        <p:spPr>
          <a:xfrm>
            <a:off x="10861591" y="4317596"/>
            <a:ext cx="1125629" cy="1862048"/>
          </a:xfrm>
          <a:prstGeom prst="rect">
            <a:avLst/>
          </a:prstGeom>
          <a:noFill/>
        </p:spPr>
        <p:txBody>
          <a:bodyPr wrap="none" lIns="91440" tIns="45720" rIns="91440" bIns="45720">
            <a:spAutoFit/>
          </a:bodyPr>
          <a:lstStyle/>
          <a:p>
            <a:pPr algn="ctr"/>
            <a:r>
              <a:rPr lang="en-US" sz="11500" b="1" cap="none" spc="50" dirty="0">
                <a:ln w="0"/>
                <a:solidFill>
                  <a:schemeClr val="bg2"/>
                </a:solidFill>
                <a:effectLst>
                  <a:innerShdw blurRad="63500" dist="50800" dir="13500000">
                    <a:srgbClr val="000000">
                      <a:alpha val="50000"/>
                    </a:srgbClr>
                  </a:innerShdw>
                </a:effectLst>
              </a:rPr>
              <a:t>A</a:t>
            </a:r>
          </a:p>
        </p:txBody>
      </p:sp>
    </p:spTree>
    <p:extLst>
      <p:ext uri="{BB962C8B-B14F-4D97-AF65-F5344CB8AC3E}">
        <p14:creationId xmlns:p14="http://schemas.microsoft.com/office/powerpoint/2010/main" val="154222493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2542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p:txBody>
          <a:bodyPr/>
          <a:lstStyle/>
          <a:p>
            <a:r>
              <a:rPr lang="en-US" dirty="0"/>
              <a:t>IQ4CN – Question #  5</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quarter" idx="13"/>
          </p:nvPr>
        </p:nvSpPr>
        <p:spPr/>
        <p:txBody>
          <a:bodyPr>
            <a:normAutofit lnSpcReduction="10000"/>
          </a:bodyPr>
          <a:lstStyle/>
          <a:p>
            <a:pPr>
              <a:lnSpc>
                <a:spcPct val="150000"/>
              </a:lnSpc>
            </a:pP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Q. What is the difference between Cloud-Native and Cloud-Enabled? What are the key characteristics of Cloud-Native applications?</a:t>
            </a:r>
          </a:p>
        </p:txBody>
      </p:sp>
      <p:sp>
        <p:nvSpPr>
          <p:cNvPr id="4" name="Rectangle 3">
            <a:extLst>
              <a:ext uri="{FF2B5EF4-FFF2-40B4-BE49-F238E27FC236}">
                <a16:creationId xmlns:a16="http://schemas.microsoft.com/office/drawing/2014/main" id="{17DC9E77-16F4-4009-8D7D-04A8D889F4E6}"/>
              </a:ext>
            </a:extLst>
          </p:cNvPr>
          <p:cNvSpPr/>
          <p:nvPr/>
        </p:nvSpPr>
        <p:spPr>
          <a:xfrm>
            <a:off x="10841385" y="362673"/>
            <a:ext cx="1146468" cy="1708160"/>
          </a:xfrm>
          <a:prstGeom prst="rect">
            <a:avLst/>
          </a:prstGeom>
          <a:noFill/>
        </p:spPr>
        <p:txBody>
          <a:bodyPr wrap="none" lIns="91440" tIns="45720" rIns="91440" bIns="45720">
            <a:spAutoFit/>
          </a:bodyPr>
          <a:lstStyle/>
          <a:p>
            <a:pPr algn="ctr"/>
            <a:r>
              <a:rPr lang="en-US" sz="10500" b="1" cap="none" spc="50" dirty="0">
                <a:ln w="0"/>
                <a:solidFill>
                  <a:schemeClr val="bg2"/>
                </a:solidFill>
                <a:effectLst>
                  <a:innerShdw blurRad="63500" dist="50800" dir="13500000">
                    <a:srgbClr val="000000">
                      <a:alpha val="50000"/>
                    </a:srgbClr>
                  </a:innerShdw>
                </a:effectLst>
              </a:rPr>
              <a:t>Q</a:t>
            </a:r>
          </a:p>
        </p:txBody>
      </p:sp>
    </p:spTree>
    <p:extLst>
      <p:ext uri="{BB962C8B-B14F-4D97-AF65-F5344CB8AC3E}">
        <p14:creationId xmlns:p14="http://schemas.microsoft.com/office/powerpoint/2010/main" val="382578928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p:txBody>
          <a:bodyPr/>
          <a:lstStyle/>
          <a:p>
            <a:r>
              <a:rPr lang="en-US" dirty="0"/>
              <a:t>IQ4CN – Question #  44</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quarter" idx="13"/>
          </p:nvPr>
        </p:nvSpPr>
        <p:spPr/>
        <p:txBody>
          <a:bodyPr>
            <a:normAutofit/>
          </a:bodyPr>
          <a:lstStyle/>
          <a:p>
            <a:pPr>
              <a:lnSpc>
                <a:spcPct val="150000"/>
              </a:lnSpc>
            </a:pP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Q. What does PaaS solution abstracts, in addition to what IaaS provides?</a:t>
            </a:r>
          </a:p>
        </p:txBody>
      </p:sp>
      <p:sp>
        <p:nvSpPr>
          <p:cNvPr id="4" name="Rectangle 3">
            <a:extLst>
              <a:ext uri="{FF2B5EF4-FFF2-40B4-BE49-F238E27FC236}">
                <a16:creationId xmlns:a16="http://schemas.microsoft.com/office/drawing/2014/main" id="{17DC9E77-16F4-4009-8D7D-04A8D889F4E6}"/>
              </a:ext>
            </a:extLst>
          </p:cNvPr>
          <p:cNvSpPr/>
          <p:nvPr/>
        </p:nvSpPr>
        <p:spPr>
          <a:xfrm>
            <a:off x="10841385" y="362673"/>
            <a:ext cx="1146468" cy="1708160"/>
          </a:xfrm>
          <a:prstGeom prst="rect">
            <a:avLst/>
          </a:prstGeom>
          <a:noFill/>
        </p:spPr>
        <p:txBody>
          <a:bodyPr wrap="none" lIns="91440" tIns="45720" rIns="91440" bIns="45720">
            <a:spAutoFit/>
          </a:bodyPr>
          <a:lstStyle/>
          <a:p>
            <a:pPr algn="ctr"/>
            <a:r>
              <a:rPr lang="en-US" sz="10500" b="1" cap="none" spc="50" dirty="0">
                <a:ln w="0"/>
                <a:solidFill>
                  <a:schemeClr val="bg2"/>
                </a:solidFill>
                <a:effectLst>
                  <a:innerShdw blurRad="63500" dist="50800" dir="13500000">
                    <a:srgbClr val="000000">
                      <a:alpha val="50000"/>
                    </a:srgbClr>
                  </a:innerShdw>
                </a:effectLst>
              </a:rPr>
              <a:t>Q</a:t>
            </a:r>
          </a:p>
        </p:txBody>
      </p:sp>
    </p:spTree>
    <p:extLst>
      <p:ext uri="{BB962C8B-B14F-4D97-AF65-F5344CB8AC3E}">
        <p14:creationId xmlns:p14="http://schemas.microsoft.com/office/powerpoint/2010/main" val="5084138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a:xfrm>
            <a:off x="680322" y="609597"/>
            <a:ext cx="9613858" cy="3592750"/>
          </a:xfrm>
        </p:spPr>
        <p:txBody>
          <a:bodyPr anchor="ctr">
            <a:normAutofit/>
          </a:bodyPr>
          <a:lstStyle/>
          <a:p>
            <a:pPr algn="just">
              <a:lnSpc>
                <a:spcPct val="125000"/>
              </a:lnSpc>
            </a:pPr>
            <a:r>
              <a:rPr lang="en-US" b="0" u="sng" dirty="0">
                <a:effectLst>
                  <a:outerShdw blurRad="38100" dist="38100" dir="2700000" algn="tl">
                    <a:srgbClr val="000000">
                      <a:alpha val="43137"/>
                    </a:srgbClr>
                  </a:outerShdw>
                </a:effectLst>
              </a:rPr>
              <a:t>ANSWER</a:t>
            </a:r>
            <a:r>
              <a:rPr lang="en-US" b="0" dirty="0">
                <a:effectLst>
                  <a:outerShdw blurRad="38100" dist="38100" dir="2700000" algn="tl">
                    <a:srgbClr val="000000">
                      <a:alpha val="43137"/>
                    </a:srgbClr>
                  </a:outerShdw>
                </a:effectLst>
              </a:rPr>
              <a:t>: PaaS solution abstracts the O/S, Middleware and Runtime in addition to the virtualization that Infrastructure-as-a-Service provides.</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half" idx="2"/>
          </p:nvPr>
        </p:nvSpPr>
        <p:spPr>
          <a:xfrm>
            <a:off x="680322" y="4703226"/>
            <a:ext cx="9613859" cy="1090789"/>
          </a:xfrm>
        </p:spPr>
        <p:txBody>
          <a:bodyPr anchor="ctr">
            <a:normAutofit/>
          </a:bodyPr>
          <a:lstStyle/>
          <a:p>
            <a:pPr algn="just">
              <a:lnSpc>
                <a:spcPct val="100000"/>
              </a:lnSpc>
            </a:pPr>
            <a:r>
              <a:rPr lang="en-US" sz="2000" b="0" i="0" strike="noStrike" cap="small" spc="300" dirty="0">
                <a:effectLst>
                  <a:outerShdw blurRad="38100" dist="38100" dir="2700000" algn="tl">
                    <a:srgbClr val="000000">
                      <a:alpha val="43137"/>
                    </a:srgbClr>
                  </a:outerShdw>
                </a:effectLst>
              </a:rPr>
              <a:t>Q#44</a:t>
            </a:r>
            <a:r>
              <a:rPr lang="en-US" sz="2000" b="0" i="0" u="none" strike="noStrike" cap="small" spc="300" dirty="0">
                <a:effectLst>
                  <a:outerShdw blurRad="38100" dist="38100" dir="2700000" algn="tl">
                    <a:srgbClr val="000000">
                      <a:alpha val="43137"/>
                    </a:srgbClr>
                  </a:outerShdw>
                </a:effectLst>
              </a:rPr>
              <a:t>. What does PaaS solution abstracts, in addition to what IaaS provides?</a:t>
            </a:r>
          </a:p>
        </p:txBody>
      </p:sp>
      <p:sp>
        <p:nvSpPr>
          <p:cNvPr id="4" name="Rectangle 3">
            <a:extLst>
              <a:ext uri="{FF2B5EF4-FFF2-40B4-BE49-F238E27FC236}">
                <a16:creationId xmlns:a16="http://schemas.microsoft.com/office/drawing/2014/main" id="{C7C65EF8-B0C0-4B10-86C7-AA147292EB36}"/>
              </a:ext>
            </a:extLst>
          </p:cNvPr>
          <p:cNvSpPr/>
          <p:nvPr/>
        </p:nvSpPr>
        <p:spPr>
          <a:xfrm>
            <a:off x="10861591" y="4317596"/>
            <a:ext cx="1125629" cy="1862048"/>
          </a:xfrm>
          <a:prstGeom prst="rect">
            <a:avLst/>
          </a:prstGeom>
          <a:noFill/>
        </p:spPr>
        <p:txBody>
          <a:bodyPr wrap="none" lIns="91440" tIns="45720" rIns="91440" bIns="45720">
            <a:spAutoFit/>
          </a:bodyPr>
          <a:lstStyle/>
          <a:p>
            <a:pPr algn="ctr"/>
            <a:r>
              <a:rPr lang="en-US" sz="11500" b="1" cap="none" spc="50" dirty="0">
                <a:ln w="0"/>
                <a:solidFill>
                  <a:schemeClr val="bg2"/>
                </a:solidFill>
                <a:effectLst>
                  <a:innerShdw blurRad="63500" dist="50800" dir="13500000">
                    <a:srgbClr val="000000">
                      <a:alpha val="50000"/>
                    </a:srgbClr>
                  </a:innerShdw>
                </a:effectLst>
              </a:rPr>
              <a:t>A</a:t>
            </a:r>
          </a:p>
        </p:txBody>
      </p:sp>
    </p:spTree>
    <p:extLst>
      <p:ext uri="{BB962C8B-B14F-4D97-AF65-F5344CB8AC3E}">
        <p14:creationId xmlns:p14="http://schemas.microsoft.com/office/powerpoint/2010/main" val="225200580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173771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p:txBody>
          <a:bodyPr/>
          <a:lstStyle/>
          <a:p>
            <a:r>
              <a:rPr lang="en-US" dirty="0"/>
              <a:t>IQ4CN – Question #  45</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quarter" idx="13"/>
          </p:nvPr>
        </p:nvSpPr>
        <p:spPr/>
        <p:txBody>
          <a:bodyPr>
            <a:normAutofit/>
          </a:bodyPr>
          <a:lstStyle/>
          <a:p>
            <a:pPr>
              <a:lnSpc>
                <a:spcPct val="150000"/>
              </a:lnSpc>
            </a:pP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Q. As a developer why would you want to adopt a PaaS?</a:t>
            </a:r>
          </a:p>
        </p:txBody>
      </p:sp>
      <p:sp>
        <p:nvSpPr>
          <p:cNvPr id="4" name="Rectangle 3">
            <a:extLst>
              <a:ext uri="{FF2B5EF4-FFF2-40B4-BE49-F238E27FC236}">
                <a16:creationId xmlns:a16="http://schemas.microsoft.com/office/drawing/2014/main" id="{17DC9E77-16F4-4009-8D7D-04A8D889F4E6}"/>
              </a:ext>
            </a:extLst>
          </p:cNvPr>
          <p:cNvSpPr/>
          <p:nvPr/>
        </p:nvSpPr>
        <p:spPr>
          <a:xfrm>
            <a:off x="10841385" y="362673"/>
            <a:ext cx="1146468" cy="1708160"/>
          </a:xfrm>
          <a:prstGeom prst="rect">
            <a:avLst/>
          </a:prstGeom>
          <a:noFill/>
        </p:spPr>
        <p:txBody>
          <a:bodyPr wrap="none" lIns="91440" tIns="45720" rIns="91440" bIns="45720">
            <a:spAutoFit/>
          </a:bodyPr>
          <a:lstStyle/>
          <a:p>
            <a:pPr algn="ctr"/>
            <a:r>
              <a:rPr lang="en-US" sz="10500" b="1" cap="none" spc="50" dirty="0">
                <a:ln w="0"/>
                <a:solidFill>
                  <a:schemeClr val="bg2"/>
                </a:solidFill>
                <a:effectLst>
                  <a:innerShdw blurRad="63500" dist="50800" dir="13500000">
                    <a:srgbClr val="000000">
                      <a:alpha val="50000"/>
                    </a:srgbClr>
                  </a:innerShdw>
                </a:effectLst>
              </a:rPr>
              <a:t>Q</a:t>
            </a:r>
          </a:p>
        </p:txBody>
      </p:sp>
    </p:spTree>
    <p:extLst>
      <p:ext uri="{BB962C8B-B14F-4D97-AF65-F5344CB8AC3E}">
        <p14:creationId xmlns:p14="http://schemas.microsoft.com/office/powerpoint/2010/main" val="6642291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a:xfrm>
            <a:off x="680322" y="609597"/>
            <a:ext cx="9763972" cy="3592750"/>
          </a:xfrm>
        </p:spPr>
        <p:txBody>
          <a:bodyPr anchor="ctr">
            <a:normAutofit fontScale="90000"/>
          </a:bodyPr>
          <a:lstStyle/>
          <a:p>
            <a:pPr algn="just">
              <a:lnSpc>
                <a:spcPct val="125000"/>
              </a:lnSpc>
            </a:pPr>
            <a:r>
              <a:rPr lang="en-US" b="0" u="sng" dirty="0">
                <a:effectLst>
                  <a:outerShdw blurRad="38100" dist="38100" dir="2700000" algn="tl">
                    <a:srgbClr val="000000">
                      <a:alpha val="43137"/>
                    </a:srgbClr>
                  </a:outerShdw>
                </a:effectLst>
              </a:rPr>
              <a:t>ANSWER</a:t>
            </a:r>
            <a:r>
              <a:rPr lang="en-US" b="0" dirty="0">
                <a:effectLst>
                  <a:outerShdw blurRad="38100" dist="38100" dir="2700000" algn="tl">
                    <a:srgbClr val="000000">
                      <a:alpha val="43137"/>
                    </a:srgbClr>
                  </a:outerShdw>
                </a:effectLst>
              </a:rPr>
              <a:t>: With PaaS, the developer is only responsible for the code &amp; associated data, hence is able to fully focus on the application. Since the infrastructure is abstracted away &amp; guaranteed by the service provider for high availability &amp; scalability, the development team experience greater time management &amp; quicker usability. </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half" idx="2"/>
          </p:nvPr>
        </p:nvSpPr>
        <p:spPr>
          <a:xfrm>
            <a:off x="680322" y="4703226"/>
            <a:ext cx="9613859" cy="1090789"/>
          </a:xfrm>
        </p:spPr>
        <p:txBody>
          <a:bodyPr anchor="ctr">
            <a:normAutofit/>
          </a:bodyPr>
          <a:lstStyle/>
          <a:p>
            <a:pPr algn="just">
              <a:lnSpc>
                <a:spcPct val="100000"/>
              </a:lnSpc>
            </a:pPr>
            <a:r>
              <a:rPr lang="en-US" sz="2000" b="0" i="0" strike="noStrike" cap="small" spc="300" dirty="0">
                <a:effectLst>
                  <a:outerShdw blurRad="38100" dist="38100" dir="2700000" algn="tl">
                    <a:srgbClr val="000000">
                      <a:alpha val="43137"/>
                    </a:srgbClr>
                  </a:outerShdw>
                </a:effectLst>
              </a:rPr>
              <a:t>Q#45</a:t>
            </a:r>
            <a:r>
              <a:rPr lang="en-US" sz="2000" b="0" i="0" u="none" strike="noStrike" cap="small" spc="300" dirty="0">
                <a:effectLst>
                  <a:outerShdw blurRad="38100" dist="38100" dir="2700000" algn="tl">
                    <a:srgbClr val="000000">
                      <a:alpha val="43137"/>
                    </a:srgbClr>
                  </a:outerShdw>
                </a:effectLst>
              </a:rPr>
              <a:t>. As a developer why would you want to adopt a PaaS?</a:t>
            </a:r>
          </a:p>
        </p:txBody>
      </p:sp>
      <p:sp>
        <p:nvSpPr>
          <p:cNvPr id="4" name="Rectangle 3">
            <a:extLst>
              <a:ext uri="{FF2B5EF4-FFF2-40B4-BE49-F238E27FC236}">
                <a16:creationId xmlns:a16="http://schemas.microsoft.com/office/drawing/2014/main" id="{C7C65EF8-B0C0-4B10-86C7-AA147292EB36}"/>
              </a:ext>
            </a:extLst>
          </p:cNvPr>
          <p:cNvSpPr/>
          <p:nvPr/>
        </p:nvSpPr>
        <p:spPr>
          <a:xfrm>
            <a:off x="10861591" y="4317596"/>
            <a:ext cx="1125629" cy="1862048"/>
          </a:xfrm>
          <a:prstGeom prst="rect">
            <a:avLst/>
          </a:prstGeom>
          <a:noFill/>
        </p:spPr>
        <p:txBody>
          <a:bodyPr wrap="none" lIns="91440" tIns="45720" rIns="91440" bIns="45720">
            <a:spAutoFit/>
          </a:bodyPr>
          <a:lstStyle/>
          <a:p>
            <a:pPr algn="ctr"/>
            <a:r>
              <a:rPr lang="en-US" sz="11500" b="1" cap="none" spc="50" dirty="0">
                <a:ln w="0"/>
                <a:solidFill>
                  <a:schemeClr val="bg2"/>
                </a:solidFill>
                <a:effectLst>
                  <a:innerShdw blurRad="63500" dist="50800" dir="13500000">
                    <a:srgbClr val="000000">
                      <a:alpha val="50000"/>
                    </a:srgbClr>
                  </a:innerShdw>
                </a:effectLst>
              </a:rPr>
              <a:t>A</a:t>
            </a:r>
          </a:p>
        </p:txBody>
      </p:sp>
    </p:spTree>
    <p:extLst>
      <p:ext uri="{BB962C8B-B14F-4D97-AF65-F5344CB8AC3E}">
        <p14:creationId xmlns:p14="http://schemas.microsoft.com/office/powerpoint/2010/main" val="97647891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137998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p:txBody>
          <a:bodyPr/>
          <a:lstStyle/>
          <a:p>
            <a:r>
              <a:rPr lang="en-US" dirty="0"/>
              <a:t>IQ4CN – Question #  46</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quarter" idx="13"/>
          </p:nvPr>
        </p:nvSpPr>
        <p:spPr/>
        <p:txBody>
          <a:bodyPr>
            <a:normAutofit/>
          </a:bodyPr>
          <a:lstStyle/>
          <a:p>
            <a:pPr>
              <a:lnSpc>
                <a:spcPct val="150000"/>
              </a:lnSpc>
            </a:pP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Q. With PaaS what level of control, complexity &amp; usability does the user have?</a:t>
            </a:r>
          </a:p>
        </p:txBody>
      </p:sp>
      <p:sp>
        <p:nvSpPr>
          <p:cNvPr id="4" name="Rectangle 3">
            <a:extLst>
              <a:ext uri="{FF2B5EF4-FFF2-40B4-BE49-F238E27FC236}">
                <a16:creationId xmlns:a16="http://schemas.microsoft.com/office/drawing/2014/main" id="{17DC9E77-16F4-4009-8D7D-04A8D889F4E6}"/>
              </a:ext>
            </a:extLst>
          </p:cNvPr>
          <p:cNvSpPr/>
          <p:nvPr/>
        </p:nvSpPr>
        <p:spPr>
          <a:xfrm>
            <a:off x="10841385" y="362673"/>
            <a:ext cx="1146468" cy="1708160"/>
          </a:xfrm>
          <a:prstGeom prst="rect">
            <a:avLst/>
          </a:prstGeom>
          <a:noFill/>
        </p:spPr>
        <p:txBody>
          <a:bodyPr wrap="none" lIns="91440" tIns="45720" rIns="91440" bIns="45720">
            <a:spAutoFit/>
          </a:bodyPr>
          <a:lstStyle/>
          <a:p>
            <a:pPr algn="ctr"/>
            <a:r>
              <a:rPr lang="en-US" sz="10500" b="1" cap="none" spc="50" dirty="0">
                <a:ln w="0"/>
                <a:solidFill>
                  <a:schemeClr val="bg2"/>
                </a:solidFill>
                <a:effectLst>
                  <a:innerShdw blurRad="63500" dist="50800" dir="13500000">
                    <a:srgbClr val="000000">
                      <a:alpha val="50000"/>
                    </a:srgbClr>
                  </a:innerShdw>
                </a:effectLst>
              </a:rPr>
              <a:t>Q</a:t>
            </a:r>
          </a:p>
        </p:txBody>
      </p:sp>
    </p:spTree>
    <p:extLst>
      <p:ext uri="{BB962C8B-B14F-4D97-AF65-F5344CB8AC3E}">
        <p14:creationId xmlns:p14="http://schemas.microsoft.com/office/powerpoint/2010/main" val="67940495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a:xfrm>
            <a:off x="680322" y="609597"/>
            <a:ext cx="9613858" cy="3592750"/>
          </a:xfrm>
        </p:spPr>
        <p:txBody>
          <a:bodyPr anchor="ctr">
            <a:normAutofit/>
          </a:bodyPr>
          <a:lstStyle/>
          <a:p>
            <a:pPr algn="just">
              <a:lnSpc>
                <a:spcPct val="125000"/>
              </a:lnSpc>
            </a:pPr>
            <a:r>
              <a:rPr lang="en-US" b="0" u="sng" dirty="0">
                <a:effectLst>
                  <a:outerShdw blurRad="38100" dist="38100" dir="2700000" algn="tl">
                    <a:srgbClr val="000000">
                      <a:alpha val="43137"/>
                    </a:srgbClr>
                  </a:outerShdw>
                </a:effectLst>
              </a:rPr>
              <a:t>ANSWER</a:t>
            </a:r>
            <a:r>
              <a:rPr lang="en-US" b="0" dirty="0">
                <a:effectLst>
                  <a:outerShdw blurRad="38100" dist="38100" dir="2700000" algn="tl">
                    <a:srgbClr val="000000">
                      <a:alpha val="43137"/>
                    </a:srgbClr>
                  </a:outerShdw>
                </a:effectLst>
              </a:rPr>
              <a:t>: With PaaS, the user have Less Control over the available functionalities of platform components, Less Complexity in managing platform &amp; Quicker Usability over the new application deployment.</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half" idx="2"/>
          </p:nvPr>
        </p:nvSpPr>
        <p:spPr>
          <a:xfrm>
            <a:off x="680322" y="4703226"/>
            <a:ext cx="9613859" cy="1090789"/>
          </a:xfrm>
        </p:spPr>
        <p:txBody>
          <a:bodyPr anchor="ctr">
            <a:normAutofit/>
          </a:bodyPr>
          <a:lstStyle/>
          <a:p>
            <a:pPr algn="just">
              <a:lnSpc>
                <a:spcPct val="100000"/>
              </a:lnSpc>
            </a:pPr>
            <a:r>
              <a:rPr lang="en-US" sz="2000" b="0" i="0" strike="noStrike" cap="small" spc="300" dirty="0">
                <a:effectLst>
                  <a:outerShdw blurRad="38100" dist="38100" dir="2700000" algn="tl">
                    <a:srgbClr val="000000">
                      <a:alpha val="43137"/>
                    </a:srgbClr>
                  </a:outerShdw>
                </a:effectLst>
              </a:rPr>
              <a:t>Q#46</a:t>
            </a:r>
            <a:r>
              <a:rPr lang="en-US" sz="2000" b="0" i="0" u="none" strike="noStrike" cap="small" spc="300" dirty="0">
                <a:effectLst>
                  <a:outerShdw blurRad="38100" dist="38100" dir="2700000" algn="tl">
                    <a:srgbClr val="000000">
                      <a:alpha val="43137"/>
                    </a:srgbClr>
                  </a:outerShdw>
                </a:effectLst>
              </a:rPr>
              <a:t>. With PaaS what level of control, complexity &amp; usability does the user have?</a:t>
            </a:r>
          </a:p>
        </p:txBody>
      </p:sp>
      <p:sp>
        <p:nvSpPr>
          <p:cNvPr id="4" name="Rectangle 3">
            <a:extLst>
              <a:ext uri="{FF2B5EF4-FFF2-40B4-BE49-F238E27FC236}">
                <a16:creationId xmlns:a16="http://schemas.microsoft.com/office/drawing/2014/main" id="{C7C65EF8-B0C0-4B10-86C7-AA147292EB36}"/>
              </a:ext>
            </a:extLst>
          </p:cNvPr>
          <p:cNvSpPr/>
          <p:nvPr/>
        </p:nvSpPr>
        <p:spPr>
          <a:xfrm>
            <a:off x="10861591" y="4317596"/>
            <a:ext cx="1125629" cy="1862048"/>
          </a:xfrm>
          <a:prstGeom prst="rect">
            <a:avLst/>
          </a:prstGeom>
          <a:noFill/>
        </p:spPr>
        <p:txBody>
          <a:bodyPr wrap="none" lIns="91440" tIns="45720" rIns="91440" bIns="45720">
            <a:spAutoFit/>
          </a:bodyPr>
          <a:lstStyle/>
          <a:p>
            <a:pPr algn="ctr"/>
            <a:r>
              <a:rPr lang="en-US" sz="11500" b="1" cap="none" spc="50" dirty="0">
                <a:ln w="0"/>
                <a:solidFill>
                  <a:schemeClr val="bg2"/>
                </a:solidFill>
                <a:effectLst>
                  <a:innerShdw blurRad="63500" dist="50800" dir="13500000">
                    <a:srgbClr val="000000">
                      <a:alpha val="50000"/>
                    </a:srgbClr>
                  </a:innerShdw>
                </a:effectLst>
              </a:rPr>
              <a:t>A</a:t>
            </a:r>
          </a:p>
        </p:txBody>
      </p:sp>
    </p:spTree>
    <p:extLst>
      <p:ext uri="{BB962C8B-B14F-4D97-AF65-F5344CB8AC3E}">
        <p14:creationId xmlns:p14="http://schemas.microsoft.com/office/powerpoint/2010/main" val="370071775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438433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p:txBody>
          <a:bodyPr/>
          <a:lstStyle/>
          <a:p>
            <a:r>
              <a:rPr lang="en-US" dirty="0"/>
              <a:t>IQ4CN – Question #  47</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quarter" idx="13"/>
          </p:nvPr>
        </p:nvSpPr>
        <p:spPr/>
        <p:txBody>
          <a:bodyPr>
            <a:normAutofit fontScale="85000" lnSpcReduction="20000"/>
          </a:bodyPr>
          <a:lstStyle/>
          <a:p>
            <a:pPr>
              <a:lnSpc>
                <a:spcPct val="150000"/>
              </a:lnSpc>
            </a:pP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Q. Is there any implementation of PaaS where we can overcome the disadvantage of Vendor Lock-in while having other benefits of Time-efficiency, scalability &amp; high availability?</a:t>
            </a:r>
          </a:p>
        </p:txBody>
      </p:sp>
      <p:sp>
        <p:nvSpPr>
          <p:cNvPr id="4" name="Rectangle 3">
            <a:extLst>
              <a:ext uri="{FF2B5EF4-FFF2-40B4-BE49-F238E27FC236}">
                <a16:creationId xmlns:a16="http://schemas.microsoft.com/office/drawing/2014/main" id="{17DC9E77-16F4-4009-8D7D-04A8D889F4E6}"/>
              </a:ext>
            </a:extLst>
          </p:cNvPr>
          <p:cNvSpPr/>
          <p:nvPr/>
        </p:nvSpPr>
        <p:spPr>
          <a:xfrm>
            <a:off x="10841385" y="362673"/>
            <a:ext cx="1146468" cy="1708160"/>
          </a:xfrm>
          <a:prstGeom prst="rect">
            <a:avLst/>
          </a:prstGeom>
          <a:noFill/>
        </p:spPr>
        <p:txBody>
          <a:bodyPr wrap="none" lIns="91440" tIns="45720" rIns="91440" bIns="45720">
            <a:spAutoFit/>
          </a:bodyPr>
          <a:lstStyle/>
          <a:p>
            <a:pPr algn="ctr"/>
            <a:r>
              <a:rPr lang="en-US" sz="10500" b="1" cap="none" spc="50" dirty="0">
                <a:ln w="0"/>
                <a:solidFill>
                  <a:schemeClr val="bg2"/>
                </a:solidFill>
                <a:effectLst>
                  <a:innerShdw blurRad="63500" dist="50800" dir="13500000">
                    <a:srgbClr val="000000">
                      <a:alpha val="50000"/>
                    </a:srgbClr>
                  </a:innerShdw>
                </a:effectLst>
              </a:rPr>
              <a:t>Q</a:t>
            </a:r>
          </a:p>
        </p:txBody>
      </p:sp>
    </p:spTree>
    <p:extLst>
      <p:ext uri="{BB962C8B-B14F-4D97-AF65-F5344CB8AC3E}">
        <p14:creationId xmlns:p14="http://schemas.microsoft.com/office/powerpoint/2010/main" val="2123603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a:xfrm>
            <a:off x="680322" y="609597"/>
            <a:ext cx="9613858" cy="3592750"/>
          </a:xfrm>
        </p:spPr>
        <p:txBody>
          <a:bodyPr anchor="ctr">
            <a:normAutofit fontScale="90000"/>
          </a:bodyPr>
          <a:lstStyle/>
          <a:p>
            <a:pPr algn="just">
              <a:lnSpc>
                <a:spcPct val="125000"/>
              </a:lnSpc>
            </a:pPr>
            <a:r>
              <a:rPr lang="en-US" b="0" u="sng" dirty="0">
                <a:effectLst>
                  <a:outerShdw blurRad="38100" dist="38100" dir="2700000" algn="tl">
                    <a:srgbClr val="000000">
                      <a:alpha val="43137"/>
                    </a:srgbClr>
                  </a:outerShdw>
                </a:effectLst>
              </a:rPr>
              <a:t>ANSWER</a:t>
            </a:r>
            <a:r>
              <a:rPr lang="en-US" b="0" dirty="0">
                <a:effectLst>
                  <a:outerShdw blurRad="38100" dist="38100" dir="2700000" algn="tl">
                    <a:srgbClr val="000000">
                      <a:alpha val="43137"/>
                    </a:srgbClr>
                  </a:outerShdw>
                </a:effectLst>
              </a:rPr>
              <a:t>: Cloud-native technologies are architected to be CLOUD-FIRST &amp; built to work in a connected, online retail world such that it is continuously updated and seamlessly interconnected whereas, Cloud-enabled solutions are designed to be deployed in traditional data centers, although many of these applications are being retrofitted and sold as “cloud solutions” </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half" idx="2"/>
          </p:nvPr>
        </p:nvSpPr>
        <p:spPr>
          <a:xfrm>
            <a:off x="680322" y="4703226"/>
            <a:ext cx="9613859" cy="1090789"/>
          </a:xfrm>
        </p:spPr>
        <p:txBody>
          <a:bodyPr anchor="ctr">
            <a:normAutofit/>
          </a:bodyPr>
          <a:lstStyle/>
          <a:p>
            <a:pPr algn="just">
              <a:lnSpc>
                <a:spcPct val="100000"/>
              </a:lnSpc>
            </a:pPr>
            <a:r>
              <a:rPr lang="en-US" sz="2000" b="0" i="0" strike="noStrike" cap="small" spc="300" dirty="0">
                <a:effectLst>
                  <a:outerShdw blurRad="38100" dist="38100" dir="2700000" algn="tl">
                    <a:srgbClr val="000000">
                      <a:alpha val="43137"/>
                    </a:srgbClr>
                  </a:outerShdw>
                </a:effectLst>
              </a:rPr>
              <a:t>Q#5</a:t>
            </a:r>
            <a:r>
              <a:rPr lang="en-US" sz="2000" b="0" i="0" u="none" strike="noStrike" cap="small" spc="300" dirty="0">
                <a:effectLst>
                  <a:outerShdw blurRad="38100" dist="38100" dir="2700000" algn="tl">
                    <a:srgbClr val="000000">
                      <a:alpha val="43137"/>
                    </a:srgbClr>
                  </a:outerShdw>
                </a:effectLst>
              </a:rPr>
              <a:t>. What is the difference between Cloud-Native applications and Cloud-Enabled applications? What are the key characteristics of Cloud-Native applications?</a:t>
            </a:r>
          </a:p>
        </p:txBody>
      </p:sp>
      <p:sp>
        <p:nvSpPr>
          <p:cNvPr id="4" name="Rectangle 3">
            <a:extLst>
              <a:ext uri="{FF2B5EF4-FFF2-40B4-BE49-F238E27FC236}">
                <a16:creationId xmlns:a16="http://schemas.microsoft.com/office/drawing/2014/main" id="{C7C65EF8-B0C0-4B10-86C7-AA147292EB36}"/>
              </a:ext>
            </a:extLst>
          </p:cNvPr>
          <p:cNvSpPr/>
          <p:nvPr/>
        </p:nvSpPr>
        <p:spPr>
          <a:xfrm>
            <a:off x="10861591" y="4317596"/>
            <a:ext cx="1125629" cy="1862048"/>
          </a:xfrm>
          <a:prstGeom prst="rect">
            <a:avLst/>
          </a:prstGeom>
          <a:noFill/>
        </p:spPr>
        <p:txBody>
          <a:bodyPr wrap="none" lIns="91440" tIns="45720" rIns="91440" bIns="45720">
            <a:spAutoFit/>
          </a:bodyPr>
          <a:lstStyle/>
          <a:p>
            <a:pPr algn="ctr"/>
            <a:r>
              <a:rPr lang="en-US" sz="11500" b="1" cap="none" spc="50" dirty="0">
                <a:ln w="0"/>
                <a:solidFill>
                  <a:schemeClr val="bg2"/>
                </a:solidFill>
                <a:effectLst>
                  <a:innerShdw blurRad="63500" dist="50800" dir="13500000">
                    <a:srgbClr val="000000">
                      <a:alpha val="50000"/>
                    </a:srgbClr>
                  </a:innerShdw>
                </a:effectLst>
              </a:rPr>
              <a:t>A</a:t>
            </a:r>
          </a:p>
        </p:txBody>
      </p:sp>
    </p:spTree>
    <p:extLst>
      <p:ext uri="{BB962C8B-B14F-4D97-AF65-F5344CB8AC3E}">
        <p14:creationId xmlns:p14="http://schemas.microsoft.com/office/powerpoint/2010/main" val="419882069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a:xfrm>
            <a:off x="680322" y="609597"/>
            <a:ext cx="9613858" cy="3592750"/>
          </a:xfrm>
        </p:spPr>
        <p:txBody>
          <a:bodyPr anchor="ctr">
            <a:normAutofit fontScale="90000"/>
          </a:bodyPr>
          <a:lstStyle/>
          <a:p>
            <a:pPr algn="just">
              <a:lnSpc>
                <a:spcPct val="125000"/>
              </a:lnSpc>
            </a:pPr>
            <a:r>
              <a:rPr lang="en-US" b="0" u="sng" dirty="0">
                <a:effectLst>
                  <a:outerShdw blurRad="38100" dist="38100" dir="2700000" algn="tl">
                    <a:srgbClr val="000000">
                      <a:alpha val="43137"/>
                    </a:srgbClr>
                  </a:outerShdw>
                </a:effectLst>
              </a:rPr>
              <a:t>ANSWER</a:t>
            </a:r>
            <a:r>
              <a:rPr lang="en-US" b="0" dirty="0">
                <a:effectLst>
                  <a:outerShdw blurRad="38100" dist="38100" dir="2700000" algn="tl">
                    <a:srgbClr val="000000">
                      <a:alpha val="43137"/>
                    </a:srgbClr>
                  </a:outerShdw>
                </a:effectLst>
              </a:rPr>
              <a:t>: Yes. With Cloud Foundry, which is an open source PaaS, there is no vendor lock-in and the community contributes &amp; define its future roadmap. It is a stand-alone software package that can be installed on any available infrastructure; private, public, or hybrid cloud.</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half" idx="2"/>
          </p:nvPr>
        </p:nvSpPr>
        <p:spPr>
          <a:xfrm>
            <a:off x="680322" y="4703226"/>
            <a:ext cx="9613859" cy="1090789"/>
          </a:xfrm>
        </p:spPr>
        <p:txBody>
          <a:bodyPr anchor="ctr">
            <a:normAutofit/>
          </a:bodyPr>
          <a:lstStyle/>
          <a:p>
            <a:pPr algn="just">
              <a:lnSpc>
                <a:spcPct val="100000"/>
              </a:lnSpc>
            </a:pPr>
            <a:r>
              <a:rPr lang="en-US" sz="2000" b="0" i="0" strike="noStrike" cap="small" spc="300" dirty="0">
                <a:effectLst>
                  <a:outerShdw blurRad="38100" dist="38100" dir="2700000" algn="tl">
                    <a:srgbClr val="000000">
                      <a:alpha val="43137"/>
                    </a:srgbClr>
                  </a:outerShdw>
                </a:effectLst>
              </a:rPr>
              <a:t>Q#47</a:t>
            </a:r>
            <a:r>
              <a:rPr lang="en-US" sz="2000" b="0" i="0" u="none" strike="noStrike" cap="small" spc="300" dirty="0">
                <a:effectLst>
                  <a:outerShdw blurRad="38100" dist="38100" dir="2700000" algn="tl">
                    <a:srgbClr val="000000">
                      <a:alpha val="43137"/>
                    </a:srgbClr>
                  </a:outerShdw>
                </a:effectLst>
              </a:rPr>
              <a:t>. Is there any implementation of PaaS where we can overcome the disadvantage of Vendor Lock-in while having other benefits of Time-efficiency, scalability &amp; high availability?</a:t>
            </a:r>
          </a:p>
        </p:txBody>
      </p:sp>
      <p:sp>
        <p:nvSpPr>
          <p:cNvPr id="4" name="Rectangle 3">
            <a:extLst>
              <a:ext uri="{FF2B5EF4-FFF2-40B4-BE49-F238E27FC236}">
                <a16:creationId xmlns:a16="http://schemas.microsoft.com/office/drawing/2014/main" id="{C7C65EF8-B0C0-4B10-86C7-AA147292EB36}"/>
              </a:ext>
            </a:extLst>
          </p:cNvPr>
          <p:cNvSpPr/>
          <p:nvPr/>
        </p:nvSpPr>
        <p:spPr>
          <a:xfrm>
            <a:off x="10861591" y="4317596"/>
            <a:ext cx="1125629" cy="1862048"/>
          </a:xfrm>
          <a:prstGeom prst="rect">
            <a:avLst/>
          </a:prstGeom>
          <a:noFill/>
        </p:spPr>
        <p:txBody>
          <a:bodyPr wrap="none" lIns="91440" tIns="45720" rIns="91440" bIns="45720">
            <a:spAutoFit/>
          </a:bodyPr>
          <a:lstStyle/>
          <a:p>
            <a:pPr algn="ctr"/>
            <a:r>
              <a:rPr lang="en-US" sz="11500" b="1" cap="none" spc="50" dirty="0">
                <a:ln w="0"/>
                <a:solidFill>
                  <a:schemeClr val="bg2"/>
                </a:solidFill>
                <a:effectLst>
                  <a:innerShdw blurRad="63500" dist="50800" dir="13500000">
                    <a:srgbClr val="000000">
                      <a:alpha val="50000"/>
                    </a:srgbClr>
                  </a:innerShdw>
                </a:effectLst>
              </a:rPr>
              <a:t>A</a:t>
            </a:r>
          </a:p>
        </p:txBody>
      </p:sp>
    </p:spTree>
    <p:extLst>
      <p:ext uri="{BB962C8B-B14F-4D97-AF65-F5344CB8AC3E}">
        <p14:creationId xmlns:p14="http://schemas.microsoft.com/office/powerpoint/2010/main" val="250135961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410738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p:txBody>
          <a:bodyPr/>
          <a:lstStyle/>
          <a:p>
            <a:r>
              <a:rPr lang="en-US" dirty="0"/>
              <a:t>IQ4CN – Question #  48</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quarter" idx="13"/>
          </p:nvPr>
        </p:nvSpPr>
        <p:spPr/>
        <p:txBody>
          <a:bodyPr>
            <a:normAutofit/>
          </a:bodyPr>
          <a:lstStyle/>
          <a:p>
            <a:pPr>
              <a:lnSpc>
                <a:spcPct val="150000"/>
              </a:lnSpc>
            </a:pP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Q. When is it advantageous to use a </a:t>
            </a:r>
            <a:r>
              <a:rPr lang="en-US" sz="3600" b="0" i="0" u="none" strike="noStrike" cap="small" dirty="0" err="1">
                <a:solidFill>
                  <a:schemeClr val="tx1"/>
                </a:solidFill>
                <a:effectLst>
                  <a:outerShdw blurRad="38100" dist="38100" dir="2700000" algn="tl">
                    <a:srgbClr val="000000">
                      <a:alpha val="43137"/>
                    </a:srgbClr>
                  </a:outerShdw>
                </a:effectLst>
                <a:latin typeface="Arial" panose="020B0604020202020204" pitchFamily="34" charset="0"/>
              </a:rPr>
              <a:t>FaaS</a:t>
            </a: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 versus PaaS?</a:t>
            </a:r>
          </a:p>
        </p:txBody>
      </p:sp>
      <p:sp>
        <p:nvSpPr>
          <p:cNvPr id="4" name="Rectangle 3">
            <a:extLst>
              <a:ext uri="{FF2B5EF4-FFF2-40B4-BE49-F238E27FC236}">
                <a16:creationId xmlns:a16="http://schemas.microsoft.com/office/drawing/2014/main" id="{17DC9E77-16F4-4009-8D7D-04A8D889F4E6}"/>
              </a:ext>
            </a:extLst>
          </p:cNvPr>
          <p:cNvSpPr/>
          <p:nvPr/>
        </p:nvSpPr>
        <p:spPr>
          <a:xfrm>
            <a:off x="10841385" y="362673"/>
            <a:ext cx="1146468" cy="1708160"/>
          </a:xfrm>
          <a:prstGeom prst="rect">
            <a:avLst/>
          </a:prstGeom>
          <a:noFill/>
        </p:spPr>
        <p:txBody>
          <a:bodyPr wrap="none" lIns="91440" tIns="45720" rIns="91440" bIns="45720">
            <a:spAutoFit/>
          </a:bodyPr>
          <a:lstStyle/>
          <a:p>
            <a:pPr algn="ctr"/>
            <a:r>
              <a:rPr lang="en-US" sz="10500" b="1" cap="none" spc="50" dirty="0">
                <a:ln w="0"/>
                <a:solidFill>
                  <a:schemeClr val="bg2"/>
                </a:solidFill>
                <a:effectLst>
                  <a:innerShdw blurRad="63500" dist="50800" dir="13500000">
                    <a:srgbClr val="000000">
                      <a:alpha val="50000"/>
                    </a:srgbClr>
                  </a:innerShdw>
                </a:effectLst>
              </a:rPr>
              <a:t>Q</a:t>
            </a:r>
          </a:p>
        </p:txBody>
      </p:sp>
    </p:spTree>
    <p:extLst>
      <p:ext uri="{BB962C8B-B14F-4D97-AF65-F5344CB8AC3E}">
        <p14:creationId xmlns:p14="http://schemas.microsoft.com/office/powerpoint/2010/main" val="180886575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a:xfrm>
            <a:off x="680322" y="609597"/>
            <a:ext cx="9613858" cy="3592750"/>
          </a:xfrm>
        </p:spPr>
        <p:txBody>
          <a:bodyPr anchor="ctr">
            <a:normAutofit/>
          </a:bodyPr>
          <a:lstStyle/>
          <a:p>
            <a:pPr algn="just">
              <a:lnSpc>
                <a:spcPct val="125000"/>
              </a:lnSpc>
            </a:pPr>
            <a:r>
              <a:rPr lang="en-US" b="0" u="sng" dirty="0">
                <a:effectLst>
                  <a:outerShdw blurRad="38100" dist="38100" dir="2700000" algn="tl">
                    <a:srgbClr val="000000">
                      <a:alpha val="43137"/>
                    </a:srgbClr>
                  </a:outerShdw>
                </a:effectLst>
              </a:rPr>
              <a:t>ANSWER</a:t>
            </a:r>
            <a:r>
              <a:rPr lang="en-US" b="0" dirty="0">
                <a:effectLst>
                  <a:outerShdw blurRad="38100" dist="38100" dir="2700000" algn="tl">
                    <a:srgbClr val="000000">
                      <a:alpha val="43137"/>
                    </a:srgbClr>
                  </a:outerShdw>
                </a:effectLst>
              </a:rPr>
              <a:t>: </a:t>
            </a:r>
            <a:r>
              <a:rPr lang="en-US" b="0" dirty="0" err="1">
                <a:effectLst>
                  <a:outerShdw blurRad="38100" dist="38100" dir="2700000" algn="tl">
                    <a:srgbClr val="000000">
                      <a:alpha val="43137"/>
                    </a:srgbClr>
                  </a:outerShdw>
                </a:effectLst>
              </a:rPr>
              <a:t>FaaS</a:t>
            </a:r>
            <a:r>
              <a:rPr lang="en-US" b="0" dirty="0">
                <a:effectLst>
                  <a:outerShdw blurRad="38100" dist="38100" dir="2700000" algn="tl">
                    <a:srgbClr val="000000">
                      <a:alpha val="43137"/>
                    </a:srgbClr>
                  </a:outerShdw>
                </a:effectLst>
              </a:rPr>
              <a:t> is an event driven execution model and is metered on demand by the service provider. Hence, it is more cost efficient to invoke a </a:t>
            </a:r>
            <a:r>
              <a:rPr lang="en-US" b="0" dirty="0" err="1">
                <a:effectLst>
                  <a:outerShdw blurRad="38100" dist="38100" dir="2700000" algn="tl">
                    <a:srgbClr val="000000">
                      <a:alpha val="43137"/>
                    </a:srgbClr>
                  </a:outerShdw>
                </a:effectLst>
              </a:rPr>
              <a:t>FaaS</a:t>
            </a:r>
            <a:r>
              <a:rPr lang="en-US" b="0" dirty="0">
                <a:effectLst>
                  <a:outerShdw blurRad="38100" dist="38100" dir="2700000" algn="tl">
                    <a:srgbClr val="000000">
                      <a:alpha val="43137"/>
                    </a:srgbClr>
                  </a:outerShdw>
                </a:effectLst>
              </a:rPr>
              <a:t> </a:t>
            </a:r>
            <a:r>
              <a:rPr lang="en-US" b="0" dirty="0" err="1">
                <a:effectLst>
                  <a:outerShdw blurRad="38100" dist="38100" dir="2700000" algn="tl">
                    <a:srgbClr val="000000">
                      <a:alpha val="43137"/>
                    </a:srgbClr>
                  </a:outerShdw>
                </a:effectLst>
              </a:rPr>
              <a:t>i</a:t>
            </a:r>
            <a:r>
              <a:rPr lang="en-US" b="0" dirty="0">
                <a:effectLst>
                  <a:outerShdw blurRad="38100" dist="38100" dir="2700000" algn="tl">
                    <a:srgbClr val="000000">
                      <a:alpha val="43137"/>
                    </a:srgbClr>
                  </a:outerShdw>
                </a:effectLst>
              </a:rPr>
              <a:t>-e only when it is required rather than a PaaS which is constantly running.</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half" idx="2"/>
          </p:nvPr>
        </p:nvSpPr>
        <p:spPr>
          <a:xfrm>
            <a:off x="680322" y="4703226"/>
            <a:ext cx="9613859" cy="1090789"/>
          </a:xfrm>
        </p:spPr>
        <p:txBody>
          <a:bodyPr anchor="ctr">
            <a:normAutofit/>
          </a:bodyPr>
          <a:lstStyle/>
          <a:p>
            <a:pPr algn="just">
              <a:lnSpc>
                <a:spcPct val="100000"/>
              </a:lnSpc>
            </a:pPr>
            <a:r>
              <a:rPr lang="en-US" sz="2000" b="0" i="0" strike="noStrike" cap="small" spc="300" dirty="0">
                <a:effectLst>
                  <a:outerShdw blurRad="38100" dist="38100" dir="2700000" algn="tl">
                    <a:srgbClr val="000000">
                      <a:alpha val="43137"/>
                    </a:srgbClr>
                  </a:outerShdw>
                </a:effectLst>
              </a:rPr>
              <a:t>Q#48</a:t>
            </a:r>
            <a:r>
              <a:rPr lang="en-US" sz="2000" b="0" i="0" u="none" strike="noStrike" cap="small" spc="300" dirty="0">
                <a:effectLst>
                  <a:outerShdw blurRad="38100" dist="38100" dir="2700000" algn="tl">
                    <a:srgbClr val="000000">
                      <a:alpha val="43137"/>
                    </a:srgbClr>
                  </a:outerShdw>
                </a:effectLst>
              </a:rPr>
              <a:t>. When is it advantageous to use a </a:t>
            </a:r>
            <a:r>
              <a:rPr lang="en-US" sz="2000" b="0" i="0" u="none" strike="noStrike" cap="small" spc="300" dirty="0" err="1">
                <a:effectLst>
                  <a:outerShdw blurRad="38100" dist="38100" dir="2700000" algn="tl">
                    <a:srgbClr val="000000">
                      <a:alpha val="43137"/>
                    </a:srgbClr>
                  </a:outerShdw>
                </a:effectLst>
              </a:rPr>
              <a:t>FaaS</a:t>
            </a:r>
            <a:r>
              <a:rPr lang="en-US" sz="2000" b="0" i="0" u="none" strike="noStrike" cap="small" spc="300" dirty="0">
                <a:effectLst>
                  <a:outerShdw blurRad="38100" dist="38100" dir="2700000" algn="tl">
                    <a:srgbClr val="000000">
                      <a:alpha val="43137"/>
                    </a:srgbClr>
                  </a:outerShdw>
                </a:effectLst>
              </a:rPr>
              <a:t> versus PaaS?</a:t>
            </a:r>
          </a:p>
        </p:txBody>
      </p:sp>
      <p:sp>
        <p:nvSpPr>
          <p:cNvPr id="4" name="Rectangle 3">
            <a:extLst>
              <a:ext uri="{FF2B5EF4-FFF2-40B4-BE49-F238E27FC236}">
                <a16:creationId xmlns:a16="http://schemas.microsoft.com/office/drawing/2014/main" id="{C7C65EF8-B0C0-4B10-86C7-AA147292EB36}"/>
              </a:ext>
            </a:extLst>
          </p:cNvPr>
          <p:cNvSpPr/>
          <p:nvPr/>
        </p:nvSpPr>
        <p:spPr>
          <a:xfrm>
            <a:off x="10861591" y="4317596"/>
            <a:ext cx="1125629" cy="1862048"/>
          </a:xfrm>
          <a:prstGeom prst="rect">
            <a:avLst/>
          </a:prstGeom>
          <a:noFill/>
        </p:spPr>
        <p:txBody>
          <a:bodyPr wrap="none" lIns="91440" tIns="45720" rIns="91440" bIns="45720">
            <a:spAutoFit/>
          </a:bodyPr>
          <a:lstStyle/>
          <a:p>
            <a:pPr algn="ctr"/>
            <a:r>
              <a:rPr lang="en-US" sz="11500" b="1" cap="none" spc="50" dirty="0">
                <a:ln w="0"/>
                <a:solidFill>
                  <a:schemeClr val="bg2"/>
                </a:solidFill>
                <a:effectLst>
                  <a:innerShdw blurRad="63500" dist="50800" dir="13500000">
                    <a:srgbClr val="000000">
                      <a:alpha val="50000"/>
                    </a:srgbClr>
                  </a:innerShdw>
                </a:effectLst>
              </a:rPr>
              <a:t>A</a:t>
            </a:r>
          </a:p>
        </p:txBody>
      </p:sp>
    </p:spTree>
    <p:extLst>
      <p:ext uri="{BB962C8B-B14F-4D97-AF65-F5344CB8AC3E}">
        <p14:creationId xmlns:p14="http://schemas.microsoft.com/office/powerpoint/2010/main" val="193494766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647954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p:txBody>
          <a:bodyPr/>
          <a:lstStyle/>
          <a:p>
            <a:r>
              <a:rPr lang="en-US" dirty="0"/>
              <a:t>IQ4CN – Question #  49</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quarter" idx="13"/>
          </p:nvPr>
        </p:nvSpPr>
        <p:spPr/>
        <p:txBody>
          <a:bodyPr>
            <a:normAutofit/>
          </a:bodyPr>
          <a:lstStyle/>
          <a:p>
            <a:pPr>
              <a:lnSpc>
                <a:spcPct val="150000"/>
              </a:lnSpc>
            </a:pP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Q. How does Cloud Foundry provide an example of continuous delivery?</a:t>
            </a:r>
          </a:p>
        </p:txBody>
      </p:sp>
      <p:sp>
        <p:nvSpPr>
          <p:cNvPr id="4" name="Rectangle 3">
            <a:extLst>
              <a:ext uri="{FF2B5EF4-FFF2-40B4-BE49-F238E27FC236}">
                <a16:creationId xmlns:a16="http://schemas.microsoft.com/office/drawing/2014/main" id="{17DC9E77-16F4-4009-8D7D-04A8D889F4E6}"/>
              </a:ext>
            </a:extLst>
          </p:cNvPr>
          <p:cNvSpPr/>
          <p:nvPr/>
        </p:nvSpPr>
        <p:spPr>
          <a:xfrm>
            <a:off x="10841385" y="362673"/>
            <a:ext cx="1146468" cy="1708160"/>
          </a:xfrm>
          <a:prstGeom prst="rect">
            <a:avLst/>
          </a:prstGeom>
          <a:noFill/>
        </p:spPr>
        <p:txBody>
          <a:bodyPr wrap="none" lIns="91440" tIns="45720" rIns="91440" bIns="45720">
            <a:spAutoFit/>
          </a:bodyPr>
          <a:lstStyle/>
          <a:p>
            <a:pPr algn="ctr"/>
            <a:r>
              <a:rPr lang="en-US" sz="10500" b="1" cap="none" spc="50" dirty="0">
                <a:ln w="0"/>
                <a:solidFill>
                  <a:schemeClr val="bg2"/>
                </a:solidFill>
                <a:effectLst>
                  <a:innerShdw blurRad="63500" dist="50800" dir="13500000">
                    <a:srgbClr val="000000">
                      <a:alpha val="50000"/>
                    </a:srgbClr>
                  </a:innerShdw>
                </a:effectLst>
              </a:rPr>
              <a:t>Q</a:t>
            </a:r>
          </a:p>
        </p:txBody>
      </p:sp>
    </p:spTree>
    <p:extLst>
      <p:ext uri="{BB962C8B-B14F-4D97-AF65-F5344CB8AC3E}">
        <p14:creationId xmlns:p14="http://schemas.microsoft.com/office/powerpoint/2010/main" val="92878583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a:xfrm>
            <a:off x="680322" y="609597"/>
            <a:ext cx="9613858" cy="3592750"/>
          </a:xfrm>
        </p:spPr>
        <p:txBody>
          <a:bodyPr anchor="ctr">
            <a:normAutofit/>
          </a:bodyPr>
          <a:lstStyle/>
          <a:p>
            <a:pPr algn="just">
              <a:lnSpc>
                <a:spcPct val="125000"/>
              </a:lnSpc>
            </a:pPr>
            <a:r>
              <a:rPr lang="en-US" b="0" u="sng" dirty="0">
                <a:effectLst>
                  <a:outerShdw blurRad="38100" dist="38100" dir="2700000" algn="tl">
                    <a:srgbClr val="000000">
                      <a:alpha val="43137"/>
                    </a:srgbClr>
                  </a:outerShdw>
                </a:effectLst>
              </a:rPr>
              <a:t>ANSWER</a:t>
            </a:r>
            <a:r>
              <a:rPr lang="en-US" b="0" dirty="0">
                <a:effectLst>
                  <a:outerShdw blurRad="38100" dist="38100" dir="2700000" algn="tl">
                    <a:srgbClr val="000000">
                      <a:alpha val="43137"/>
                    </a:srgbClr>
                  </a:outerShdw>
                </a:effectLst>
              </a:rPr>
              <a:t>: Cloud Foundry monitors the repository with the source code, and when a new commit is identified, the user can easily deploy the latest changes with a click of a button.</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half" idx="2"/>
          </p:nvPr>
        </p:nvSpPr>
        <p:spPr>
          <a:xfrm>
            <a:off x="680322" y="4703226"/>
            <a:ext cx="9613859" cy="1090789"/>
          </a:xfrm>
        </p:spPr>
        <p:txBody>
          <a:bodyPr anchor="ctr">
            <a:normAutofit/>
          </a:bodyPr>
          <a:lstStyle/>
          <a:p>
            <a:pPr algn="just">
              <a:lnSpc>
                <a:spcPct val="100000"/>
              </a:lnSpc>
            </a:pPr>
            <a:r>
              <a:rPr lang="en-US" sz="2000" b="0" i="0" strike="noStrike" cap="small" spc="300" dirty="0">
                <a:effectLst>
                  <a:outerShdw blurRad="38100" dist="38100" dir="2700000" algn="tl">
                    <a:srgbClr val="000000">
                      <a:alpha val="43137"/>
                    </a:srgbClr>
                  </a:outerShdw>
                </a:effectLst>
              </a:rPr>
              <a:t>Q#49</a:t>
            </a:r>
            <a:r>
              <a:rPr lang="en-US" sz="2000" b="0" i="0" u="none" strike="noStrike" cap="small" spc="300" dirty="0">
                <a:effectLst>
                  <a:outerShdw blurRad="38100" dist="38100" dir="2700000" algn="tl">
                    <a:srgbClr val="000000">
                      <a:alpha val="43137"/>
                    </a:srgbClr>
                  </a:outerShdw>
                </a:effectLst>
              </a:rPr>
              <a:t>. How does Cloud Foundry provide an example of continuous delivery?</a:t>
            </a:r>
          </a:p>
        </p:txBody>
      </p:sp>
      <p:sp>
        <p:nvSpPr>
          <p:cNvPr id="4" name="Rectangle 3">
            <a:extLst>
              <a:ext uri="{FF2B5EF4-FFF2-40B4-BE49-F238E27FC236}">
                <a16:creationId xmlns:a16="http://schemas.microsoft.com/office/drawing/2014/main" id="{C7C65EF8-B0C0-4B10-86C7-AA147292EB36}"/>
              </a:ext>
            </a:extLst>
          </p:cNvPr>
          <p:cNvSpPr/>
          <p:nvPr/>
        </p:nvSpPr>
        <p:spPr>
          <a:xfrm>
            <a:off x="10861591" y="4317596"/>
            <a:ext cx="1125629" cy="1862048"/>
          </a:xfrm>
          <a:prstGeom prst="rect">
            <a:avLst/>
          </a:prstGeom>
          <a:noFill/>
        </p:spPr>
        <p:txBody>
          <a:bodyPr wrap="none" lIns="91440" tIns="45720" rIns="91440" bIns="45720">
            <a:spAutoFit/>
          </a:bodyPr>
          <a:lstStyle/>
          <a:p>
            <a:pPr algn="ctr"/>
            <a:r>
              <a:rPr lang="en-US" sz="11500" b="1" cap="none" spc="50" dirty="0">
                <a:ln w="0"/>
                <a:solidFill>
                  <a:schemeClr val="bg2"/>
                </a:solidFill>
                <a:effectLst>
                  <a:innerShdw blurRad="63500" dist="50800" dir="13500000">
                    <a:srgbClr val="000000">
                      <a:alpha val="50000"/>
                    </a:srgbClr>
                  </a:innerShdw>
                </a:effectLst>
              </a:rPr>
              <a:t>A</a:t>
            </a:r>
          </a:p>
        </p:txBody>
      </p:sp>
    </p:spTree>
    <p:extLst>
      <p:ext uri="{BB962C8B-B14F-4D97-AF65-F5344CB8AC3E}">
        <p14:creationId xmlns:p14="http://schemas.microsoft.com/office/powerpoint/2010/main" val="294949224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073228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p:txBody>
          <a:bodyPr/>
          <a:lstStyle/>
          <a:p>
            <a:r>
              <a:rPr lang="en-US" dirty="0"/>
              <a:t>IQ4CN – Question #  50</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quarter" idx="13"/>
          </p:nvPr>
        </p:nvSpPr>
        <p:spPr/>
        <p:txBody>
          <a:bodyPr>
            <a:normAutofit/>
          </a:bodyPr>
          <a:lstStyle/>
          <a:p>
            <a:pPr>
              <a:lnSpc>
                <a:spcPct val="150000"/>
              </a:lnSpc>
            </a:pP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Q. When a delivery pipeline is essential to have compared to manual deployment of release?</a:t>
            </a:r>
          </a:p>
        </p:txBody>
      </p:sp>
      <p:sp>
        <p:nvSpPr>
          <p:cNvPr id="4" name="Rectangle 3">
            <a:extLst>
              <a:ext uri="{FF2B5EF4-FFF2-40B4-BE49-F238E27FC236}">
                <a16:creationId xmlns:a16="http://schemas.microsoft.com/office/drawing/2014/main" id="{17DC9E77-16F4-4009-8D7D-04A8D889F4E6}"/>
              </a:ext>
            </a:extLst>
          </p:cNvPr>
          <p:cNvSpPr/>
          <p:nvPr/>
        </p:nvSpPr>
        <p:spPr>
          <a:xfrm>
            <a:off x="10841385" y="362673"/>
            <a:ext cx="1146468" cy="1708160"/>
          </a:xfrm>
          <a:prstGeom prst="rect">
            <a:avLst/>
          </a:prstGeom>
          <a:noFill/>
        </p:spPr>
        <p:txBody>
          <a:bodyPr wrap="none" lIns="91440" tIns="45720" rIns="91440" bIns="45720">
            <a:spAutoFit/>
          </a:bodyPr>
          <a:lstStyle/>
          <a:p>
            <a:pPr algn="ctr"/>
            <a:r>
              <a:rPr lang="en-US" sz="10500" b="1" cap="none" spc="50" dirty="0">
                <a:ln w="0"/>
                <a:solidFill>
                  <a:schemeClr val="bg2"/>
                </a:solidFill>
                <a:effectLst>
                  <a:innerShdw blurRad="63500" dist="50800" dir="13500000">
                    <a:srgbClr val="000000">
                      <a:alpha val="50000"/>
                    </a:srgbClr>
                  </a:innerShdw>
                </a:effectLst>
              </a:rPr>
              <a:t>Q</a:t>
            </a:r>
          </a:p>
        </p:txBody>
      </p:sp>
    </p:spTree>
    <p:extLst>
      <p:ext uri="{BB962C8B-B14F-4D97-AF65-F5344CB8AC3E}">
        <p14:creationId xmlns:p14="http://schemas.microsoft.com/office/powerpoint/2010/main" val="287659529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a:xfrm>
            <a:off x="680322" y="609597"/>
            <a:ext cx="9613858" cy="3592750"/>
          </a:xfrm>
        </p:spPr>
        <p:txBody>
          <a:bodyPr anchor="ctr">
            <a:normAutofit fontScale="90000"/>
          </a:bodyPr>
          <a:lstStyle/>
          <a:p>
            <a:pPr algn="just">
              <a:lnSpc>
                <a:spcPct val="125000"/>
              </a:lnSpc>
            </a:pPr>
            <a:r>
              <a:rPr lang="en-US" b="0" u="sng" dirty="0">
                <a:effectLst>
                  <a:outerShdw blurRad="38100" dist="38100" dir="2700000" algn="tl">
                    <a:srgbClr val="000000">
                      <a:alpha val="43137"/>
                    </a:srgbClr>
                  </a:outerShdw>
                </a:effectLst>
              </a:rPr>
              <a:t>ANSWER</a:t>
            </a:r>
            <a:r>
              <a:rPr lang="en-US" b="0" dirty="0">
                <a:effectLst>
                  <a:outerShdw blurRad="38100" dist="38100" dir="2700000" algn="tl">
                    <a:srgbClr val="000000">
                      <a:alpha val="43137"/>
                    </a:srgbClr>
                  </a:outerShdw>
                </a:effectLst>
              </a:rPr>
              <a:t>: A delivery pipeline is essential for a product that has thousands of microservices developed by hundreds of engineers. The manual deployment is not viable for such product and a continuous and automated deployment of new functionalities is required.</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half" idx="2"/>
          </p:nvPr>
        </p:nvSpPr>
        <p:spPr>
          <a:xfrm>
            <a:off x="680322" y="4703226"/>
            <a:ext cx="9613859" cy="1090789"/>
          </a:xfrm>
        </p:spPr>
        <p:txBody>
          <a:bodyPr anchor="ctr">
            <a:normAutofit/>
          </a:bodyPr>
          <a:lstStyle/>
          <a:p>
            <a:pPr algn="just">
              <a:lnSpc>
                <a:spcPct val="100000"/>
              </a:lnSpc>
            </a:pPr>
            <a:r>
              <a:rPr lang="en-US" sz="2000" b="0" i="0" strike="noStrike" cap="small" spc="300" dirty="0">
                <a:effectLst>
                  <a:outerShdw blurRad="38100" dist="38100" dir="2700000" algn="tl">
                    <a:srgbClr val="000000">
                      <a:alpha val="43137"/>
                    </a:srgbClr>
                  </a:outerShdw>
                </a:effectLst>
              </a:rPr>
              <a:t>Q#50</a:t>
            </a:r>
            <a:r>
              <a:rPr lang="en-US" sz="2000" b="0" i="0" u="none" strike="noStrike" cap="small" spc="300" dirty="0">
                <a:effectLst>
                  <a:outerShdw blurRad="38100" dist="38100" dir="2700000" algn="tl">
                    <a:srgbClr val="000000">
                      <a:alpha val="43137"/>
                    </a:srgbClr>
                  </a:outerShdw>
                </a:effectLst>
              </a:rPr>
              <a:t>. When a delivery pipeline is essential compared to manual deployment of release?</a:t>
            </a:r>
          </a:p>
        </p:txBody>
      </p:sp>
      <p:sp>
        <p:nvSpPr>
          <p:cNvPr id="4" name="Rectangle 3">
            <a:extLst>
              <a:ext uri="{FF2B5EF4-FFF2-40B4-BE49-F238E27FC236}">
                <a16:creationId xmlns:a16="http://schemas.microsoft.com/office/drawing/2014/main" id="{C7C65EF8-B0C0-4B10-86C7-AA147292EB36}"/>
              </a:ext>
            </a:extLst>
          </p:cNvPr>
          <p:cNvSpPr/>
          <p:nvPr/>
        </p:nvSpPr>
        <p:spPr>
          <a:xfrm>
            <a:off x="10861591" y="4317596"/>
            <a:ext cx="1125629" cy="1862048"/>
          </a:xfrm>
          <a:prstGeom prst="rect">
            <a:avLst/>
          </a:prstGeom>
          <a:noFill/>
        </p:spPr>
        <p:txBody>
          <a:bodyPr wrap="none" lIns="91440" tIns="45720" rIns="91440" bIns="45720">
            <a:spAutoFit/>
          </a:bodyPr>
          <a:lstStyle/>
          <a:p>
            <a:pPr algn="ctr"/>
            <a:r>
              <a:rPr lang="en-US" sz="11500" b="1" cap="none" spc="50" dirty="0">
                <a:ln w="0"/>
                <a:solidFill>
                  <a:schemeClr val="bg2"/>
                </a:solidFill>
                <a:effectLst>
                  <a:innerShdw blurRad="63500" dist="50800" dir="13500000">
                    <a:srgbClr val="000000">
                      <a:alpha val="50000"/>
                    </a:srgbClr>
                  </a:innerShdw>
                </a:effectLst>
              </a:rPr>
              <a:t>A</a:t>
            </a:r>
          </a:p>
        </p:txBody>
      </p:sp>
    </p:spTree>
    <p:extLst>
      <p:ext uri="{BB962C8B-B14F-4D97-AF65-F5344CB8AC3E}">
        <p14:creationId xmlns:p14="http://schemas.microsoft.com/office/powerpoint/2010/main" val="1394056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012447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709827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p:txBody>
          <a:bodyPr/>
          <a:lstStyle/>
          <a:p>
            <a:r>
              <a:rPr lang="en-US" dirty="0"/>
              <a:t>IQ4CN – Question #  51</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quarter" idx="13"/>
          </p:nvPr>
        </p:nvSpPr>
        <p:spPr/>
        <p:txBody>
          <a:bodyPr>
            <a:normAutofit/>
          </a:bodyPr>
          <a:lstStyle/>
          <a:p>
            <a:pPr>
              <a:lnSpc>
                <a:spcPct val="150000"/>
              </a:lnSpc>
            </a:pP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Q. What is CI/CD?</a:t>
            </a:r>
          </a:p>
        </p:txBody>
      </p:sp>
      <p:sp>
        <p:nvSpPr>
          <p:cNvPr id="4" name="Rectangle 3">
            <a:extLst>
              <a:ext uri="{FF2B5EF4-FFF2-40B4-BE49-F238E27FC236}">
                <a16:creationId xmlns:a16="http://schemas.microsoft.com/office/drawing/2014/main" id="{17DC9E77-16F4-4009-8D7D-04A8D889F4E6}"/>
              </a:ext>
            </a:extLst>
          </p:cNvPr>
          <p:cNvSpPr/>
          <p:nvPr/>
        </p:nvSpPr>
        <p:spPr>
          <a:xfrm>
            <a:off x="10841385" y="362673"/>
            <a:ext cx="1146468" cy="1708160"/>
          </a:xfrm>
          <a:prstGeom prst="rect">
            <a:avLst/>
          </a:prstGeom>
          <a:noFill/>
        </p:spPr>
        <p:txBody>
          <a:bodyPr wrap="none" lIns="91440" tIns="45720" rIns="91440" bIns="45720">
            <a:spAutoFit/>
          </a:bodyPr>
          <a:lstStyle/>
          <a:p>
            <a:pPr algn="ctr"/>
            <a:r>
              <a:rPr lang="en-US" sz="10500" b="1" cap="none" spc="50" dirty="0">
                <a:ln w="0"/>
                <a:solidFill>
                  <a:schemeClr val="bg2"/>
                </a:solidFill>
                <a:effectLst>
                  <a:innerShdw blurRad="63500" dist="50800" dir="13500000">
                    <a:srgbClr val="000000">
                      <a:alpha val="50000"/>
                    </a:srgbClr>
                  </a:innerShdw>
                </a:effectLst>
              </a:rPr>
              <a:t>Q</a:t>
            </a:r>
          </a:p>
        </p:txBody>
      </p:sp>
    </p:spTree>
    <p:extLst>
      <p:ext uri="{BB962C8B-B14F-4D97-AF65-F5344CB8AC3E}">
        <p14:creationId xmlns:p14="http://schemas.microsoft.com/office/powerpoint/2010/main" val="202059699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a:xfrm>
            <a:off x="680322" y="609597"/>
            <a:ext cx="9613858" cy="3592750"/>
          </a:xfrm>
        </p:spPr>
        <p:txBody>
          <a:bodyPr anchor="ctr">
            <a:normAutofit fontScale="90000"/>
          </a:bodyPr>
          <a:lstStyle/>
          <a:p>
            <a:pPr algn="just">
              <a:lnSpc>
                <a:spcPct val="125000"/>
              </a:lnSpc>
            </a:pPr>
            <a:r>
              <a:rPr lang="en-US" b="0" u="sng" dirty="0">
                <a:effectLst>
                  <a:outerShdw blurRad="38100" dist="38100" dir="2700000" algn="tl">
                    <a:srgbClr val="000000">
                      <a:alpha val="43137"/>
                    </a:srgbClr>
                  </a:outerShdw>
                </a:effectLst>
              </a:rPr>
              <a:t>ANSWER</a:t>
            </a:r>
            <a:r>
              <a:rPr lang="en-US" b="0" dirty="0">
                <a:effectLst>
                  <a:outerShdw blurRad="38100" dist="38100" dir="2700000" algn="tl">
                    <a:srgbClr val="000000">
                      <a:alpha val="43137"/>
                    </a:srgbClr>
                  </a:outerShdw>
                </a:effectLst>
              </a:rPr>
              <a:t>: CI/CD is the software development method that combines continuous integration and continuous deployment in a manner to release updates at any time sustainably. Development cycles are thus more meaningful, frequent, and faster.</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half" idx="2"/>
          </p:nvPr>
        </p:nvSpPr>
        <p:spPr>
          <a:xfrm>
            <a:off x="680322" y="4703226"/>
            <a:ext cx="9613859" cy="1090789"/>
          </a:xfrm>
        </p:spPr>
        <p:txBody>
          <a:bodyPr anchor="ctr">
            <a:normAutofit/>
          </a:bodyPr>
          <a:lstStyle/>
          <a:p>
            <a:pPr algn="just">
              <a:lnSpc>
                <a:spcPct val="100000"/>
              </a:lnSpc>
            </a:pPr>
            <a:r>
              <a:rPr lang="en-US" sz="2000" b="0" i="0" strike="noStrike" cap="small" spc="300" dirty="0">
                <a:effectLst>
                  <a:outerShdw blurRad="38100" dist="38100" dir="2700000" algn="tl">
                    <a:srgbClr val="000000">
                      <a:alpha val="43137"/>
                    </a:srgbClr>
                  </a:outerShdw>
                </a:effectLst>
              </a:rPr>
              <a:t>Q#51</a:t>
            </a:r>
            <a:r>
              <a:rPr lang="en-US" sz="2000" b="0" i="0" u="none" strike="noStrike" cap="small" spc="300" dirty="0">
                <a:effectLst>
                  <a:outerShdw blurRad="38100" dist="38100" dir="2700000" algn="tl">
                    <a:srgbClr val="000000">
                      <a:alpha val="43137"/>
                    </a:srgbClr>
                  </a:outerShdw>
                </a:effectLst>
              </a:rPr>
              <a:t>. What is CI/CD?</a:t>
            </a:r>
          </a:p>
        </p:txBody>
      </p:sp>
      <p:sp>
        <p:nvSpPr>
          <p:cNvPr id="4" name="Rectangle 3">
            <a:extLst>
              <a:ext uri="{FF2B5EF4-FFF2-40B4-BE49-F238E27FC236}">
                <a16:creationId xmlns:a16="http://schemas.microsoft.com/office/drawing/2014/main" id="{C7C65EF8-B0C0-4B10-86C7-AA147292EB36}"/>
              </a:ext>
            </a:extLst>
          </p:cNvPr>
          <p:cNvSpPr/>
          <p:nvPr/>
        </p:nvSpPr>
        <p:spPr>
          <a:xfrm>
            <a:off x="10861591" y="4317596"/>
            <a:ext cx="1125629" cy="1862048"/>
          </a:xfrm>
          <a:prstGeom prst="rect">
            <a:avLst/>
          </a:prstGeom>
          <a:noFill/>
        </p:spPr>
        <p:txBody>
          <a:bodyPr wrap="none" lIns="91440" tIns="45720" rIns="91440" bIns="45720">
            <a:spAutoFit/>
          </a:bodyPr>
          <a:lstStyle/>
          <a:p>
            <a:pPr algn="ctr"/>
            <a:r>
              <a:rPr lang="en-US" sz="11500" b="1" cap="none" spc="50" dirty="0">
                <a:ln w="0"/>
                <a:solidFill>
                  <a:schemeClr val="bg2"/>
                </a:solidFill>
                <a:effectLst>
                  <a:innerShdw blurRad="63500" dist="50800" dir="13500000">
                    <a:srgbClr val="000000">
                      <a:alpha val="50000"/>
                    </a:srgbClr>
                  </a:innerShdw>
                </a:effectLst>
              </a:rPr>
              <a:t>A</a:t>
            </a:r>
          </a:p>
        </p:txBody>
      </p:sp>
    </p:spTree>
    <p:extLst>
      <p:ext uri="{BB962C8B-B14F-4D97-AF65-F5344CB8AC3E}">
        <p14:creationId xmlns:p14="http://schemas.microsoft.com/office/powerpoint/2010/main" val="218496091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720001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p:txBody>
          <a:bodyPr/>
          <a:lstStyle/>
          <a:p>
            <a:r>
              <a:rPr lang="en-US" dirty="0"/>
              <a:t>IQ4CN – Question #  52</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quarter" idx="13"/>
          </p:nvPr>
        </p:nvSpPr>
        <p:spPr/>
        <p:txBody>
          <a:bodyPr>
            <a:normAutofit/>
          </a:bodyPr>
          <a:lstStyle/>
          <a:p>
            <a:pPr>
              <a:lnSpc>
                <a:spcPct val="150000"/>
              </a:lnSpc>
            </a:pP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Q. What are GitHub Actions and how is it useful in continuous integration?</a:t>
            </a:r>
          </a:p>
        </p:txBody>
      </p:sp>
      <p:sp>
        <p:nvSpPr>
          <p:cNvPr id="4" name="Rectangle 3">
            <a:extLst>
              <a:ext uri="{FF2B5EF4-FFF2-40B4-BE49-F238E27FC236}">
                <a16:creationId xmlns:a16="http://schemas.microsoft.com/office/drawing/2014/main" id="{17DC9E77-16F4-4009-8D7D-04A8D889F4E6}"/>
              </a:ext>
            </a:extLst>
          </p:cNvPr>
          <p:cNvSpPr/>
          <p:nvPr/>
        </p:nvSpPr>
        <p:spPr>
          <a:xfrm>
            <a:off x="10841385" y="362673"/>
            <a:ext cx="1146468" cy="1708160"/>
          </a:xfrm>
          <a:prstGeom prst="rect">
            <a:avLst/>
          </a:prstGeom>
          <a:noFill/>
        </p:spPr>
        <p:txBody>
          <a:bodyPr wrap="none" lIns="91440" tIns="45720" rIns="91440" bIns="45720">
            <a:spAutoFit/>
          </a:bodyPr>
          <a:lstStyle/>
          <a:p>
            <a:pPr algn="ctr"/>
            <a:r>
              <a:rPr lang="en-US" sz="10500" b="1" cap="none" spc="50" dirty="0">
                <a:ln w="0"/>
                <a:solidFill>
                  <a:schemeClr val="bg2"/>
                </a:solidFill>
                <a:effectLst>
                  <a:innerShdw blurRad="63500" dist="50800" dir="13500000">
                    <a:srgbClr val="000000">
                      <a:alpha val="50000"/>
                    </a:srgbClr>
                  </a:innerShdw>
                </a:effectLst>
              </a:rPr>
              <a:t>Q</a:t>
            </a:r>
          </a:p>
        </p:txBody>
      </p:sp>
    </p:spTree>
    <p:extLst>
      <p:ext uri="{BB962C8B-B14F-4D97-AF65-F5344CB8AC3E}">
        <p14:creationId xmlns:p14="http://schemas.microsoft.com/office/powerpoint/2010/main" val="29808562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a:xfrm>
            <a:off x="680322" y="609597"/>
            <a:ext cx="9613858" cy="3592750"/>
          </a:xfrm>
        </p:spPr>
        <p:txBody>
          <a:bodyPr anchor="ctr">
            <a:normAutofit fontScale="90000"/>
          </a:bodyPr>
          <a:lstStyle/>
          <a:p>
            <a:pPr algn="just">
              <a:lnSpc>
                <a:spcPct val="125000"/>
              </a:lnSpc>
            </a:pPr>
            <a:r>
              <a:rPr lang="en-US" b="0" u="sng" dirty="0">
                <a:effectLst>
                  <a:outerShdw blurRad="38100" dist="38100" dir="2700000" algn="tl">
                    <a:srgbClr val="000000">
                      <a:alpha val="43137"/>
                    </a:srgbClr>
                  </a:outerShdw>
                </a:effectLst>
              </a:rPr>
              <a:t>ANSWER</a:t>
            </a:r>
            <a:r>
              <a:rPr lang="en-US" b="0" dirty="0">
                <a:effectLst>
                  <a:outerShdw blurRad="38100" dist="38100" dir="2700000" algn="tl">
                    <a:srgbClr val="000000">
                      <a:alpha val="43137"/>
                    </a:srgbClr>
                  </a:outerShdw>
                </a:effectLst>
              </a:rPr>
              <a:t>: GitHub Actions are event-driven workflows that can be executed when a new commit is available, on external or scheduled events. It is one of the effective tool that can be used to automate Continuous Integration stages of build, test, and package an application.</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half" idx="2"/>
          </p:nvPr>
        </p:nvSpPr>
        <p:spPr>
          <a:xfrm>
            <a:off x="680322" y="4703226"/>
            <a:ext cx="9613859" cy="1090789"/>
          </a:xfrm>
        </p:spPr>
        <p:txBody>
          <a:bodyPr anchor="ctr">
            <a:normAutofit/>
          </a:bodyPr>
          <a:lstStyle/>
          <a:p>
            <a:pPr algn="just">
              <a:lnSpc>
                <a:spcPct val="100000"/>
              </a:lnSpc>
            </a:pPr>
            <a:r>
              <a:rPr lang="en-US" sz="2000" b="0" i="0" strike="noStrike" cap="small" spc="300" dirty="0">
                <a:effectLst>
                  <a:outerShdw blurRad="38100" dist="38100" dir="2700000" algn="tl">
                    <a:srgbClr val="000000">
                      <a:alpha val="43137"/>
                    </a:srgbClr>
                  </a:outerShdw>
                </a:effectLst>
              </a:rPr>
              <a:t>Q#52</a:t>
            </a:r>
            <a:r>
              <a:rPr lang="en-US" sz="2000" b="0" i="0" u="none" strike="noStrike" cap="small" spc="300" dirty="0">
                <a:effectLst>
                  <a:outerShdw blurRad="38100" dist="38100" dir="2700000" algn="tl">
                    <a:srgbClr val="000000">
                      <a:alpha val="43137"/>
                    </a:srgbClr>
                  </a:outerShdw>
                </a:effectLst>
              </a:rPr>
              <a:t>. What are GitHub Actions and how is it useful in continuous integration?</a:t>
            </a:r>
          </a:p>
        </p:txBody>
      </p:sp>
      <p:sp>
        <p:nvSpPr>
          <p:cNvPr id="4" name="Rectangle 3">
            <a:extLst>
              <a:ext uri="{FF2B5EF4-FFF2-40B4-BE49-F238E27FC236}">
                <a16:creationId xmlns:a16="http://schemas.microsoft.com/office/drawing/2014/main" id="{C7C65EF8-B0C0-4B10-86C7-AA147292EB36}"/>
              </a:ext>
            </a:extLst>
          </p:cNvPr>
          <p:cNvSpPr/>
          <p:nvPr/>
        </p:nvSpPr>
        <p:spPr>
          <a:xfrm>
            <a:off x="10861591" y="4317596"/>
            <a:ext cx="1125629" cy="1862048"/>
          </a:xfrm>
          <a:prstGeom prst="rect">
            <a:avLst/>
          </a:prstGeom>
          <a:noFill/>
        </p:spPr>
        <p:txBody>
          <a:bodyPr wrap="none" lIns="91440" tIns="45720" rIns="91440" bIns="45720">
            <a:spAutoFit/>
          </a:bodyPr>
          <a:lstStyle/>
          <a:p>
            <a:pPr algn="ctr"/>
            <a:r>
              <a:rPr lang="en-US" sz="11500" b="1" cap="none" spc="50" dirty="0">
                <a:ln w="0"/>
                <a:solidFill>
                  <a:schemeClr val="bg2"/>
                </a:solidFill>
                <a:effectLst>
                  <a:innerShdw blurRad="63500" dist="50800" dir="13500000">
                    <a:srgbClr val="000000">
                      <a:alpha val="50000"/>
                    </a:srgbClr>
                  </a:innerShdw>
                </a:effectLst>
              </a:rPr>
              <a:t>A</a:t>
            </a:r>
          </a:p>
        </p:txBody>
      </p:sp>
    </p:spTree>
    <p:extLst>
      <p:ext uri="{BB962C8B-B14F-4D97-AF65-F5344CB8AC3E}">
        <p14:creationId xmlns:p14="http://schemas.microsoft.com/office/powerpoint/2010/main" val="50816078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501730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p:txBody>
          <a:bodyPr/>
          <a:lstStyle/>
          <a:p>
            <a:r>
              <a:rPr lang="en-US" dirty="0"/>
              <a:t>IQ4CN – Question #  53</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quarter" idx="13"/>
          </p:nvPr>
        </p:nvSpPr>
        <p:spPr/>
        <p:txBody>
          <a:bodyPr>
            <a:normAutofit lnSpcReduction="10000"/>
          </a:bodyPr>
          <a:lstStyle/>
          <a:p>
            <a:pPr>
              <a:lnSpc>
                <a:spcPct val="150000"/>
              </a:lnSpc>
            </a:pP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Q. What is meant by Continuous Delivery (CD) and what stage does it represent in the overall deployment pipeline?</a:t>
            </a:r>
          </a:p>
        </p:txBody>
      </p:sp>
      <p:sp>
        <p:nvSpPr>
          <p:cNvPr id="4" name="Rectangle 3">
            <a:extLst>
              <a:ext uri="{FF2B5EF4-FFF2-40B4-BE49-F238E27FC236}">
                <a16:creationId xmlns:a16="http://schemas.microsoft.com/office/drawing/2014/main" id="{17DC9E77-16F4-4009-8D7D-04A8D889F4E6}"/>
              </a:ext>
            </a:extLst>
          </p:cNvPr>
          <p:cNvSpPr/>
          <p:nvPr/>
        </p:nvSpPr>
        <p:spPr>
          <a:xfrm>
            <a:off x="10841385" y="362673"/>
            <a:ext cx="1146468" cy="1708160"/>
          </a:xfrm>
          <a:prstGeom prst="rect">
            <a:avLst/>
          </a:prstGeom>
          <a:noFill/>
        </p:spPr>
        <p:txBody>
          <a:bodyPr wrap="none" lIns="91440" tIns="45720" rIns="91440" bIns="45720">
            <a:spAutoFit/>
          </a:bodyPr>
          <a:lstStyle/>
          <a:p>
            <a:pPr algn="ctr"/>
            <a:r>
              <a:rPr lang="en-US" sz="10500" b="1" cap="none" spc="50" dirty="0">
                <a:ln w="0"/>
                <a:solidFill>
                  <a:schemeClr val="bg2"/>
                </a:solidFill>
                <a:effectLst>
                  <a:innerShdw blurRad="63500" dist="50800" dir="13500000">
                    <a:srgbClr val="000000">
                      <a:alpha val="50000"/>
                    </a:srgbClr>
                  </a:innerShdw>
                </a:effectLst>
              </a:rPr>
              <a:t>Q</a:t>
            </a:r>
          </a:p>
        </p:txBody>
      </p:sp>
    </p:spTree>
    <p:extLst>
      <p:ext uri="{BB962C8B-B14F-4D97-AF65-F5344CB8AC3E}">
        <p14:creationId xmlns:p14="http://schemas.microsoft.com/office/powerpoint/2010/main" val="347541286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a:xfrm>
            <a:off x="680322" y="609597"/>
            <a:ext cx="9613858" cy="3592750"/>
          </a:xfrm>
        </p:spPr>
        <p:txBody>
          <a:bodyPr anchor="ctr">
            <a:normAutofit fontScale="90000"/>
          </a:bodyPr>
          <a:lstStyle/>
          <a:p>
            <a:pPr algn="just">
              <a:lnSpc>
                <a:spcPct val="125000"/>
              </a:lnSpc>
            </a:pPr>
            <a:r>
              <a:rPr lang="en-US" b="0" u="sng" dirty="0">
                <a:effectLst>
                  <a:outerShdw blurRad="38100" dist="38100" dir="2700000" algn="tl">
                    <a:srgbClr val="000000">
                      <a:alpha val="43137"/>
                    </a:srgbClr>
                  </a:outerShdw>
                </a:effectLst>
              </a:rPr>
              <a:t>ANSWER</a:t>
            </a:r>
            <a:r>
              <a:rPr lang="en-US" b="0" dirty="0">
                <a:effectLst>
                  <a:outerShdw blurRad="38100" dist="38100" dir="2700000" algn="tl">
                    <a:srgbClr val="000000">
                      <a:alpha val="43137"/>
                    </a:srgbClr>
                  </a:outerShdw>
                </a:effectLst>
              </a:rPr>
              <a:t>: The process of propagating an application through a sandbox, staging &amp; production environment, until it reaches the end-users, is known as the Continuous Delivery (or CD) stage. It represent the DEPLOY stage in the pipeline having pre stages of BUILD, TEST &amp; PACKAGE as part of continuous integration.</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half" idx="2"/>
          </p:nvPr>
        </p:nvSpPr>
        <p:spPr>
          <a:xfrm>
            <a:off x="680322" y="4703226"/>
            <a:ext cx="9613859" cy="1090789"/>
          </a:xfrm>
        </p:spPr>
        <p:txBody>
          <a:bodyPr anchor="ctr">
            <a:normAutofit/>
          </a:bodyPr>
          <a:lstStyle/>
          <a:p>
            <a:pPr algn="just">
              <a:lnSpc>
                <a:spcPct val="100000"/>
              </a:lnSpc>
            </a:pPr>
            <a:r>
              <a:rPr lang="en-US" sz="2000" b="0" i="0" strike="noStrike" cap="small" spc="300" dirty="0">
                <a:effectLst>
                  <a:outerShdw blurRad="38100" dist="38100" dir="2700000" algn="tl">
                    <a:srgbClr val="000000">
                      <a:alpha val="43137"/>
                    </a:srgbClr>
                  </a:outerShdw>
                </a:effectLst>
              </a:rPr>
              <a:t>Q#53</a:t>
            </a:r>
            <a:r>
              <a:rPr lang="en-US" sz="2000" b="0" i="0" u="none" strike="noStrike" cap="small" spc="300" dirty="0">
                <a:effectLst>
                  <a:outerShdw blurRad="38100" dist="38100" dir="2700000" algn="tl">
                    <a:srgbClr val="000000">
                      <a:alpha val="43137"/>
                    </a:srgbClr>
                  </a:outerShdw>
                </a:effectLst>
              </a:rPr>
              <a:t>. What is meant by Continuous Delivery (CD) and what stage does it represent in the overall deployment pipeline?</a:t>
            </a:r>
          </a:p>
        </p:txBody>
      </p:sp>
      <p:sp>
        <p:nvSpPr>
          <p:cNvPr id="4" name="Rectangle 3">
            <a:extLst>
              <a:ext uri="{FF2B5EF4-FFF2-40B4-BE49-F238E27FC236}">
                <a16:creationId xmlns:a16="http://schemas.microsoft.com/office/drawing/2014/main" id="{C7C65EF8-B0C0-4B10-86C7-AA147292EB36}"/>
              </a:ext>
            </a:extLst>
          </p:cNvPr>
          <p:cNvSpPr/>
          <p:nvPr/>
        </p:nvSpPr>
        <p:spPr>
          <a:xfrm>
            <a:off x="10861591" y="4317596"/>
            <a:ext cx="1125629" cy="1862048"/>
          </a:xfrm>
          <a:prstGeom prst="rect">
            <a:avLst/>
          </a:prstGeom>
          <a:noFill/>
        </p:spPr>
        <p:txBody>
          <a:bodyPr wrap="none" lIns="91440" tIns="45720" rIns="91440" bIns="45720">
            <a:spAutoFit/>
          </a:bodyPr>
          <a:lstStyle/>
          <a:p>
            <a:pPr algn="ctr"/>
            <a:r>
              <a:rPr lang="en-US" sz="11500" b="1" cap="none" spc="50" dirty="0">
                <a:ln w="0"/>
                <a:solidFill>
                  <a:schemeClr val="bg2"/>
                </a:solidFill>
                <a:effectLst>
                  <a:innerShdw blurRad="63500" dist="50800" dir="13500000">
                    <a:srgbClr val="000000">
                      <a:alpha val="50000"/>
                    </a:srgbClr>
                  </a:innerShdw>
                </a:effectLst>
              </a:rPr>
              <a:t>A</a:t>
            </a:r>
          </a:p>
        </p:txBody>
      </p:sp>
    </p:spTree>
    <p:extLst>
      <p:ext uri="{BB962C8B-B14F-4D97-AF65-F5344CB8AC3E}">
        <p14:creationId xmlns:p14="http://schemas.microsoft.com/office/powerpoint/2010/main" val="319856785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7686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p:txBody>
          <a:bodyPr/>
          <a:lstStyle/>
          <a:p>
            <a:r>
              <a:rPr lang="en-US" dirty="0"/>
              <a:t>IQ4CN – Question #  6</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quarter" idx="13"/>
          </p:nvPr>
        </p:nvSpPr>
        <p:spPr/>
        <p:txBody>
          <a:bodyPr>
            <a:normAutofit lnSpcReduction="10000"/>
          </a:bodyPr>
          <a:lstStyle/>
          <a:p>
            <a:pPr>
              <a:lnSpc>
                <a:spcPct val="150000"/>
              </a:lnSpc>
            </a:pP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Q. Business or Technical Engineers: Who would adopt for Cloud-Native apps and what benefits wou</a:t>
            </a:r>
            <a:r>
              <a:rPr lang="en-US" sz="3600" cap="small" dirty="0">
                <a:effectLst>
                  <a:outerShdw blurRad="38100" dist="38100" dir="2700000" algn="tl">
                    <a:srgbClr val="000000">
                      <a:alpha val="43137"/>
                    </a:srgbClr>
                  </a:outerShdw>
                </a:effectLst>
                <a:latin typeface="Arial" panose="020B0604020202020204" pitchFamily="34" charset="0"/>
              </a:rPr>
              <a:t>ld one gain for adopting to cloud-native</a:t>
            </a: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a:t>
            </a:r>
          </a:p>
        </p:txBody>
      </p:sp>
      <p:sp>
        <p:nvSpPr>
          <p:cNvPr id="4" name="Rectangle 3">
            <a:extLst>
              <a:ext uri="{FF2B5EF4-FFF2-40B4-BE49-F238E27FC236}">
                <a16:creationId xmlns:a16="http://schemas.microsoft.com/office/drawing/2014/main" id="{17DC9E77-16F4-4009-8D7D-04A8D889F4E6}"/>
              </a:ext>
            </a:extLst>
          </p:cNvPr>
          <p:cNvSpPr/>
          <p:nvPr/>
        </p:nvSpPr>
        <p:spPr>
          <a:xfrm>
            <a:off x="10841385" y="362673"/>
            <a:ext cx="1146468" cy="1708160"/>
          </a:xfrm>
          <a:prstGeom prst="rect">
            <a:avLst/>
          </a:prstGeom>
          <a:noFill/>
        </p:spPr>
        <p:txBody>
          <a:bodyPr wrap="none" lIns="91440" tIns="45720" rIns="91440" bIns="45720">
            <a:spAutoFit/>
          </a:bodyPr>
          <a:lstStyle/>
          <a:p>
            <a:pPr algn="ctr"/>
            <a:r>
              <a:rPr lang="en-US" sz="10500" b="1" cap="none" spc="50" dirty="0">
                <a:ln w="0"/>
                <a:solidFill>
                  <a:schemeClr val="bg2"/>
                </a:solidFill>
                <a:effectLst>
                  <a:innerShdw blurRad="63500" dist="50800" dir="13500000">
                    <a:srgbClr val="000000">
                      <a:alpha val="50000"/>
                    </a:srgbClr>
                  </a:innerShdw>
                </a:effectLst>
              </a:rPr>
              <a:t>Q</a:t>
            </a:r>
          </a:p>
        </p:txBody>
      </p:sp>
    </p:spTree>
    <p:extLst>
      <p:ext uri="{BB962C8B-B14F-4D97-AF65-F5344CB8AC3E}">
        <p14:creationId xmlns:p14="http://schemas.microsoft.com/office/powerpoint/2010/main" val="132355231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p:txBody>
          <a:bodyPr/>
          <a:lstStyle/>
          <a:p>
            <a:r>
              <a:rPr lang="en-US" dirty="0"/>
              <a:t>IQ4CN – Question #  54</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quarter" idx="13"/>
          </p:nvPr>
        </p:nvSpPr>
        <p:spPr/>
        <p:txBody>
          <a:bodyPr>
            <a:normAutofit lnSpcReduction="10000"/>
          </a:bodyPr>
          <a:lstStyle/>
          <a:p>
            <a:pPr>
              <a:lnSpc>
                <a:spcPct val="150000"/>
              </a:lnSpc>
            </a:pP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Q. How deployment to production generally differs from the deployment to sandbox and staging environments?</a:t>
            </a:r>
          </a:p>
        </p:txBody>
      </p:sp>
      <p:sp>
        <p:nvSpPr>
          <p:cNvPr id="4" name="Rectangle 3">
            <a:extLst>
              <a:ext uri="{FF2B5EF4-FFF2-40B4-BE49-F238E27FC236}">
                <a16:creationId xmlns:a16="http://schemas.microsoft.com/office/drawing/2014/main" id="{17DC9E77-16F4-4009-8D7D-04A8D889F4E6}"/>
              </a:ext>
            </a:extLst>
          </p:cNvPr>
          <p:cNvSpPr/>
          <p:nvPr/>
        </p:nvSpPr>
        <p:spPr>
          <a:xfrm>
            <a:off x="10841385" y="362673"/>
            <a:ext cx="1146468" cy="1708160"/>
          </a:xfrm>
          <a:prstGeom prst="rect">
            <a:avLst/>
          </a:prstGeom>
          <a:noFill/>
        </p:spPr>
        <p:txBody>
          <a:bodyPr wrap="none" lIns="91440" tIns="45720" rIns="91440" bIns="45720">
            <a:spAutoFit/>
          </a:bodyPr>
          <a:lstStyle/>
          <a:p>
            <a:pPr algn="ctr"/>
            <a:r>
              <a:rPr lang="en-US" sz="10500" b="1" cap="none" spc="50" dirty="0">
                <a:ln w="0"/>
                <a:solidFill>
                  <a:schemeClr val="bg2"/>
                </a:solidFill>
                <a:effectLst>
                  <a:innerShdw blurRad="63500" dist="50800" dir="13500000">
                    <a:srgbClr val="000000">
                      <a:alpha val="50000"/>
                    </a:srgbClr>
                  </a:innerShdw>
                </a:effectLst>
              </a:rPr>
              <a:t>Q</a:t>
            </a:r>
          </a:p>
        </p:txBody>
      </p:sp>
    </p:spTree>
    <p:extLst>
      <p:ext uri="{BB962C8B-B14F-4D97-AF65-F5344CB8AC3E}">
        <p14:creationId xmlns:p14="http://schemas.microsoft.com/office/powerpoint/2010/main" val="128971166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a:xfrm>
            <a:off x="680322" y="609597"/>
            <a:ext cx="9613858" cy="3592750"/>
          </a:xfrm>
        </p:spPr>
        <p:txBody>
          <a:bodyPr anchor="ctr">
            <a:normAutofit fontScale="90000"/>
          </a:bodyPr>
          <a:lstStyle/>
          <a:p>
            <a:pPr algn="just">
              <a:lnSpc>
                <a:spcPct val="125000"/>
              </a:lnSpc>
            </a:pPr>
            <a:r>
              <a:rPr lang="en-US" b="0" u="sng" dirty="0">
                <a:effectLst>
                  <a:outerShdw blurRad="38100" dist="38100" dir="2700000" algn="tl">
                    <a:srgbClr val="000000">
                      <a:alpha val="43137"/>
                    </a:srgbClr>
                  </a:outerShdw>
                </a:effectLst>
              </a:rPr>
              <a:t>ANSWER</a:t>
            </a:r>
            <a:r>
              <a:rPr lang="en-US" b="0" dirty="0">
                <a:effectLst>
                  <a:outerShdw blurRad="38100" dist="38100" dir="2700000" algn="tl">
                    <a:srgbClr val="000000">
                      <a:alpha val="43137"/>
                    </a:srgbClr>
                  </a:outerShdw>
                </a:effectLst>
              </a:rPr>
              <a:t>: The push to production requires engineering validation and triggering, as this is the environment that the end-users will interact with. On the other hand, the sandbox and staging environments are fully automated. If the deployment to sandbox is successful and meets the expected behavior, then the code will also be propagated to the staging automatically.</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half" idx="2"/>
          </p:nvPr>
        </p:nvSpPr>
        <p:spPr>
          <a:xfrm>
            <a:off x="680322" y="4703226"/>
            <a:ext cx="9613859" cy="1090789"/>
          </a:xfrm>
        </p:spPr>
        <p:txBody>
          <a:bodyPr anchor="ctr">
            <a:normAutofit/>
          </a:bodyPr>
          <a:lstStyle/>
          <a:p>
            <a:pPr algn="just">
              <a:lnSpc>
                <a:spcPct val="100000"/>
              </a:lnSpc>
            </a:pPr>
            <a:r>
              <a:rPr lang="en-US" sz="2000" b="0" i="0" strike="noStrike" cap="small" spc="300" dirty="0">
                <a:effectLst>
                  <a:outerShdw blurRad="38100" dist="38100" dir="2700000" algn="tl">
                    <a:srgbClr val="000000">
                      <a:alpha val="43137"/>
                    </a:srgbClr>
                  </a:outerShdw>
                </a:effectLst>
              </a:rPr>
              <a:t>Q#54</a:t>
            </a:r>
            <a:r>
              <a:rPr lang="en-US" sz="2000" b="0" i="0" u="none" strike="noStrike" cap="small" spc="300" dirty="0">
                <a:effectLst>
                  <a:outerShdw blurRad="38100" dist="38100" dir="2700000" algn="tl">
                    <a:srgbClr val="000000">
                      <a:alpha val="43137"/>
                    </a:srgbClr>
                  </a:outerShdw>
                </a:effectLst>
              </a:rPr>
              <a:t>. How deployment to production generally differs from the deployment to sandbox and staging environments?</a:t>
            </a:r>
          </a:p>
        </p:txBody>
      </p:sp>
      <p:sp>
        <p:nvSpPr>
          <p:cNvPr id="4" name="Rectangle 3">
            <a:extLst>
              <a:ext uri="{FF2B5EF4-FFF2-40B4-BE49-F238E27FC236}">
                <a16:creationId xmlns:a16="http://schemas.microsoft.com/office/drawing/2014/main" id="{C7C65EF8-B0C0-4B10-86C7-AA147292EB36}"/>
              </a:ext>
            </a:extLst>
          </p:cNvPr>
          <p:cNvSpPr/>
          <p:nvPr/>
        </p:nvSpPr>
        <p:spPr>
          <a:xfrm>
            <a:off x="10861591" y="4317596"/>
            <a:ext cx="1125629" cy="1862048"/>
          </a:xfrm>
          <a:prstGeom prst="rect">
            <a:avLst/>
          </a:prstGeom>
          <a:noFill/>
        </p:spPr>
        <p:txBody>
          <a:bodyPr wrap="none" lIns="91440" tIns="45720" rIns="91440" bIns="45720">
            <a:spAutoFit/>
          </a:bodyPr>
          <a:lstStyle/>
          <a:p>
            <a:pPr algn="ctr"/>
            <a:r>
              <a:rPr lang="en-US" sz="11500" b="1" cap="none" spc="50" dirty="0">
                <a:ln w="0"/>
                <a:solidFill>
                  <a:schemeClr val="bg2"/>
                </a:solidFill>
                <a:effectLst>
                  <a:innerShdw blurRad="63500" dist="50800" dir="13500000">
                    <a:srgbClr val="000000">
                      <a:alpha val="50000"/>
                    </a:srgbClr>
                  </a:innerShdw>
                </a:effectLst>
              </a:rPr>
              <a:t>A</a:t>
            </a:r>
          </a:p>
        </p:txBody>
      </p:sp>
    </p:spTree>
    <p:extLst>
      <p:ext uri="{BB962C8B-B14F-4D97-AF65-F5344CB8AC3E}">
        <p14:creationId xmlns:p14="http://schemas.microsoft.com/office/powerpoint/2010/main" val="81052533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514908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p:txBody>
          <a:bodyPr/>
          <a:lstStyle/>
          <a:p>
            <a:r>
              <a:rPr lang="en-US" dirty="0"/>
              <a:t>IQ4CN – Question #  55</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quarter" idx="13"/>
          </p:nvPr>
        </p:nvSpPr>
        <p:spPr/>
        <p:txBody>
          <a:bodyPr>
            <a:normAutofit/>
          </a:bodyPr>
          <a:lstStyle/>
          <a:p>
            <a:pPr>
              <a:lnSpc>
                <a:spcPct val="150000"/>
              </a:lnSpc>
            </a:pP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Q. What is meant by the Continuous Delivery tool that is declarative and follows the </a:t>
            </a:r>
            <a:r>
              <a:rPr lang="en-US" sz="3600" b="0" i="0" u="none" strike="noStrike" cap="small" dirty="0" err="1">
                <a:solidFill>
                  <a:schemeClr val="tx1"/>
                </a:solidFill>
                <a:effectLst>
                  <a:outerShdw blurRad="38100" dist="38100" dir="2700000" algn="tl">
                    <a:srgbClr val="000000">
                      <a:alpha val="43137"/>
                    </a:srgbClr>
                  </a:outerShdw>
                </a:effectLst>
                <a:latin typeface="Arial" panose="020B0604020202020204" pitchFamily="34" charset="0"/>
              </a:rPr>
              <a:t>GitOps</a:t>
            </a: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 pattern?</a:t>
            </a:r>
          </a:p>
        </p:txBody>
      </p:sp>
      <p:sp>
        <p:nvSpPr>
          <p:cNvPr id="4" name="Rectangle 3">
            <a:extLst>
              <a:ext uri="{FF2B5EF4-FFF2-40B4-BE49-F238E27FC236}">
                <a16:creationId xmlns:a16="http://schemas.microsoft.com/office/drawing/2014/main" id="{17DC9E77-16F4-4009-8D7D-04A8D889F4E6}"/>
              </a:ext>
            </a:extLst>
          </p:cNvPr>
          <p:cNvSpPr/>
          <p:nvPr/>
        </p:nvSpPr>
        <p:spPr>
          <a:xfrm>
            <a:off x="10841385" y="362673"/>
            <a:ext cx="1146468" cy="1708160"/>
          </a:xfrm>
          <a:prstGeom prst="rect">
            <a:avLst/>
          </a:prstGeom>
          <a:noFill/>
        </p:spPr>
        <p:txBody>
          <a:bodyPr wrap="none" lIns="91440" tIns="45720" rIns="91440" bIns="45720">
            <a:spAutoFit/>
          </a:bodyPr>
          <a:lstStyle/>
          <a:p>
            <a:pPr algn="ctr"/>
            <a:r>
              <a:rPr lang="en-US" sz="10500" b="1" cap="none" spc="50" dirty="0">
                <a:ln w="0"/>
                <a:solidFill>
                  <a:schemeClr val="bg2"/>
                </a:solidFill>
                <a:effectLst>
                  <a:innerShdw blurRad="63500" dist="50800" dir="13500000">
                    <a:srgbClr val="000000">
                      <a:alpha val="50000"/>
                    </a:srgbClr>
                  </a:innerShdw>
                </a:effectLst>
              </a:rPr>
              <a:t>Q</a:t>
            </a:r>
          </a:p>
        </p:txBody>
      </p:sp>
    </p:spTree>
    <p:extLst>
      <p:ext uri="{BB962C8B-B14F-4D97-AF65-F5344CB8AC3E}">
        <p14:creationId xmlns:p14="http://schemas.microsoft.com/office/powerpoint/2010/main" val="290243619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a:xfrm>
            <a:off x="680322" y="609597"/>
            <a:ext cx="9613858" cy="3592750"/>
          </a:xfrm>
        </p:spPr>
        <p:txBody>
          <a:bodyPr anchor="ctr">
            <a:normAutofit/>
          </a:bodyPr>
          <a:lstStyle/>
          <a:p>
            <a:pPr algn="just">
              <a:lnSpc>
                <a:spcPct val="125000"/>
              </a:lnSpc>
            </a:pPr>
            <a:r>
              <a:rPr lang="en-US" b="0" u="sng" dirty="0">
                <a:effectLst>
                  <a:outerShdw blurRad="38100" dist="38100" dir="2700000" algn="tl">
                    <a:srgbClr val="000000">
                      <a:alpha val="43137"/>
                    </a:srgbClr>
                  </a:outerShdw>
                </a:effectLst>
              </a:rPr>
              <a:t>ANSWER</a:t>
            </a:r>
            <a:r>
              <a:rPr lang="en-US" b="0" dirty="0">
                <a:effectLst>
                  <a:outerShdw blurRad="38100" dist="38100" dir="2700000" algn="tl">
                    <a:srgbClr val="000000">
                      <a:alpha val="43137"/>
                    </a:srgbClr>
                  </a:outerShdw>
                </a:effectLst>
              </a:rPr>
              <a:t>: By declarative, it is meant that the CD tool operates on configuration stored in manifests and when a CD tool follows </a:t>
            </a:r>
            <a:r>
              <a:rPr lang="en-US" b="0" dirty="0" err="1">
                <a:effectLst>
                  <a:outerShdw blurRad="38100" dist="38100" dir="2700000" algn="tl">
                    <a:srgbClr val="000000">
                      <a:alpha val="43137"/>
                    </a:srgbClr>
                  </a:outerShdw>
                </a:effectLst>
              </a:rPr>
              <a:t>GitOps</a:t>
            </a:r>
            <a:r>
              <a:rPr lang="en-US" b="0" dirty="0">
                <a:effectLst>
                  <a:outerShdw blurRad="38100" dist="38100" dir="2700000" algn="tl">
                    <a:srgbClr val="000000">
                      <a:alpha val="43137"/>
                    </a:srgbClr>
                  </a:outerShdw>
                </a:effectLst>
              </a:rPr>
              <a:t> pattern it means that it uses Git repositories as the source of truth for the desired state of an application.</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half" idx="2"/>
          </p:nvPr>
        </p:nvSpPr>
        <p:spPr>
          <a:xfrm>
            <a:off x="680322" y="4703226"/>
            <a:ext cx="9613859" cy="1090789"/>
          </a:xfrm>
        </p:spPr>
        <p:txBody>
          <a:bodyPr anchor="ctr">
            <a:normAutofit/>
          </a:bodyPr>
          <a:lstStyle/>
          <a:p>
            <a:pPr algn="just">
              <a:lnSpc>
                <a:spcPct val="100000"/>
              </a:lnSpc>
            </a:pPr>
            <a:r>
              <a:rPr lang="en-US" sz="2000" b="0" i="0" strike="noStrike" cap="small" spc="300" dirty="0">
                <a:effectLst>
                  <a:outerShdw blurRad="38100" dist="38100" dir="2700000" algn="tl">
                    <a:srgbClr val="000000">
                      <a:alpha val="43137"/>
                    </a:srgbClr>
                  </a:outerShdw>
                </a:effectLst>
              </a:rPr>
              <a:t>Q#55</a:t>
            </a:r>
            <a:r>
              <a:rPr lang="en-US" sz="2000" b="0" i="0" u="none" strike="noStrike" cap="small" spc="300" dirty="0">
                <a:effectLst>
                  <a:outerShdw blurRad="38100" dist="38100" dir="2700000" algn="tl">
                    <a:srgbClr val="000000">
                      <a:alpha val="43137"/>
                    </a:srgbClr>
                  </a:outerShdw>
                </a:effectLst>
              </a:rPr>
              <a:t>. What is meant by the Continuous Delivery tool that is declarative and follows the </a:t>
            </a:r>
            <a:r>
              <a:rPr lang="en-US" sz="2000" b="0" i="0" u="none" strike="noStrike" cap="small" spc="300" dirty="0" err="1">
                <a:effectLst>
                  <a:outerShdw blurRad="38100" dist="38100" dir="2700000" algn="tl">
                    <a:srgbClr val="000000">
                      <a:alpha val="43137"/>
                    </a:srgbClr>
                  </a:outerShdw>
                </a:effectLst>
              </a:rPr>
              <a:t>GitOps</a:t>
            </a:r>
            <a:r>
              <a:rPr lang="en-US" sz="2000" b="0" i="0" u="none" strike="noStrike" cap="small" spc="300" dirty="0">
                <a:effectLst>
                  <a:outerShdw blurRad="38100" dist="38100" dir="2700000" algn="tl">
                    <a:srgbClr val="000000">
                      <a:alpha val="43137"/>
                    </a:srgbClr>
                  </a:outerShdw>
                </a:effectLst>
              </a:rPr>
              <a:t> pattern?</a:t>
            </a:r>
          </a:p>
        </p:txBody>
      </p:sp>
      <p:sp>
        <p:nvSpPr>
          <p:cNvPr id="4" name="Rectangle 3">
            <a:extLst>
              <a:ext uri="{FF2B5EF4-FFF2-40B4-BE49-F238E27FC236}">
                <a16:creationId xmlns:a16="http://schemas.microsoft.com/office/drawing/2014/main" id="{C7C65EF8-B0C0-4B10-86C7-AA147292EB36}"/>
              </a:ext>
            </a:extLst>
          </p:cNvPr>
          <p:cNvSpPr/>
          <p:nvPr/>
        </p:nvSpPr>
        <p:spPr>
          <a:xfrm>
            <a:off x="10861591" y="4317596"/>
            <a:ext cx="1125629" cy="1862048"/>
          </a:xfrm>
          <a:prstGeom prst="rect">
            <a:avLst/>
          </a:prstGeom>
          <a:noFill/>
        </p:spPr>
        <p:txBody>
          <a:bodyPr wrap="none" lIns="91440" tIns="45720" rIns="91440" bIns="45720">
            <a:spAutoFit/>
          </a:bodyPr>
          <a:lstStyle/>
          <a:p>
            <a:pPr algn="ctr"/>
            <a:r>
              <a:rPr lang="en-US" sz="11500" b="1" cap="none" spc="50" dirty="0">
                <a:ln w="0"/>
                <a:solidFill>
                  <a:schemeClr val="bg2"/>
                </a:solidFill>
                <a:effectLst>
                  <a:innerShdw blurRad="63500" dist="50800" dir="13500000">
                    <a:srgbClr val="000000">
                      <a:alpha val="50000"/>
                    </a:srgbClr>
                  </a:innerShdw>
                </a:effectLst>
              </a:rPr>
              <a:t>A</a:t>
            </a:r>
          </a:p>
        </p:txBody>
      </p:sp>
    </p:spTree>
    <p:extLst>
      <p:ext uri="{BB962C8B-B14F-4D97-AF65-F5344CB8AC3E}">
        <p14:creationId xmlns:p14="http://schemas.microsoft.com/office/powerpoint/2010/main" val="56352121"/>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8920380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p:txBody>
          <a:bodyPr/>
          <a:lstStyle/>
          <a:p>
            <a:r>
              <a:rPr lang="en-US" dirty="0"/>
              <a:t>IQ4CN – Question #  56</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quarter" idx="13"/>
          </p:nvPr>
        </p:nvSpPr>
        <p:spPr/>
        <p:txBody>
          <a:bodyPr>
            <a:normAutofit/>
          </a:bodyPr>
          <a:lstStyle/>
          <a:p>
            <a:pPr>
              <a:lnSpc>
                <a:spcPct val="150000"/>
              </a:lnSpc>
            </a:pP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Q. What problem does a configuration manager solve?</a:t>
            </a:r>
          </a:p>
        </p:txBody>
      </p:sp>
      <p:sp>
        <p:nvSpPr>
          <p:cNvPr id="4" name="Rectangle 3">
            <a:extLst>
              <a:ext uri="{FF2B5EF4-FFF2-40B4-BE49-F238E27FC236}">
                <a16:creationId xmlns:a16="http://schemas.microsoft.com/office/drawing/2014/main" id="{17DC9E77-16F4-4009-8D7D-04A8D889F4E6}"/>
              </a:ext>
            </a:extLst>
          </p:cNvPr>
          <p:cNvSpPr/>
          <p:nvPr/>
        </p:nvSpPr>
        <p:spPr>
          <a:xfrm>
            <a:off x="10841385" y="362673"/>
            <a:ext cx="1146468" cy="1708160"/>
          </a:xfrm>
          <a:prstGeom prst="rect">
            <a:avLst/>
          </a:prstGeom>
          <a:noFill/>
        </p:spPr>
        <p:txBody>
          <a:bodyPr wrap="none" lIns="91440" tIns="45720" rIns="91440" bIns="45720">
            <a:spAutoFit/>
          </a:bodyPr>
          <a:lstStyle/>
          <a:p>
            <a:pPr algn="ctr"/>
            <a:r>
              <a:rPr lang="en-US" sz="10500" b="1" cap="none" spc="50" dirty="0">
                <a:ln w="0"/>
                <a:solidFill>
                  <a:schemeClr val="bg2"/>
                </a:solidFill>
                <a:effectLst>
                  <a:innerShdw blurRad="63500" dist="50800" dir="13500000">
                    <a:srgbClr val="000000">
                      <a:alpha val="50000"/>
                    </a:srgbClr>
                  </a:innerShdw>
                </a:effectLst>
              </a:rPr>
              <a:t>Q</a:t>
            </a:r>
          </a:p>
        </p:txBody>
      </p:sp>
    </p:spTree>
    <p:extLst>
      <p:ext uri="{BB962C8B-B14F-4D97-AF65-F5344CB8AC3E}">
        <p14:creationId xmlns:p14="http://schemas.microsoft.com/office/powerpoint/2010/main" val="96469842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a:xfrm>
            <a:off x="680322" y="609597"/>
            <a:ext cx="9613858" cy="3592750"/>
          </a:xfrm>
        </p:spPr>
        <p:txBody>
          <a:bodyPr anchor="ctr">
            <a:normAutofit/>
          </a:bodyPr>
          <a:lstStyle/>
          <a:p>
            <a:pPr algn="just">
              <a:lnSpc>
                <a:spcPct val="125000"/>
              </a:lnSpc>
            </a:pPr>
            <a:r>
              <a:rPr lang="en-US" b="0" u="sng" dirty="0">
                <a:effectLst>
                  <a:outerShdw blurRad="38100" dist="38100" dir="2700000" algn="tl">
                    <a:srgbClr val="000000">
                      <a:alpha val="43137"/>
                    </a:srgbClr>
                  </a:outerShdw>
                </a:effectLst>
              </a:rPr>
              <a:t>ANSWER</a:t>
            </a:r>
            <a:r>
              <a:rPr lang="en-US" b="0" dirty="0">
                <a:effectLst>
                  <a:outerShdw blurRad="38100" dist="38100" dir="2700000" algn="tl">
                    <a:srgbClr val="000000">
                      <a:alpha val="43137"/>
                    </a:srgbClr>
                  </a:outerShdw>
                </a:effectLst>
              </a:rPr>
              <a:t>: Configuration managers solve the problem of managing multiple manifest files in a reliable, scalable, and flexible way.</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half" idx="2"/>
          </p:nvPr>
        </p:nvSpPr>
        <p:spPr>
          <a:xfrm>
            <a:off x="680322" y="4703226"/>
            <a:ext cx="9613859" cy="1090789"/>
          </a:xfrm>
        </p:spPr>
        <p:txBody>
          <a:bodyPr anchor="ctr">
            <a:normAutofit/>
          </a:bodyPr>
          <a:lstStyle/>
          <a:p>
            <a:pPr algn="just">
              <a:lnSpc>
                <a:spcPct val="100000"/>
              </a:lnSpc>
            </a:pPr>
            <a:r>
              <a:rPr lang="en-US" sz="2000" b="0" i="0" strike="noStrike" cap="small" spc="300" dirty="0">
                <a:effectLst>
                  <a:outerShdw blurRad="38100" dist="38100" dir="2700000" algn="tl">
                    <a:srgbClr val="000000">
                      <a:alpha val="43137"/>
                    </a:srgbClr>
                  </a:outerShdw>
                </a:effectLst>
              </a:rPr>
              <a:t>Q#56</a:t>
            </a:r>
            <a:r>
              <a:rPr lang="en-US" sz="2000" b="0" i="0" u="none" strike="noStrike" cap="small" spc="300" dirty="0">
                <a:effectLst>
                  <a:outerShdw blurRad="38100" dist="38100" dir="2700000" algn="tl">
                    <a:srgbClr val="000000">
                      <a:alpha val="43137"/>
                    </a:srgbClr>
                  </a:outerShdw>
                </a:effectLst>
              </a:rPr>
              <a:t>. What problem does a configuration manager solve?</a:t>
            </a:r>
          </a:p>
        </p:txBody>
      </p:sp>
      <p:sp>
        <p:nvSpPr>
          <p:cNvPr id="4" name="Rectangle 3">
            <a:extLst>
              <a:ext uri="{FF2B5EF4-FFF2-40B4-BE49-F238E27FC236}">
                <a16:creationId xmlns:a16="http://schemas.microsoft.com/office/drawing/2014/main" id="{C7C65EF8-B0C0-4B10-86C7-AA147292EB36}"/>
              </a:ext>
            </a:extLst>
          </p:cNvPr>
          <p:cNvSpPr/>
          <p:nvPr/>
        </p:nvSpPr>
        <p:spPr>
          <a:xfrm>
            <a:off x="10861591" y="4317596"/>
            <a:ext cx="1125629" cy="1862048"/>
          </a:xfrm>
          <a:prstGeom prst="rect">
            <a:avLst/>
          </a:prstGeom>
          <a:noFill/>
        </p:spPr>
        <p:txBody>
          <a:bodyPr wrap="none" lIns="91440" tIns="45720" rIns="91440" bIns="45720">
            <a:spAutoFit/>
          </a:bodyPr>
          <a:lstStyle/>
          <a:p>
            <a:pPr algn="ctr"/>
            <a:r>
              <a:rPr lang="en-US" sz="11500" b="1" cap="none" spc="50" dirty="0">
                <a:ln w="0"/>
                <a:solidFill>
                  <a:schemeClr val="bg2"/>
                </a:solidFill>
                <a:effectLst>
                  <a:innerShdw blurRad="63500" dist="50800" dir="13500000">
                    <a:srgbClr val="000000">
                      <a:alpha val="50000"/>
                    </a:srgbClr>
                  </a:innerShdw>
                </a:effectLst>
              </a:rPr>
              <a:t>A</a:t>
            </a:r>
          </a:p>
        </p:txBody>
      </p:sp>
    </p:spTree>
    <p:extLst>
      <p:ext uri="{BB962C8B-B14F-4D97-AF65-F5344CB8AC3E}">
        <p14:creationId xmlns:p14="http://schemas.microsoft.com/office/powerpoint/2010/main" val="3230471944"/>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800638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p:txBody>
          <a:bodyPr/>
          <a:lstStyle/>
          <a:p>
            <a:r>
              <a:rPr lang="en-US" dirty="0"/>
              <a:t>IQ4CN – Question #  57</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quarter" idx="13"/>
          </p:nvPr>
        </p:nvSpPr>
        <p:spPr/>
        <p:txBody>
          <a:bodyPr>
            <a:normAutofit/>
          </a:bodyPr>
          <a:lstStyle/>
          <a:p>
            <a:pPr>
              <a:lnSpc>
                <a:spcPct val="150000"/>
              </a:lnSpc>
            </a:pP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Q. Briefly discuss what are push and pull based CI/CD models?</a:t>
            </a:r>
          </a:p>
        </p:txBody>
      </p:sp>
      <p:sp>
        <p:nvSpPr>
          <p:cNvPr id="4" name="Rectangle 3">
            <a:extLst>
              <a:ext uri="{FF2B5EF4-FFF2-40B4-BE49-F238E27FC236}">
                <a16:creationId xmlns:a16="http://schemas.microsoft.com/office/drawing/2014/main" id="{17DC9E77-16F4-4009-8D7D-04A8D889F4E6}"/>
              </a:ext>
            </a:extLst>
          </p:cNvPr>
          <p:cNvSpPr/>
          <p:nvPr/>
        </p:nvSpPr>
        <p:spPr>
          <a:xfrm>
            <a:off x="10841385" y="362673"/>
            <a:ext cx="1146468" cy="1708160"/>
          </a:xfrm>
          <a:prstGeom prst="rect">
            <a:avLst/>
          </a:prstGeom>
          <a:noFill/>
        </p:spPr>
        <p:txBody>
          <a:bodyPr wrap="none" lIns="91440" tIns="45720" rIns="91440" bIns="45720">
            <a:spAutoFit/>
          </a:bodyPr>
          <a:lstStyle/>
          <a:p>
            <a:pPr algn="ctr"/>
            <a:r>
              <a:rPr lang="en-US" sz="10500" b="1" cap="none" spc="50" dirty="0">
                <a:ln w="0"/>
                <a:solidFill>
                  <a:schemeClr val="bg2"/>
                </a:solidFill>
                <a:effectLst>
                  <a:innerShdw blurRad="63500" dist="50800" dir="13500000">
                    <a:srgbClr val="000000">
                      <a:alpha val="50000"/>
                    </a:srgbClr>
                  </a:innerShdw>
                </a:effectLst>
              </a:rPr>
              <a:t>Q</a:t>
            </a:r>
          </a:p>
        </p:txBody>
      </p:sp>
    </p:spTree>
    <p:extLst>
      <p:ext uri="{BB962C8B-B14F-4D97-AF65-F5344CB8AC3E}">
        <p14:creationId xmlns:p14="http://schemas.microsoft.com/office/powerpoint/2010/main" val="1292640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a:xfrm>
            <a:off x="680322" y="609597"/>
            <a:ext cx="9613858" cy="3592750"/>
          </a:xfrm>
        </p:spPr>
        <p:txBody>
          <a:bodyPr anchor="ctr">
            <a:normAutofit/>
          </a:bodyPr>
          <a:lstStyle/>
          <a:p>
            <a:pPr algn="just">
              <a:lnSpc>
                <a:spcPct val="125000"/>
              </a:lnSpc>
            </a:pPr>
            <a:r>
              <a:rPr lang="en-US" b="0" u="sng" dirty="0">
                <a:effectLst>
                  <a:outerShdw blurRad="38100" dist="38100" dir="2700000" algn="tl">
                    <a:srgbClr val="000000">
                      <a:alpha val="43137"/>
                    </a:srgbClr>
                  </a:outerShdw>
                </a:effectLst>
              </a:rPr>
              <a:t>ANSWER</a:t>
            </a:r>
            <a:r>
              <a:rPr lang="en-US" b="0" dirty="0">
                <a:effectLst>
                  <a:outerShdw blurRad="38100" dist="38100" dir="2700000" algn="tl">
                    <a:srgbClr val="000000">
                      <a:alpha val="43137"/>
                    </a:srgbClr>
                  </a:outerShdw>
                </a:effectLst>
              </a:rPr>
              <a:t>: Business &amp; Technical Engineers both have to adopt for cloud-native implementation. Business benefits includes agility, growth &amp; service availability, whereas technical gains include automation, orchestration &amp; observability</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half" idx="2"/>
          </p:nvPr>
        </p:nvSpPr>
        <p:spPr>
          <a:xfrm>
            <a:off x="680322" y="4703226"/>
            <a:ext cx="9613859" cy="1090789"/>
          </a:xfrm>
        </p:spPr>
        <p:txBody>
          <a:bodyPr anchor="ctr">
            <a:normAutofit/>
          </a:bodyPr>
          <a:lstStyle/>
          <a:p>
            <a:pPr algn="just">
              <a:lnSpc>
                <a:spcPct val="100000"/>
              </a:lnSpc>
            </a:pPr>
            <a:r>
              <a:rPr lang="en-US" sz="2000" b="0" i="0" strike="noStrike" cap="small" spc="300" dirty="0">
                <a:effectLst>
                  <a:outerShdw blurRad="38100" dist="38100" dir="2700000" algn="tl">
                    <a:srgbClr val="000000">
                      <a:alpha val="43137"/>
                    </a:srgbClr>
                  </a:outerShdw>
                </a:effectLst>
              </a:rPr>
              <a:t>Q#6</a:t>
            </a:r>
            <a:r>
              <a:rPr lang="en-US" sz="2000" b="0" i="0" u="none" strike="noStrike" cap="small" spc="300" dirty="0">
                <a:effectLst>
                  <a:outerShdw blurRad="38100" dist="38100" dir="2700000" algn="tl">
                    <a:srgbClr val="000000">
                      <a:alpha val="43137"/>
                    </a:srgbClr>
                  </a:outerShdw>
                </a:effectLst>
              </a:rPr>
              <a:t>. Business or Technical Engineers: Who would adopt for Cloud-Native apps and what benefits would may gain for adopting to cloud-native?</a:t>
            </a:r>
          </a:p>
        </p:txBody>
      </p:sp>
      <p:sp>
        <p:nvSpPr>
          <p:cNvPr id="4" name="Rectangle 3">
            <a:extLst>
              <a:ext uri="{FF2B5EF4-FFF2-40B4-BE49-F238E27FC236}">
                <a16:creationId xmlns:a16="http://schemas.microsoft.com/office/drawing/2014/main" id="{C7C65EF8-B0C0-4B10-86C7-AA147292EB36}"/>
              </a:ext>
            </a:extLst>
          </p:cNvPr>
          <p:cNvSpPr/>
          <p:nvPr/>
        </p:nvSpPr>
        <p:spPr>
          <a:xfrm>
            <a:off x="10861591" y="4317596"/>
            <a:ext cx="1125629" cy="1862048"/>
          </a:xfrm>
          <a:prstGeom prst="rect">
            <a:avLst/>
          </a:prstGeom>
          <a:noFill/>
        </p:spPr>
        <p:txBody>
          <a:bodyPr wrap="none" lIns="91440" tIns="45720" rIns="91440" bIns="45720">
            <a:spAutoFit/>
          </a:bodyPr>
          <a:lstStyle/>
          <a:p>
            <a:pPr algn="ctr"/>
            <a:r>
              <a:rPr lang="en-US" sz="11500" b="1" cap="none" spc="50" dirty="0">
                <a:ln w="0"/>
                <a:solidFill>
                  <a:schemeClr val="bg2"/>
                </a:solidFill>
                <a:effectLst>
                  <a:innerShdw blurRad="63500" dist="50800" dir="13500000">
                    <a:srgbClr val="000000">
                      <a:alpha val="50000"/>
                    </a:srgbClr>
                  </a:innerShdw>
                </a:effectLst>
              </a:rPr>
              <a:t>A</a:t>
            </a:r>
          </a:p>
        </p:txBody>
      </p:sp>
    </p:spTree>
    <p:extLst>
      <p:ext uri="{BB962C8B-B14F-4D97-AF65-F5344CB8AC3E}">
        <p14:creationId xmlns:p14="http://schemas.microsoft.com/office/powerpoint/2010/main" val="3187267260"/>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a:xfrm>
            <a:off x="680322" y="609597"/>
            <a:ext cx="9613858" cy="3592750"/>
          </a:xfrm>
        </p:spPr>
        <p:txBody>
          <a:bodyPr anchor="ctr">
            <a:normAutofit fontScale="90000"/>
          </a:bodyPr>
          <a:lstStyle/>
          <a:p>
            <a:pPr algn="just">
              <a:lnSpc>
                <a:spcPct val="125000"/>
              </a:lnSpc>
            </a:pPr>
            <a:r>
              <a:rPr lang="en-US" b="0" u="sng" dirty="0">
                <a:effectLst>
                  <a:outerShdw blurRad="38100" dist="38100" dir="2700000" algn="tl">
                    <a:srgbClr val="000000">
                      <a:alpha val="43137"/>
                    </a:srgbClr>
                  </a:outerShdw>
                </a:effectLst>
              </a:rPr>
              <a:t>ANSWER</a:t>
            </a:r>
            <a:r>
              <a:rPr lang="en-US" b="0" dirty="0">
                <a:effectLst>
                  <a:outerShdw blurRad="38100" dist="38100" dir="2700000" algn="tl">
                    <a:srgbClr val="000000">
                      <a:alpha val="43137"/>
                    </a:srgbClr>
                  </a:outerShdw>
                </a:effectLst>
              </a:rPr>
              <a:t>: Both methods are initiated by a new commit to the source code repository. In a push based model the code is packaged and distributed to an image registry, once the YAML manifests are updated a continuous delivery tool is used to push the manifests to the clusters. In a pull based model a continuous delivery tool pulls the manifest changes &amp; apply to the cluster.</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half" idx="2"/>
          </p:nvPr>
        </p:nvSpPr>
        <p:spPr>
          <a:xfrm>
            <a:off x="680322" y="4703226"/>
            <a:ext cx="9613859" cy="1090789"/>
          </a:xfrm>
        </p:spPr>
        <p:txBody>
          <a:bodyPr anchor="ctr">
            <a:normAutofit/>
          </a:bodyPr>
          <a:lstStyle/>
          <a:p>
            <a:pPr algn="just">
              <a:lnSpc>
                <a:spcPct val="100000"/>
              </a:lnSpc>
            </a:pPr>
            <a:r>
              <a:rPr lang="en-US" sz="2000" b="0" i="0" strike="noStrike" cap="small" spc="300" dirty="0">
                <a:effectLst>
                  <a:outerShdw blurRad="38100" dist="38100" dir="2700000" algn="tl">
                    <a:srgbClr val="000000">
                      <a:alpha val="43137"/>
                    </a:srgbClr>
                  </a:outerShdw>
                </a:effectLst>
              </a:rPr>
              <a:t>Q#57</a:t>
            </a:r>
            <a:r>
              <a:rPr lang="en-US" sz="2000" b="0" i="0" u="none" strike="noStrike" cap="small" spc="300" dirty="0">
                <a:effectLst>
                  <a:outerShdw blurRad="38100" dist="38100" dir="2700000" algn="tl">
                    <a:srgbClr val="000000">
                      <a:alpha val="43137"/>
                    </a:srgbClr>
                  </a:outerShdw>
                </a:effectLst>
              </a:rPr>
              <a:t>. Which Kubernetes resources are created when we execute “</a:t>
            </a:r>
            <a:r>
              <a:rPr lang="en-US" sz="2000" b="0" i="0" u="none" strike="noStrike" cap="small" spc="300" dirty="0" err="1">
                <a:effectLst>
                  <a:outerShdw blurRad="38100" dist="38100" dir="2700000" algn="tl">
                    <a:srgbClr val="000000">
                      <a:alpha val="43137"/>
                    </a:srgbClr>
                  </a:outerShdw>
                </a:effectLst>
              </a:rPr>
              <a:t>kubectl</a:t>
            </a:r>
            <a:r>
              <a:rPr lang="en-US" sz="2000" b="0" i="0" u="none" strike="noStrike" cap="small" spc="300" dirty="0">
                <a:effectLst>
                  <a:outerShdw blurRad="38100" dist="38100" dir="2700000" algn="tl">
                    <a:srgbClr val="000000">
                      <a:alpha val="43137"/>
                    </a:srgbClr>
                  </a:outerShdw>
                </a:effectLst>
              </a:rPr>
              <a:t> create deploy” with all required details and what are their functions?</a:t>
            </a:r>
          </a:p>
        </p:txBody>
      </p:sp>
      <p:sp>
        <p:nvSpPr>
          <p:cNvPr id="4" name="Rectangle 3">
            <a:extLst>
              <a:ext uri="{FF2B5EF4-FFF2-40B4-BE49-F238E27FC236}">
                <a16:creationId xmlns:a16="http://schemas.microsoft.com/office/drawing/2014/main" id="{C7C65EF8-B0C0-4B10-86C7-AA147292EB36}"/>
              </a:ext>
            </a:extLst>
          </p:cNvPr>
          <p:cNvSpPr/>
          <p:nvPr/>
        </p:nvSpPr>
        <p:spPr>
          <a:xfrm>
            <a:off x="10861591" y="4317596"/>
            <a:ext cx="1125629" cy="1862048"/>
          </a:xfrm>
          <a:prstGeom prst="rect">
            <a:avLst/>
          </a:prstGeom>
          <a:noFill/>
        </p:spPr>
        <p:txBody>
          <a:bodyPr wrap="none" lIns="91440" tIns="45720" rIns="91440" bIns="45720">
            <a:spAutoFit/>
          </a:bodyPr>
          <a:lstStyle/>
          <a:p>
            <a:pPr algn="ctr"/>
            <a:r>
              <a:rPr lang="en-US" sz="11500" b="1" cap="none" spc="50" dirty="0">
                <a:ln w="0"/>
                <a:solidFill>
                  <a:schemeClr val="bg2"/>
                </a:solidFill>
                <a:effectLst>
                  <a:innerShdw blurRad="63500" dist="50800" dir="13500000">
                    <a:srgbClr val="000000">
                      <a:alpha val="50000"/>
                    </a:srgbClr>
                  </a:innerShdw>
                </a:effectLst>
              </a:rPr>
              <a:t>A</a:t>
            </a:r>
          </a:p>
        </p:txBody>
      </p:sp>
    </p:spTree>
    <p:extLst>
      <p:ext uri="{BB962C8B-B14F-4D97-AF65-F5344CB8AC3E}">
        <p14:creationId xmlns:p14="http://schemas.microsoft.com/office/powerpoint/2010/main" val="244409823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277229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p:txBody>
          <a:bodyPr/>
          <a:lstStyle/>
          <a:p>
            <a:r>
              <a:rPr lang="en-US" dirty="0"/>
              <a:t>IQ4CN – Question #  58</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quarter" idx="13"/>
          </p:nvPr>
        </p:nvSpPr>
        <p:spPr/>
        <p:txBody>
          <a:bodyPr>
            <a:normAutofit/>
          </a:bodyPr>
          <a:lstStyle/>
          <a:p>
            <a:pPr>
              <a:lnSpc>
                <a:spcPct val="150000"/>
              </a:lnSpc>
            </a:pP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Q. Which of the cloud native tools were deep-dive for the Continuous Integration / Continuous Delivery?</a:t>
            </a:r>
          </a:p>
        </p:txBody>
      </p:sp>
      <p:sp>
        <p:nvSpPr>
          <p:cNvPr id="4" name="Rectangle 3">
            <a:extLst>
              <a:ext uri="{FF2B5EF4-FFF2-40B4-BE49-F238E27FC236}">
                <a16:creationId xmlns:a16="http://schemas.microsoft.com/office/drawing/2014/main" id="{17DC9E77-16F4-4009-8D7D-04A8D889F4E6}"/>
              </a:ext>
            </a:extLst>
          </p:cNvPr>
          <p:cNvSpPr/>
          <p:nvPr/>
        </p:nvSpPr>
        <p:spPr>
          <a:xfrm>
            <a:off x="10841385" y="362673"/>
            <a:ext cx="1146468" cy="1708160"/>
          </a:xfrm>
          <a:prstGeom prst="rect">
            <a:avLst/>
          </a:prstGeom>
          <a:noFill/>
        </p:spPr>
        <p:txBody>
          <a:bodyPr wrap="none" lIns="91440" tIns="45720" rIns="91440" bIns="45720">
            <a:spAutoFit/>
          </a:bodyPr>
          <a:lstStyle/>
          <a:p>
            <a:pPr algn="ctr"/>
            <a:r>
              <a:rPr lang="en-US" sz="10500" b="1" cap="none" spc="50" dirty="0">
                <a:ln w="0"/>
                <a:solidFill>
                  <a:schemeClr val="bg2"/>
                </a:solidFill>
                <a:effectLst>
                  <a:innerShdw blurRad="63500" dist="50800" dir="13500000">
                    <a:srgbClr val="000000">
                      <a:alpha val="50000"/>
                    </a:srgbClr>
                  </a:innerShdw>
                </a:effectLst>
              </a:rPr>
              <a:t>Q</a:t>
            </a:r>
          </a:p>
        </p:txBody>
      </p:sp>
    </p:spTree>
    <p:extLst>
      <p:ext uri="{BB962C8B-B14F-4D97-AF65-F5344CB8AC3E}">
        <p14:creationId xmlns:p14="http://schemas.microsoft.com/office/powerpoint/2010/main" val="380417555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a:xfrm>
            <a:off x="680322" y="609597"/>
            <a:ext cx="9613858" cy="3592750"/>
          </a:xfrm>
        </p:spPr>
        <p:txBody>
          <a:bodyPr anchor="ctr">
            <a:normAutofit/>
          </a:bodyPr>
          <a:lstStyle/>
          <a:p>
            <a:pPr algn="just">
              <a:lnSpc>
                <a:spcPct val="125000"/>
              </a:lnSpc>
            </a:pPr>
            <a:r>
              <a:rPr lang="en-US" b="0" u="sng" dirty="0">
                <a:effectLst>
                  <a:outerShdw blurRad="38100" dist="38100" dir="2700000" algn="tl">
                    <a:srgbClr val="000000">
                      <a:alpha val="43137"/>
                    </a:srgbClr>
                  </a:outerShdw>
                </a:effectLst>
              </a:rPr>
              <a:t>ANSWER</a:t>
            </a:r>
            <a:r>
              <a:rPr lang="en-US" b="0" dirty="0">
                <a:effectLst>
                  <a:outerShdw blurRad="38100" dist="38100" dir="2700000" algn="tl">
                    <a:srgbClr val="000000">
                      <a:alpha val="43137"/>
                    </a:srgbClr>
                  </a:outerShdw>
                </a:effectLst>
              </a:rPr>
              <a:t>: GitHub Actions for build, test &amp; package; </a:t>
            </a:r>
            <a:r>
              <a:rPr lang="en-US" b="0" dirty="0" err="1">
                <a:effectLst>
                  <a:outerShdw blurRad="38100" dist="38100" dir="2700000" algn="tl">
                    <a:srgbClr val="000000">
                      <a:alpha val="43137"/>
                    </a:srgbClr>
                  </a:outerShdw>
                </a:effectLst>
              </a:rPr>
              <a:t>ArgoCD</a:t>
            </a:r>
            <a:r>
              <a:rPr lang="en-US" b="0" dirty="0">
                <a:effectLst>
                  <a:outerShdw blurRad="38100" dist="38100" dir="2700000" algn="tl">
                    <a:srgbClr val="000000">
                      <a:alpha val="43137"/>
                    </a:srgbClr>
                  </a:outerShdw>
                </a:effectLst>
              </a:rPr>
              <a:t> with its Helm Chart templating for configuration manager</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half" idx="2"/>
          </p:nvPr>
        </p:nvSpPr>
        <p:spPr>
          <a:xfrm>
            <a:off x="680322" y="4703226"/>
            <a:ext cx="9613859" cy="1090789"/>
          </a:xfrm>
        </p:spPr>
        <p:txBody>
          <a:bodyPr anchor="ctr">
            <a:normAutofit/>
          </a:bodyPr>
          <a:lstStyle/>
          <a:p>
            <a:pPr algn="just">
              <a:lnSpc>
                <a:spcPct val="100000"/>
              </a:lnSpc>
            </a:pPr>
            <a:r>
              <a:rPr lang="en-US" sz="2000" b="0" i="0" strike="noStrike" cap="small" spc="300" dirty="0">
                <a:effectLst>
                  <a:outerShdw blurRad="38100" dist="38100" dir="2700000" algn="tl">
                    <a:srgbClr val="000000">
                      <a:alpha val="43137"/>
                    </a:srgbClr>
                  </a:outerShdw>
                </a:effectLst>
              </a:rPr>
              <a:t>Q#58</a:t>
            </a:r>
            <a:r>
              <a:rPr lang="en-US" sz="2000" b="0" i="0" u="none" strike="noStrike" cap="small" spc="300" dirty="0">
                <a:effectLst>
                  <a:outerShdw blurRad="38100" dist="38100" dir="2700000" algn="tl">
                    <a:srgbClr val="000000">
                      <a:alpha val="43137"/>
                    </a:srgbClr>
                  </a:outerShdw>
                </a:effectLst>
              </a:rPr>
              <a:t>. Which of the cloud native tools were deep-dive for the Continuous Integration / Continuous Delivery?</a:t>
            </a:r>
          </a:p>
        </p:txBody>
      </p:sp>
      <p:sp>
        <p:nvSpPr>
          <p:cNvPr id="4" name="Rectangle 3">
            <a:extLst>
              <a:ext uri="{FF2B5EF4-FFF2-40B4-BE49-F238E27FC236}">
                <a16:creationId xmlns:a16="http://schemas.microsoft.com/office/drawing/2014/main" id="{C7C65EF8-B0C0-4B10-86C7-AA147292EB36}"/>
              </a:ext>
            </a:extLst>
          </p:cNvPr>
          <p:cNvSpPr/>
          <p:nvPr/>
        </p:nvSpPr>
        <p:spPr>
          <a:xfrm>
            <a:off x="10861591" y="4317596"/>
            <a:ext cx="1125629" cy="1862048"/>
          </a:xfrm>
          <a:prstGeom prst="rect">
            <a:avLst/>
          </a:prstGeom>
          <a:noFill/>
        </p:spPr>
        <p:txBody>
          <a:bodyPr wrap="none" lIns="91440" tIns="45720" rIns="91440" bIns="45720">
            <a:spAutoFit/>
          </a:bodyPr>
          <a:lstStyle/>
          <a:p>
            <a:pPr algn="ctr"/>
            <a:r>
              <a:rPr lang="en-US" sz="11500" b="1" cap="none" spc="50" dirty="0">
                <a:ln w="0"/>
                <a:solidFill>
                  <a:schemeClr val="bg2"/>
                </a:solidFill>
                <a:effectLst>
                  <a:innerShdw blurRad="63500" dist="50800" dir="13500000">
                    <a:srgbClr val="000000">
                      <a:alpha val="50000"/>
                    </a:srgbClr>
                  </a:innerShdw>
                </a:effectLst>
              </a:rPr>
              <a:t>A</a:t>
            </a:r>
          </a:p>
        </p:txBody>
      </p:sp>
    </p:spTree>
    <p:extLst>
      <p:ext uri="{BB962C8B-B14F-4D97-AF65-F5344CB8AC3E}">
        <p14:creationId xmlns:p14="http://schemas.microsoft.com/office/powerpoint/2010/main" val="1605970166"/>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595313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p:txBody>
          <a:bodyPr/>
          <a:lstStyle/>
          <a:p>
            <a:r>
              <a:rPr lang="en-US" dirty="0"/>
              <a:t>IQ4CN – Question #  59</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quarter" idx="13"/>
          </p:nvPr>
        </p:nvSpPr>
        <p:spPr/>
        <p:txBody>
          <a:bodyPr>
            <a:normAutofit/>
          </a:bodyPr>
          <a:lstStyle/>
          <a:p>
            <a:pPr>
              <a:lnSpc>
                <a:spcPct val="150000"/>
              </a:lnSpc>
            </a:pP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Q. What is the difference between Continuous Delivery and Continuous Deployment?</a:t>
            </a:r>
          </a:p>
        </p:txBody>
      </p:sp>
      <p:sp>
        <p:nvSpPr>
          <p:cNvPr id="4" name="Rectangle 3">
            <a:extLst>
              <a:ext uri="{FF2B5EF4-FFF2-40B4-BE49-F238E27FC236}">
                <a16:creationId xmlns:a16="http://schemas.microsoft.com/office/drawing/2014/main" id="{17DC9E77-16F4-4009-8D7D-04A8D889F4E6}"/>
              </a:ext>
            </a:extLst>
          </p:cNvPr>
          <p:cNvSpPr/>
          <p:nvPr/>
        </p:nvSpPr>
        <p:spPr>
          <a:xfrm>
            <a:off x="10841385" y="362673"/>
            <a:ext cx="1146468" cy="1708160"/>
          </a:xfrm>
          <a:prstGeom prst="rect">
            <a:avLst/>
          </a:prstGeom>
          <a:noFill/>
        </p:spPr>
        <p:txBody>
          <a:bodyPr wrap="none" lIns="91440" tIns="45720" rIns="91440" bIns="45720">
            <a:spAutoFit/>
          </a:bodyPr>
          <a:lstStyle/>
          <a:p>
            <a:pPr algn="ctr"/>
            <a:r>
              <a:rPr lang="en-US" sz="10500" b="1" cap="none" spc="50" dirty="0">
                <a:ln w="0"/>
                <a:solidFill>
                  <a:schemeClr val="bg2"/>
                </a:solidFill>
                <a:effectLst>
                  <a:innerShdw blurRad="63500" dist="50800" dir="13500000">
                    <a:srgbClr val="000000">
                      <a:alpha val="50000"/>
                    </a:srgbClr>
                  </a:innerShdw>
                </a:effectLst>
              </a:rPr>
              <a:t>Q</a:t>
            </a:r>
          </a:p>
        </p:txBody>
      </p:sp>
    </p:spTree>
    <p:extLst>
      <p:ext uri="{BB962C8B-B14F-4D97-AF65-F5344CB8AC3E}">
        <p14:creationId xmlns:p14="http://schemas.microsoft.com/office/powerpoint/2010/main" val="425633907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a:xfrm>
            <a:off x="680322" y="609597"/>
            <a:ext cx="9613858" cy="3592750"/>
          </a:xfrm>
        </p:spPr>
        <p:txBody>
          <a:bodyPr anchor="ctr">
            <a:normAutofit fontScale="90000"/>
          </a:bodyPr>
          <a:lstStyle/>
          <a:p>
            <a:pPr algn="just">
              <a:lnSpc>
                <a:spcPct val="125000"/>
              </a:lnSpc>
            </a:pPr>
            <a:r>
              <a:rPr lang="en-US" b="0" u="sng" dirty="0">
                <a:effectLst>
                  <a:outerShdw blurRad="38100" dist="38100" dir="2700000" algn="tl">
                    <a:srgbClr val="000000">
                      <a:alpha val="43137"/>
                    </a:srgbClr>
                  </a:outerShdw>
                </a:effectLst>
              </a:rPr>
              <a:t>ANSWER</a:t>
            </a:r>
            <a:r>
              <a:rPr lang="en-US" b="0" dirty="0">
                <a:effectLst>
                  <a:outerShdw blurRad="38100" dist="38100" dir="2700000" algn="tl">
                    <a:srgbClr val="000000">
                      <a:alpha val="43137"/>
                    </a:srgbClr>
                  </a:outerShdw>
                </a:effectLst>
              </a:rPr>
              <a:t>: With Continuous Delivery we can decide to release daily, weekly, fortnightly, or whatever suits our business requirements. With Continuous Deployment, every change that passes all stages of production pipeline is released to the customers for feedback loop. There's no human intervention, &amp; only a failed test will prevent new change from being deployed to production.</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half" idx="2"/>
          </p:nvPr>
        </p:nvSpPr>
        <p:spPr>
          <a:xfrm>
            <a:off x="680322" y="4703226"/>
            <a:ext cx="9613859" cy="1090789"/>
          </a:xfrm>
        </p:spPr>
        <p:txBody>
          <a:bodyPr anchor="ctr">
            <a:normAutofit/>
          </a:bodyPr>
          <a:lstStyle/>
          <a:p>
            <a:pPr algn="just">
              <a:lnSpc>
                <a:spcPct val="100000"/>
              </a:lnSpc>
            </a:pPr>
            <a:r>
              <a:rPr lang="en-US" sz="2000" b="0" i="0" strike="noStrike" cap="small" spc="300" dirty="0">
                <a:effectLst>
                  <a:outerShdw blurRad="38100" dist="38100" dir="2700000" algn="tl">
                    <a:srgbClr val="000000">
                      <a:alpha val="43137"/>
                    </a:srgbClr>
                  </a:outerShdw>
                </a:effectLst>
              </a:rPr>
              <a:t>Q#59</a:t>
            </a:r>
            <a:r>
              <a:rPr lang="en-US" sz="2000" b="0" i="0" u="none" strike="noStrike" cap="small" spc="300" dirty="0">
                <a:effectLst>
                  <a:outerShdw blurRad="38100" dist="38100" dir="2700000" algn="tl">
                    <a:srgbClr val="000000">
                      <a:alpha val="43137"/>
                    </a:srgbClr>
                  </a:outerShdw>
                </a:effectLst>
              </a:rPr>
              <a:t>. What is the difference between Continuous Delivery and Continuous Deployment?</a:t>
            </a:r>
          </a:p>
        </p:txBody>
      </p:sp>
      <p:sp>
        <p:nvSpPr>
          <p:cNvPr id="4" name="Rectangle 3">
            <a:extLst>
              <a:ext uri="{FF2B5EF4-FFF2-40B4-BE49-F238E27FC236}">
                <a16:creationId xmlns:a16="http://schemas.microsoft.com/office/drawing/2014/main" id="{C7C65EF8-B0C0-4B10-86C7-AA147292EB36}"/>
              </a:ext>
            </a:extLst>
          </p:cNvPr>
          <p:cNvSpPr/>
          <p:nvPr/>
        </p:nvSpPr>
        <p:spPr>
          <a:xfrm>
            <a:off x="10861591" y="4317596"/>
            <a:ext cx="1125629" cy="1862048"/>
          </a:xfrm>
          <a:prstGeom prst="rect">
            <a:avLst/>
          </a:prstGeom>
          <a:noFill/>
        </p:spPr>
        <p:txBody>
          <a:bodyPr wrap="none" lIns="91440" tIns="45720" rIns="91440" bIns="45720">
            <a:spAutoFit/>
          </a:bodyPr>
          <a:lstStyle/>
          <a:p>
            <a:pPr algn="ctr"/>
            <a:r>
              <a:rPr lang="en-US" sz="11500" b="1" cap="none" spc="50" dirty="0">
                <a:ln w="0"/>
                <a:solidFill>
                  <a:schemeClr val="bg2"/>
                </a:solidFill>
                <a:effectLst>
                  <a:innerShdw blurRad="63500" dist="50800" dir="13500000">
                    <a:srgbClr val="000000">
                      <a:alpha val="50000"/>
                    </a:srgbClr>
                  </a:innerShdw>
                </a:effectLst>
              </a:rPr>
              <a:t>A</a:t>
            </a:r>
          </a:p>
        </p:txBody>
      </p:sp>
    </p:spTree>
    <p:extLst>
      <p:ext uri="{BB962C8B-B14F-4D97-AF65-F5344CB8AC3E}">
        <p14:creationId xmlns:p14="http://schemas.microsoft.com/office/powerpoint/2010/main" val="117940335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6360785"/>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p:txBody>
          <a:bodyPr/>
          <a:lstStyle/>
          <a:p>
            <a:r>
              <a:rPr lang="en-US" dirty="0"/>
              <a:t>IQ4CN – Question #  60</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quarter" idx="13"/>
          </p:nvPr>
        </p:nvSpPr>
        <p:spPr/>
        <p:txBody>
          <a:bodyPr>
            <a:normAutofit/>
          </a:bodyPr>
          <a:lstStyle/>
          <a:p>
            <a:pPr>
              <a:lnSpc>
                <a:spcPct val="150000"/>
              </a:lnSpc>
            </a:pP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Q. What benefit does CI/CD pipeline offer to the development team?</a:t>
            </a:r>
          </a:p>
        </p:txBody>
      </p:sp>
      <p:sp>
        <p:nvSpPr>
          <p:cNvPr id="4" name="Rectangle 3">
            <a:extLst>
              <a:ext uri="{FF2B5EF4-FFF2-40B4-BE49-F238E27FC236}">
                <a16:creationId xmlns:a16="http://schemas.microsoft.com/office/drawing/2014/main" id="{17DC9E77-16F4-4009-8D7D-04A8D889F4E6}"/>
              </a:ext>
            </a:extLst>
          </p:cNvPr>
          <p:cNvSpPr/>
          <p:nvPr/>
        </p:nvSpPr>
        <p:spPr>
          <a:xfrm>
            <a:off x="10841385" y="362673"/>
            <a:ext cx="1146468" cy="1708160"/>
          </a:xfrm>
          <a:prstGeom prst="rect">
            <a:avLst/>
          </a:prstGeom>
          <a:noFill/>
        </p:spPr>
        <p:txBody>
          <a:bodyPr wrap="none" lIns="91440" tIns="45720" rIns="91440" bIns="45720">
            <a:spAutoFit/>
          </a:bodyPr>
          <a:lstStyle/>
          <a:p>
            <a:pPr algn="ctr"/>
            <a:r>
              <a:rPr lang="en-US" sz="10500" b="1" cap="none" spc="50" dirty="0">
                <a:ln w="0"/>
                <a:solidFill>
                  <a:schemeClr val="bg2"/>
                </a:solidFill>
                <a:effectLst>
                  <a:innerShdw blurRad="63500" dist="50800" dir="13500000">
                    <a:srgbClr val="000000">
                      <a:alpha val="50000"/>
                    </a:srgbClr>
                  </a:innerShdw>
                </a:effectLst>
              </a:rPr>
              <a:t>Q</a:t>
            </a:r>
          </a:p>
        </p:txBody>
      </p:sp>
    </p:spTree>
    <p:extLst>
      <p:ext uri="{BB962C8B-B14F-4D97-AF65-F5344CB8AC3E}">
        <p14:creationId xmlns:p14="http://schemas.microsoft.com/office/powerpoint/2010/main" val="253773919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a:xfrm>
            <a:off x="680322" y="609597"/>
            <a:ext cx="9613858" cy="3592750"/>
          </a:xfrm>
        </p:spPr>
        <p:txBody>
          <a:bodyPr anchor="ctr">
            <a:normAutofit/>
          </a:bodyPr>
          <a:lstStyle/>
          <a:p>
            <a:pPr algn="just">
              <a:lnSpc>
                <a:spcPct val="125000"/>
              </a:lnSpc>
            </a:pPr>
            <a:r>
              <a:rPr lang="en-US" b="0" u="sng" dirty="0">
                <a:effectLst>
                  <a:outerShdw blurRad="38100" dist="38100" dir="2700000" algn="tl">
                    <a:srgbClr val="000000">
                      <a:alpha val="43137"/>
                    </a:srgbClr>
                  </a:outerShdw>
                </a:effectLst>
              </a:rPr>
              <a:t>ANSWER</a:t>
            </a:r>
            <a:r>
              <a:rPr lang="en-US" b="0" dirty="0">
                <a:effectLst>
                  <a:outerShdw blurRad="38100" dist="38100" dir="2700000" algn="tl">
                    <a:srgbClr val="000000">
                      <a:alpha val="43137"/>
                    </a:srgbClr>
                  </a:outerShdw>
                </a:effectLst>
              </a:rPr>
              <a:t>: It improves responsiveness to customer feedback, reduces risk by eliminating the need of manual intervention &amp; configuration and increase developer productivity</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half" idx="2"/>
          </p:nvPr>
        </p:nvSpPr>
        <p:spPr>
          <a:xfrm>
            <a:off x="680322" y="4703226"/>
            <a:ext cx="9613859" cy="1090789"/>
          </a:xfrm>
        </p:spPr>
        <p:txBody>
          <a:bodyPr anchor="ctr">
            <a:normAutofit/>
          </a:bodyPr>
          <a:lstStyle/>
          <a:p>
            <a:pPr algn="just">
              <a:lnSpc>
                <a:spcPct val="100000"/>
              </a:lnSpc>
            </a:pPr>
            <a:r>
              <a:rPr lang="en-US" sz="2000" b="0" i="0" strike="noStrike" cap="small" spc="300" dirty="0">
                <a:effectLst>
                  <a:outerShdw blurRad="38100" dist="38100" dir="2700000" algn="tl">
                    <a:srgbClr val="000000">
                      <a:alpha val="43137"/>
                    </a:srgbClr>
                  </a:outerShdw>
                </a:effectLst>
              </a:rPr>
              <a:t>Q#60</a:t>
            </a:r>
            <a:r>
              <a:rPr lang="en-US" sz="2000" b="0" i="0" u="none" strike="noStrike" cap="small" spc="300" dirty="0">
                <a:effectLst>
                  <a:outerShdw blurRad="38100" dist="38100" dir="2700000" algn="tl">
                    <a:srgbClr val="000000">
                      <a:alpha val="43137"/>
                    </a:srgbClr>
                  </a:outerShdw>
                </a:effectLst>
              </a:rPr>
              <a:t>. What benefit does CI/CD pipeline offer to the development team?</a:t>
            </a:r>
          </a:p>
        </p:txBody>
      </p:sp>
      <p:sp>
        <p:nvSpPr>
          <p:cNvPr id="4" name="Rectangle 3">
            <a:extLst>
              <a:ext uri="{FF2B5EF4-FFF2-40B4-BE49-F238E27FC236}">
                <a16:creationId xmlns:a16="http://schemas.microsoft.com/office/drawing/2014/main" id="{C7C65EF8-B0C0-4B10-86C7-AA147292EB36}"/>
              </a:ext>
            </a:extLst>
          </p:cNvPr>
          <p:cNvSpPr/>
          <p:nvPr/>
        </p:nvSpPr>
        <p:spPr>
          <a:xfrm>
            <a:off x="10861591" y="4317596"/>
            <a:ext cx="1125629" cy="1862048"/>
          </a:xfrm>
          <a:prstGeom prst="rect">
            <a:avLst/>
          </a:prstGeom>
          <a:noFill/>
        </p:spPr>
        <p:txBody>
          <a:bodyPr wrap="none" lIns="91440" tIns="45720" rIns="91440" bIns="45720">
            <a:spAutoFit/>
          </a:bodyPr>
          <a:lstStyle/>
          <a:p>
            <a:pPr algn="ctr"/>
            <a:r>
              <a:rPr lang="en-US" sz="11500" b="1" cap="none" spc="50" dirty="0">
                <a:ln w="0"/>
                <a:solidFill>
                  <a:schemeClr val="bg2"/>
                </a:solidFill>
                <a:effectLst>
                  <a:innerShdw blurRad="63500" dist="50800" dir="13500000">
                    <a:srgbClr val="000000">
                      <a:alpha val="50000"/>
                    </a:srgbClr>
                  </a:innerShdw>
                </a:effectLst>
              </a:rPr>
              <a:t>A</a:t>
            </a:r>
          </a:p>
        </p:txBody>
      </p:sp>
    </p:spTree>
    <p:extLst>
      <p:ext uri="{BB962C8B-B14F-4D97-AF65-F5344CB8AC3E}">
        <p14:creationId xmlns:p14="http://schemas.microsoft.com/office/powerpoint/2010/main" val="4165952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83399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p:txBody>
          <a:bodyPr/>
          <a:lstStyle/>
          <a:p>
            <a:r>
              <a:rPr lang="en-US" dirty="0"/>
              <a:t>IQ4CN – Question #  7</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quarter" idx="13"/>
          </p:nvPr>
        </p:nvSpPr>
        <p:spPr/>
        <p:txBody>
          <a:bodyPr>
            <a:normAutofit/>
          </a:bodyPr>
          <a:lstStyle/>
          <a:p>
            <a:pPr>
              <a:lnSpc>
                <a:spcPct val="150000"/>
              </a:lnSpc>
            </a:pP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Q. What is meant by Context Discovery Process while analyzing the design considerations?</a:t>
            </a:r>
          </a:p>
        </p:txBody>
      </p:sp>
      <p:sp>
        <p:nvSpPr>
          <p:cNvPr id="4" name="Rectangle 3">
            <a:extLst>
              <a:ext uri="{FF2B5EF4-FFF2-40B4-BE49-F238E27FC236}">
                <a16:creationId xmlns:a16="http://schemas.microsoft.com/office/drawing/2014/main" id="{17DC9E77-16F4-4009-8D7D-04A8D889F4E6}"/>
              </a:ext>
            </a:extLst>
          </p:cNvPr>
          <p:cNvSpPr/>
          <p:nvPr/>
        </p:nvSpPr>
        <p:spPr>
          <a:xfrm>
            <a:off x="10841385" y="362673"/>
            <a:ext cx="1146468" cy="1708160"/>
          </a:xfrm>
          <a:prstGeom prst="rect">
            <a:avLst/>
          </a:prstGeom>
          <a:noFill/>
        </p:spPr>
        <p:txBody>
          <a:bodyPr wrap="none" lIns="91440" tIns="45720" rIns="91440" bIns="45720">
            <a:spAutoFit/>
          </a:bodyPr>
          <a:lstStyle/>
          <a:p>
            <a:pPr algn="ctr"/>
            <a:r>
              <a:rPr lang="en-US" sz="10500" b="1" cap="none" spc="50" dirty="0">
                <a:ln w="0"/>
                <a:solidFill>
                  <a:schemeClr val="bg2"/>
                </a:solidFill>
                <a:effectLst>
                  <a:innerShdw blurRad="63500" dist="50800" dir="13500000">
                    <a:srgbClr val="000000">
                      <a:alpha val="50000"/>
                    </a:srgbClr>
                  </a:innerShdw>
                </a:effectLst>
              </a:rPr>
              <a:t>Q</a:t>
            </a:r>
          </a:p>
        </p:txBody>
      </p:sp>
    </p:spTree>
    <p:extLst>
      <p:ext uri="{BB962C8B-B14F-4D97-AF65-F5344CB8AC3E}">
        <p14:creationId xmlns:p14="http://schemas.microsoft.com/office/powerpoint/2010/main" val="3533391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a:xfrm>
            <a:off x="680322" y="609597"/>
            <a:ext cx="9613858" cy="3592750"/>
          </a:xfrm>
        </p:spPr>
        <p:txBody>
          <a:bodyPr anchor="ctr">
            <a:normAutofit fontScale="90000"/>
          </a:bodyPr>
          <a:lstStyle/>
          <a:p>
            <a:pPr algn="ctr">
              <a:lnSpc>
                <a:spcPct val="125000"/>
              </a:lnSpc>
            </a:pPr>
            <a:r>
              <a:rPr lang="en-US" b="0" u="sng" dirty="0">
                <a:effectLst>
                  <a:outerShdw blurRad="38100" dist="38100" dir="2700000" algn="tl">
                    <a:srgbClr val="000000">
                      <a:alpha val="43137"/>
                    </a:srgbClr>
                  </a:outerShdw>
                </a:effectLst>
              </a:rPr>
              <a:t>ANSWER</a:t>
            </a:r>
            <a:r>
              <a:rPr lang="en-US" b="0" dirty="0">
                <a:effectLst>
                  <a:outerShdw blurRad="38100" dist="38100" dir="2700000" algn="tl">
                    <a:srgbClr val="000000">
                      <a:alpha val="43137"/>
                    </a:srgbClr>
                  </a:outerShdw>
                </a:effectLst>
              </a:rPr>
              <a:t>: </a:t>
            </a:r>
            <a:br>
              <a:rPr lang="en-US" b="0" dirty="0">
                <a:effectLst>
                  <a:outerShdw blurRad="38100" dist="38100" dir="2700000" algn="tl">
                    <a:srgbClr val="000000">
                      <a:alpha val="43137"/>
                    </a:srgbClr>
                  </a:outerShdw>
                </a:effectLst>
              </a:rPr>
            </a:br>
            <a:r>
              <a:rPr lang="en-US" b="0" dirty="0" err="1">
                <a:effectLst>
                  <a:outerShdw blurRad="38100" dist="38100" dir="2700000" algn="tl">
                    <a:srgbClr val="000000">
                      <a:alpha val="43137"/>
                    </a:srgbClr>
                  </a:outerShdw>
                </a:effectLst>
              </a:rPr>
              <a:t>linux</a:t>
            </a:r>
            <a:r>
              <a:rPr lang="en-US" b="0" dirty="0">
                <a:effectLst>
                  <a:outerShdw blurRad="38100" dist="38100" dir="2700000" algn="tl">
                    <a:srgbClr val="000000">
                      <a:alpha val="43137"/>
                    </a:srgbClr>
                  </a:outerShdw>
                </a:effectLst>
              </a:rPr>
              <a:t>, python, </a:t>
            </a:r>
            <a:r>
              <a:rPr lang="en-US" b="0" dirty="0" err="1">
                <a:effectLst>
                  <a:outerShdw blurRad="38100" dist="38100" dir="2700000" algn="tl">
                    <a:srgbClr val="000000">
                      <a:alpha val="43137"/>
                    </a:srgbClr>
                  </a:outerShdw>
                </a:effectLst>
              </a:rPr>
              <a:t>nginx</a:t>
            </a:r>
            <a:r>
              <a:rPr lang="en-US" b="0" dirty="0">
                <a:effectLst>
                  <a:outerShdw blurRad="38100" dist="38100" dir="2700000" algn="tl">
                    <a:srgbClr val="000000">
                      <a:alpha val="43137"/>
                    </a:srgbClr>
                  </a:outerShdw>
                </a:effectLst>
              </a:rPr>
              <a:t>, go</a:t>
            </a:r>
            <a:br>
              <a:rPr lang="en-US" b="0" dirty="0">
                <a:effectLst>
                  <a:outerShdw blurRad="38100" dist="38100" dir="2700000" algn="tl">
                    <a:srgbClr val="000000">
                      <a:alpha val="43137"/>
                    </a:srgbClr>
                  </a:outerShdw>
                </a:effectLst>
              </a:rPr>
            </a:br>
            <a:r>
              <a:rPr lang="en-US" b="0" dirty="0">
                <a:effectLst>
                  <a:outerShdw blurRad="38100" dist="38100" dir="2700000" algn="tl">
                    <a:srgbClr val="000000">
                      <a:alpha val="43137"/>
                    </a:srgbClr>
                  </a:outerShdw>
                </a:effectLst>
              </a:rPr>
              <a:t>vagrant, </a:t>
            </a:r>
            <a:r>
              <a:rPr lang="en-US" b="0" dirty="0" err="1">
                <a:effectLst>
                  <a:outerShdw blurRad="38100" dist="38100" dir="2700000" algn="tl">
                    <a:srgbClr val="000000">
                      <a:alpha val="43137"/>
                    </a:srgbClr>
                  </a:outerShdw>
                </a:effectLst>
              </a:rPr>
              <a:t>virtualbox</a:t>
            </a:r>
            <a:r>
              <a:rPr lang="en-US" b="0" dirty="0">
                <a:effectLst>
                  <a:outerShdw blurRad="38100" dist="38100" dir="2700000" algn="tl">
                    <a:srgbClr val="000000">
                      <a:alpha val="43137"/>
                    </a:srgbClr>
                  </a:outerShdw>
                </a:effectLst>
              </a:rPr>
              <a:t>, </a:t>
            </a:r>
            <a:br>
              <a:rPr lang="en-US" b="0" dirty="0">
                <a:effectLst>
                  <a:outerShdw blurRad="38100" dist="38100" dir="2700000" algn="tl">
                    <a:srgbClr val="000000">
                      <a:alpha val="43137"/>
                    </a:srgbClr>
                  </a:outerShdw>
                </a:effectLst>
              </a:rPr>
            </a:br>
            <a:r>
              <a:rPr lang="en-US" b="0" dirty="0">
                <a:effectLst>
                  <a:outerShdw blurRad="38100" dist="38100" dir="2700000" algn="tl">
                    <a:srgbClr val="000000">
                      <a:alpha val="43137"/>
                    </a:srgbClr>
                  </a:outerShdw>
                </a:effectLst>
              </a:rPr>
              <a:t>docker, </a:t>
            </a:r>
            <a:br>
              <a:rPr lang="en-US" b="0" dirty="0">
                <a:effectLst>
                  <a:outerShdw blurRad="38100" dist="38100" dir="2700000" algn="tl">
                    <a:srgbClr val="000000">
                      <a:alpha val="43137"/>
                    </a:srgbClr>
                  </a:outerShdw>
                </a:effectLst>
              </a:rPr>
            </a:br>
            <a:r>
              <a:rPr lang="en-US" b="0" dirty="0">
                <a:effectLst>
                  <a:outerShdw blurRad="38100" dist="38100" dir="2700000" algn="tl">
                    <a:srgbClr val="000000">
                      <a:alpha val="43137"/>
                    </a:srgbClr>
                  </a:outerShdw>
                </a:effectLst>
              </a:rPr>
              <a:t>k3s / </a:t>
            </a:r>
            <a:r>
              <a:rPr lang="en-US" b="0" dirty="0" err="1">
                <a:effectLst>
                  <a:outerShdw blurRad="38100" dist="38100" dir="2700000" algn="tl">
                    <a:srgbClr val="000000">
                      <a:alpha val="43137"/>
                    </a:srgbClr>
                  </a:outerShdw>
                </a:effectLst>
              </a:rPr>
              <a:t>kubectl</a:t>
            </a:r>
            <a:r>
              <a:rPr lang="en-US" b="0" dirty="0">
                <a:effectLst>
                  <a:outerShdw blurRad="38100" dist="38100" dir="2700000" algn="tl">
                    <a:srgbClr val="000000">
                      <a:alpha val="43137"/>
                    </a:srgbClr>
                  </a:outerShdw>
                </a:effectLst>
              </a:rPr>
              <a:t>,</a:t>
            </a:r>
            <a:br>
              <a:rPr lang="en-US" b="0" dirty="0">
                <a:effectLst>
                  <a:outerShdw blurRad="38100" dist="38100" dir="2700000" algn="tl">
                    <a:srgbClr val="000000">
                      <a:alpha val="43137"/>
                    </a:srgbClr>
                  </a:outerShdw>
                </a:effectLst>
              </a:rPr>
            </a:br>
            <a:r>
              <a:rPr lang="en-US" b="0" dirty="0" err="1">
                <a:effectLst>
                  <a:outerShdw blurRad="38100" dist="38100" dir="2700000" algn="tl">
                    <a:srgbClr val="000000">
                      <a:alpha val="43137"/>
                    </a:srgbClr>
                  </a:outerShdw>
                </a:effectLst>
              </a:rPr>
              <a:t>IBMCloud</a:t>
            </a:r>
            <a:r>
              <a:rPr lang="en-US" b="0" dirty="0">
                <a:effectLst>
                  <a:outerShdw blurRad="38100" dist="38100" dir="2700000" algn="tl">
                    <a:srgbClr val="000000">
                      <a:alpha val="43137"/>
                    </a:srgbClr>
                  </a:outerShdw>
                </a:effectLst>
              </a:rPr>
              <a:t>,</a:t>
            </a:r>
            <a:br>
              <a:rPr lang="en-US" b="0" dirty="0">
                <a:effectLst>
                  <a:outerShdw blurRad="38100" dist="38100" dir="2700000" algn="tl">
                    <a:srgbClr val="000000">
                      <a:alpha val="43137"/>
                    </a:srgbClr>
                  </a:outerShdw>
                </a:effectLst>
              </a:rPr>
            </a:br>
            <a:r>
              <a:rPr lang="en-US" b="0" dirty="0" err="1">
                <a:effectLst>
                  <a:outerShdw blurRad="38100" dist="38100" dir="2700000" algn="tl">
                    <a:srgbClr val="000000">
                      <a:alpha val="43137"/>
                    </a:srgbClr>
                  </a:outerShdw>
                </a:effectLst>
              </a:rPr>
              <a:t>ArgoCD</a:t>
            </a:r>
            <a:r>
              <a:rPr lang="en-US" b="0" dirty="0">
                <a:effectLst>
                  <a:outerShdw blurRad="38100" dist="38100" dir="2700000" algn="tl">
                    <a:srgbClr val="000000">
                      <a:alpha val="43137"/>
                    </a:srgbClr>
                  </a:outerShdw>
                </a:effectLst>
              </a:rPr>
              <a:t>, Helm</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half" idx="2"/>
          </p:nvPr>
        </p:nvSpPr>
        <p:spPr>
          <a:xfrm>
            <a:off x="680322" y="4703226"/>
            <a:ext cx="9613859" cy="1090789"/>
          </a:xfrm>
        </p:spPr>
        <p:txBody>
          <a:bodyPr anchor="ctr">
            <a:normAutofit/>
          </a:bodyPr>
          <a:lstStyle/>
          <a:p>
            <a:pPr algn="just">
              <a:lnSpc>
                <a:spcPct val="100000"/>
              </a:lnSpc>
            </a:pPr>
            <a:r>
              <a:rPr lang="en-US" sz="2000" b="0" i="0" strike="noStrike" cap="small" spc="300" dirty="0">
                <a:effectLst>
                  <a:outerShdw blurRad="38100" dist="38100" dir="2700000" algn="tl">
                    <a:srgbClr val="000000">
                      <a:alpha val="43137"/>
                    </a:srgbClr>
                  </a:outerShdw>
                </a:effectLst>
              </a:rPr>
              <a:t>Q#1</a:t>
            </a:r>
            <a:r>
              <a:rPr lang="en-US" sz="2000" b="0" i="0" u="none" strike="noStrike" cap="small" spc="300" dirty="0">
                <a:effectLst>
                  <a:outerShdw blurRad="38100" dist="38100" dir="2700000" algn="tl">
                    <a:srgbClr val="000000">
                      <a:alpha val="43137"/>
                    </a:srgbClr>
                  </a:outerShdw>
                </a:effectLst>
              </a:rPr>
              <a:t>. At the end of this course, which of the tools each of us MUST have learned to install and experienced it with initial understanding?</a:t>
            </a:r>
          </a:p>
        </p:txBody>
      </p:sp>
      <p:sp>
        <p:nvSpPr>
          <p:cNvPr id="4" name="Rectangle 3">
            <a:extLst>
              <a:ext uri="{FF2B5EF4-FFF2-40B4-BE49-F238E27FC236}">
                <a16:creationId xmlns:a16="http://schemas.microsoft.com/office/drawing/2014/main" id="{C7C65EF8-B0C0-4B10-86C7-AA147292EB36}"/>
              </a:ext>
            </a:extLst>
          </p:cNvPr>
          <p:cNvSpPr/>
          <p:nvPr/>
        </p:nvSpPr>
        <p:spPr>
          <a:xfrm>
            <a:off x="10861591" y="4317596"/>
            <a:ext cx="1125629" cy="1862048"/>
          </a:xfrm>
          <a:prstGeom prst="rect">
            <a:avLst/>
          </a:prstGeom>
          <a:noFill/>
        </p:spPr>
        <p:txBody>
          <a:bodyPr wrap="none" lIns="91440" tIns="45720" rIns="91440" bIns="45720">
            <a:spAutoFit/>
          </a:bodyPr>
          <a:lstStyle/>
          <a:p>
            <a:pPr algn="ctr"/>
            <a:r>
              <a:rPr lang="en-US" sz="11500" b="1" cap="none" spc="50" dirty="0">
                <a:ln w="0"/>
                <a:solidFill>
                  <a:schemeClr val="bg2"/>
                </a:solidFill>
                <a:effectLst>
                  <a:innerShdw blurRad="63500" dist="50800" dir="13500000">
                    <a:srgbClr val="000000">
                      <a:alpha val="50000"/>
                    </a:srgbClr>
                  </a:innerShdw>
                </a:effectLst>
              </a:rPr>
              <a:t>A</a:t>
            </a:r>
          </a:p>
        </p:txBody>
      </p:sp>
    </p:spTree>
    <p:extLst>
      <p:ext uri="{BB962C8B-B14F-4D97-AF65-F5344CB8AC3E}">
        <p14:creationId xmlns:p14="http://schemas.microsoft.com/office/powerpoint/2010/main" val="1796323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a:xfrm>
            <a:off x="680322" y="609597"/>
            <a:ext cx="9613858" cy="3592750"/>
          </a:xfrm>
        </p:spPr>
        <p:txBody>
          <a:bodyPr anchor="ctr">
            <a:normAutofit fontScale="90000"/>
          </a:bodyPr>
          <a:lstStyle/>
          <a:p>
            <a:pPr algn="just">
              <a:lnSpc>
                <a:spcPct val="125000"/>
              </a:lnSpc>
            </a:pPr>
            <a:r>
              <a:rPr lang="en-US" b="0" u="sng" dirty="0">
                <a:effectLst>
                  <a:outerShdw blurRad="38100" dist="38100" dir="2700000" algn="tl">
                    <a:srgbClr val="000000">
                      <a:alpha val="43137"/>
                    </a:srgbClr>
                  </a:outerShdw>
                </a:effectLst>
              </a:rPr>
              <a:t>ANSWER</a:t>
            </a:r>
            <a:r>
              <a:rPr lang="en-US" b="0" dirty="0">
                <a:effectLst>
                  <a:outerShdw blurRad="38100" dist="38100" dir="2700000" algn="tl">
                    <a:srgbClr val="000000">
                      <a:alpha val="43137"/>
                    </a:srgbClr>
                  </a:outerShdw>
                </a:effectLst>
              </a:rPr>
              <a:t>: Context Discovery Process includes listing all necessary functionalities of the application and enumerates any resources that can enable its buildout. This phase sets the fundamentals of the project. If properly implemented, it can enable the creation of services that are scalable, resilient, and extensible.</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half" idx="2"/>
          </p:nvPr>
        </p:nvSpPr>
        <p:spPr>
          <a:xfrm>
            <a:off x="680322" y="4703226"/>
            <a:ext cx="9613859" cy="1090789"/>
          </a:xfrm>
        </p:spPr>
        <p:txBody>
          <a:bodyPr anchor="ctr">
            <a:normAutofit/>
          </a:bodyPr>
          <a:lstStyle/>
          <a:p>
            <a:pPr algn="just">
              <a:lnSpc>
                <a:spcPct val="100000"/>
              </a:lnSpc>
            </a:pPr>
            <a:r>
              <a:rPr lang="en-US" sz="2000" b="0" i="0" strike="noStrike" cap="small" spc="300" dirty="0">
                <a:effectLst>
                  <a:outerShdw blurRad="38100" dist="38100" dir="2700000" algn="tl">
                    <a:srgbClr val="000000">
                      <a:alpha val="43137"/>
                    </a:srgbClr>
                  </a:outerShdw>
                </a:effectLst>
              </a:rPr>
              <a:t>Q#7</a:t>
            </a:r>
            <a:r>
              <a:rPr lang="en-US" sz="2000" b="0" i="0" u="none" strike="noStrike" cap="small" spc="300" dirty="0">
                <a:effectLst>
                  <a:outerShdw blurRad="38100" dist="38100" dir="2700000" algn="tl">
                    <a:srgbClr val="000000">
                      <a:alpha val="43137"/>
                    </a:srgbClr>
                  </a:outerShdw>
                </a:effectLst>
              </a:rPr>
              <a:t>. What is meant by Context Discovery Process while analyzing the design considerations?</a:t>
            </a:r>
          </a:p>
        </p:txBody>
      </p:sp>
      <p:sp>
        <p:nvSpPr>
          <p:cNvPr id="4" name="Rectangle 3">
            <a:extLst>
              <a:ext uri="{FF2B5EF4-FFF2-40B4-BE49-F238E27FC236}">
                <a16:creationId xmlns:a16="http://schemas.microsoft.com/office/drawing/2014/main" id="{C7C65EF8-B0C0-4B10-86C7-AA147292EB36}"/>
              </a:ext>
            </a:extLst>
          </p:cNvPr>
          <p:cNvSpPr/>
          <p:nvPr/>
        </p:nvSpPr>
        <p:spPr>
          <a:xfrm>
            <a:off x="10861591" y="4317596"/>
            <a:ext cx="1125629" cy="1862048"/>
          </a:xfrm>
          <a:prstGeom prst="rect">
            <a:avLst/>
          </a:prstGeom>
          <a:noFill/>
        </p:spPr>
        <p:txBody>
          <a:bodyPr wrap="none" lIns="91440" tIns="45720" rIns="91440" bIns="45720">
            <a:spAutoFit/>
          </a:bodyPr>
          <a:lstStyle/>
          <a:p>
            <a:pPr algn="ctr"/>
            <a:r>
              <a:rPr lang="en-US" sz="11500" b="1" cap="none" spc="50" dirty="0">
                <a:ln w="0"/>
                <a:solidFill>
                  <a:schemeClr val="bg2"/>
                </a:solidFill>
                <a:effectLst>
                  <a:innerShdw blurRad="63500" dist="50800" dir="13500000">
                    <a:srgbClr val="000000">
                      <a:alpha val="50000"/>
                    </a:srgbClr>
                  </a:innerShdw>
                </a:effectLst>
              </a:rPr>
              <a:t>A</a:t>
            </a:r>
          </a:p>
        </p:txBody>
      </p:sp>
    </p:spTree>
    <p:extLst>
      <p:ext uri="{BB962C8B-B14F-4D97-AF65-F5344CB8AC3E}">
        <p14:creationId xmlns:p14="http://schemas.microsoft.com/office/powerpoint/2010/main" val="1034876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2730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p:txBody>
          <a:bodyPr/>
          <a:lstStyle/>
          <a:p>
            <a:r>
              <a:rPr lang="en-US" dirty="0"/>
              <a:t>IQ4CN – Question #  8</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quarter" idx="13"/>
          </p:nvPr>
        </p:nvSpPr>
        <p:spPr/>
        <p:txBody>
          <a:bodyPr>
            <a:normAutofit lnSpcReduction="10000"/>
          </a:bodyPr>
          <a:lstStyle/>
          <a:p>
            <a:pPr>
              <a:lnSpc>
                <a:spcPct val="150000"/>
              </a:lnSpc>
            </a:pP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Q. Before selecting the application design, which functional areas and available resources should be explored?</a:t>
            </a:r>
          </a:p>
        </p:txBody>
      </p:sp>
      <p:sp>
        <p:nvSpPr>
          <p:cNvPr id="4" name="Rectangle 3">
            <a:extLst>
              <a:ext uri="{FF2B5EF4-FFF2-40B4-BE49-F238E27FC236}">
                <a16:creationId xmlns:a16="http://schemas.microsoft.com/office/drawing/2014/main" id="{17DC9E77-16F4-4009-8D7D-04A8D889F4E6}"/>
              </a:ext>
            </a:extLst>
          </p:cNvPr>
          <p:cNvSpPr/>
          <p:nvPr/>
        </p:nvSpPr>
        <p:spPr>
          <a:xfrm>
            <a:off x="10841385" y="362673"/>
            <a:ext cx="1146468" cy="1708160"/>
          </a:xfrm>
          <a:prstGeom prst="rect">
            <a:avLst/>
          </a:prstGeom>
          <a:noFill/>
        </p:spPr>
        <p:txBody>
          <a:bodyPr wrap="none" lIns="91440" tIns="45720" rIns="91440" bIns="45720">
            <a:spAutoFit/>
          </a:bodyPr>
          <a:lstStyle/>
          <a:p>
            <a:pPr algn="ctr"/>
            <a:r>
              <a:rPr lang="en-US" sz="10500" b="1" cap="none" spc="50" dirty="0">
                <a:ln w="0"/>
                <a:solidFill>
                  <a:schemeClr val="bg2"/>
                </a:solidFill>
                <a:effectLst>
                  <a:innerShdw blurRad="63500" dist="50800" dir="13500000">
                    <a:srgbClr val="000000">
                      <a:alpha val="50000"/>
                    </a:srgbClr>
                  </a:innerShdw>
                </a:effectLst>
              </a:rPr>
              <a:t>Q</a:t>
            </a:r>
          </a:p>
        </p:txBody>
      </p:sp>
    </p:spTree>
    <p:extLst>
      <p:ext uri="{BB962C8B-B14F-4D97-AF65-F5344CB8AC3E}">
        <p14:creationId xmlns:p14="http://schemas.microsoft.com/office/powerpoint/2010/main" val="2333318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a:xfrm>
            <a:off x="680322" y="609597"/>
            <a:ext cx="9613858" cy="3592750"/>
          </a:xfrm>
        </p:spPr>
        <p:txBody>
          <a:bodyPr anchor="ctr">
            <a:normAutofit fontScale="90000"/>
          </a:bodyPr>
          <a:lstStyle/>
          <a:p>
            <a:pPr algn="just">
              <a:lnSpc>
                <a:spcPct val="125000"/>
              </a:lnSpc>
            </a:pPr>
            <a:r>
              <a:rPr lang="en-US" b="0" u="sng" dirty="0">
                <a:effectLst>
                  <a:outerShdw blurRad="38100" dist="38100" dir="2700000" algn="tl">
                    <a:srgbClr val="000000">
                      <a:alpha val="43137"/>
                    </a:srgbClr>
                  </a:outerShdw>
                </a:effectLst>
              </a:rPr>
              <a:t>ANSWER</a:t>
            </a:r>
            <a:r>
              <a:rPr lang="en-US" b="0" dirty="0">
                <a:effectLst>
                  <a:outerShdw blurRad="38100" dist="38100" dir="2700000" algn="tl">
                    <a:srgbClr val="000000">
                      <a:alpha val="43137"/>
                    </a:srgbClr>
                  </a:outerShdw>
                </a:effectLst>
              </a:rPr>
              <a:t>: The functional areas includes document Stakeholders, Functionalities, End Users, Input / Output processes &amp; Engineering teams. The evaluation of Available Resources includes Engineering &amp; Financial resources, timeframes &amp; internal knowledge.</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half" idx="2"/>
          </p:nvPr>
        </p:nvSpPr>
        <p:spPr>
          <a:xfrm>
            <a:off x="680322" y="4703226"/>
            <a:ext cx="9613859" cy="1090789"/>
          </a:xfrm>
        </p:spPr>
        <p:txBody>
          <a:bodyPr anchor="ctr">
            <a:normAutofit/>
          </a:bodyPr>
          <a:lstStyle/>
          <a:p>
            <a:pPr algn="just">
              <a:lnSpc>
                <a:spcPct val="100000"/>
              </a:lnSpc>
            </a:pPr>
            <a:r>
              <a:rPr lang="en-US" sz="2000" b="0" i="0" strike="noStrike" cap="small" spc="300" dirty="0">
                <a:effectLst>
                  <a:outerShdw blurRad="38100" dist="38100" dir="2700000" algn="tl">
                    <a:srgbClr val="000000">
                      <a:alpha val="43137"/>
                    </a:srgbClr>
                  </a:outerShdw>
                </a:effectLst>
              </a:rPr>
              <a:t>Q#8</a:t>
            </a:r>
            <a:r>
              <a:rPr lang="en-US" sz="2000" b="0" i="0" u="none" strike="noStrike" cap="small" spc="300" dirty="0">
                <a:effectLst>
                  <a:outerShdw blurRad="38100" dist="38100" dir="2700000" algn="tl">
                    <a:srgbClr val="000000">
                      <a:alpha val="43137"/>
                    </a:srgbClr>
                  </a:outerShdw>
                </a:effectLst>
              </a:rPr>
              <a:t>. Before selecting the application design, which functional areas and available resources should be explored?</a:t>
            </a:r>
          </a:p>
        </p:txBody>
      </p:sp>
      <p:sp>
        <p:nvSpPr>
          <p:cNvPr id="4" name="Rectangle 3">
            <a:extLst>
              <a:ext uri="{FF2B5EF4-FFF2-40B4-BE49-F238E27FC236}">
                <a16:creationId xmlns:a16="http://schemas.microsoft.com/office/drawing/2014/main" id="{C7C65EF8-B0C0-4B10-86C7-AA147292EB36}"/>
              </a:ext>
            </a:extLst>
          </p:cNvPr>
          <p:cNvSpPr/>
          <p:nvPr/>
        </p:nvSpPr>
        <p:spPr>
          <a:xfrm>
            <a:off x="10861591" y="4317596"/>
            <a:ext cx="1125629" cy="1862048"/>
          </a:xfrm>
          <a:prstGeom prst="rect">
            <a:avLst/>
          </a:prstGeom>
          <a:noFill/>
        </p:spPr>
        <p:txBody>
          <a:bodyPr wrap="none" lIns="91440" tIns="45720" rIns="91440" bIns="45720">
            <a:spAutoFit/>
          </a:bodyPr>
          <a:lstStyle/>
          <a:p>
            <a:pPr algn="ctr"/>
            <a:r>
              <a:rPr lang="en-US" sz="11500" b="1" cap="none" spc="50" dirty="0">
                <a:ln w="0"/>
                <a:solidFill>
                  <a:schemeClr val="bg2"/>
                </a:solidFill>
                <a:effectLst>
                  <a:innerShdw blurRad="63500" dist="50800" dir="13500000">
                    <a:srgbClr val="000000">
                      <a:alpha val="50000"/>
                    </a:srgbClr>
                  </a:innerShdw>
                </a:effectLst>
              </a:rPr>
              <a:t>A</a:t>
            </a:r>
          </a:p>
        </p:txBody>
      </p:sp>
    </p:spTree>
    <p:extLst>
      <p:ext uri="{BB962C8B-B14F-4D97-AF65-F5344CB8AC3E}">
        <p14:creationId xmlns:p14="http://schemas.microsoft.com/office/powerpoint/2010/main" val="140162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606023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p:txBody>
          <a:bodyPr/>
          <a:lstStyle/>
          <a:p>
            <a:r>
              <a:rPr lang="en-US" dirty="0"/>
              <a:t>IQ4CN – Question #  9</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quarter" idx="13"/>
          </p:nvPr>
        </p:nvSpPr>
        <p:spPr/>
        <p:txBody>
          <a:bodyPr>
            <a:normAutofit/>
          </a:bodyPr>
          <a:lstStyle/>
          <a:p>
            <a:pPr>
              <a:lnSpc>
                <a:spcPct val="150000"/>
              </a:lnSpc>
            </a:pP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Q. What is the literal meaning of mono, </a:t>
            </a:r>
            <a:r>
              <a:rPr lang="en-US" sz="3600" b="0" i="0" u="none" strike="noStrike" cap="small" dirty="0" err="1">
                <a:solidFill>
                  <a:schemeClr val="tx1"/>
                </a:solidFill>
                <a:effectLst>
                  <a:outerShdw blurRad="38100" dist="38100" dir="2700000" algn="tl">
                    <a:srgbClr val="000000">
                      <a:alpha val="43137"/>
                    </a:srgbClr>
                  </a:outerShdw>
                </a:effectLst>
                <a:latin typeface="Arial" panose="020B0604020202020204" pitchFamily="34" charset="0"/>
              </a:rPr>
              <a:t>lith</a:t>
            </a: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 micro, services?</a:t>
            </a:r>
          </a:p>
        </p:txBody>
      </p:sp>
      <p:sp>
        <p:nvSpPr>
          <p:cNvPr id="4" name="Rectangle 3">
            <a:extLst>
              <a:ext uri="{FF2B5EF4-FFF2-40B4-BE49-F238E27FC236}">
                <a16:creationId xmlns:a16="http://schemas.microsoft.com/office/drawing/2014/main" id="{17DC9E77-16F4-4009-8D7D-04A8D889F4E6}"/>
              </a:ext>
            </a:extLst>
          </p:cNvPr>
          <p:cNvSpPr/>
          <p:nvPr/>
        </p:nvSpPr>
        <p:spPr>
          <a:xfrm>
            <a:off x="10841385" y="362673"/>
            <a:ext cx="1146468" cy="1708160"/>
          </a:xfrm>
          <a:prstGeom prst="rect">
            <a:avLst/>
          </a:prstGeom>
          <a:noFill/>
        </p:spPr>
        <p:txBody>
          <a:bodyPr wrap="none" lIns="91440" tIns="45720" rIns="91440" bIns="45720">
            <a:spAutoFit/>
          </a:bodyPr>
          <a:lstStyle/>
          <a:p>
            <a:pPr algn="ctr"/>
            <a:r>
              <a:rPr lang="en-US" sz="10500" b="1" cap="none" spc="50" dirty="0">
                <a:ln w="0"/>
                <a:solidFill>
                  <a:schemeClr val="bg2"/>
                </a:solidFill>
                <a:effectLst>
                  <a:innerShdw blurRad="63500" dist="50800" dir="13500000">
                    <a:srgbClr val="000000">
                      <a:alpha val="50000"/>
                    </a:srgbClr>
                  </a:innerShdw>
                </a:effectLst>
              </a:rPr>
              <a:t>Q</a:t>
            </a:r>
          </a:p>
        </p:txBody>
      </p:sp>
    </p:spTree>
    <p:extLst>
      <p:ext uri="{BB962C8B-B14F-4D97-AF65-F5344CB8AC3E}">
        <p14:creationId xmlns:p14="http://schemas.microsoft.com/office/powerpoint/2010/main" val="34113083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a:xfrm>
            <a:off x="680322" y="609597"/>
            <a:ext cx="9613858" cy="3592750"/>
          </a:xfrm>
        </p:spPr>
        <p:txBody>
          <a:bodyPr anchor="ctr">
            <a:normAutofit/>
          </a:bodyPr>
          <a:lstStyle/>
          <a:p>
            <a:pPr algn="just">
              <a:lnSpc>
                <a:spcPct val="125000"/>
              </a:lnSpc>
            </a:pPr>
            <a:r>
              <a:rPr lang="en-US" b="0" u="sng" dirty="0">
                <a:effectLst>
                  <a:outerShdw blurRad="38100" dist="38100" dir="2700000" algn="tl">
                    <a:srgbClr val="000000">
                      <a:alpha val="43137"/>
                    </a:srgbClr>
                  </a:outerShdw>
                </a:effectLst>
              </a:rPr>
              <a:t>ANSWER</a:t>
            </a:r>
            <a:r>
              <a:rPr lang="en-US" b="0" dirty="0">
                <a:effectLst>
                  <a:outerShdw blurRad="38100" dist="38100" dir="2700000" algn="tl">
                    <a:srgbClr val="000000">
                      <a:alpha val="43137"/>
                    </a:srgbClr>
                  </a:outerShdw>
                </a:effectLst>
              </a:rPr>
              <a:t>: </a:t>
            </a:r>
            <a:br>
              <a:rPr lang="en-US" b="0" dirty="0">
                <a:effectLst>
                  <a:outerShdw blurRad="38100" dist="38100" dir="2700000" algn="tl">
                    <a:srgbClr val="000000">
                      <a:alpha val="43137"/>
                    </a:srgbClr>
                  </a:outerShdw>
                </a:effectLst>
              </a:rPr>
            </a:br>
            <a:r>
              <a:rPr lang="en-US" b="0" dirty="0">
                <a:effectLst>
                  <a:outerShdw blurRad="38100" dist="38100" dir="2700000" algn="tl">
                    <a:srgbClr val="000000">
                      <a:alpha val="43137"/>
                    </a:srgbClr>
                  </a:outerShdw>
                </a:effectLst>
              </a:rPr>
              <a:t>Mono: a prefix that means One, Only, Single; </a:t>
            </a:r>
            <a:br>
              <a:rPr lang="en-US" b="0" dirty="0">
                <a:effectLst>
                  <a:outerShdw blurRad="38100" dist="38100" dir="2700000" algn="tl">
                    <a:srgbClr val="000000">
                      <a:alpha val="43137"/>
                    </a:srgbClr>
                  </a:outerShdw>
                </a:effectLst>
              </a:rPr>
            </a:br>
            <a:r>
              <a:rPr lang="en-US" b="0" dirty="0">
                <a:effectLst>
                  <a:outerShdw blurRad="38100" dist="38100" dir="2700000" algn="tl">
                    <a:srgbClr val="000000">
                      <a:alpha val="43137"/>
                    </a:srgbClr>
                  </a:outerShdw>
                </a:effectLst>
              </a:rPr>
              <a:t>Lith: It is defined as related to a rock or stone;</a:t>
            </a:r>
            <a:br>
              <a:rPr lang="en-US" b="0" dirty="0">
                <a:effectLst>
                  <a:outerShdw blurRad="38100" dist="38100" dir="2700000" algn="tl">
                    <a:srgbClr val="000000">
                      <a:alpha val="43137"/>
                    </a:srgbClr>
                  </a:outerShdw>
                </a:effectLst>
              </a:rPr>
            </a:br>
            <a:r>
              <a:rPr lang="en-US" b="0" dirty="0">
                <a:effectLst>
                  <a:outerShdw blurRad="38100" dist="38100" dir="2700000" algn="tl">
                    <a:srgbClr val="000000">
                      <a:alpha val="43137"/>
                    </a:srgbClr>
                  </a:outerShdw>
                </a:effectLst>
              </a:rPr>
              <a:t>Micro: Very small, Involving minute quantities;</a:t>
            </a:r>
            <a:br>
              <a:rPr lang="en-US" b="0" dirty="0">
                <a:effectLst>
                  <a:outerShdw blurRad="38100" dist="38100" dir="2700000" algn="tl">
                    <a:srgbClr val="000000">
                      <a:alpha val="43137"/>
                    </a:srgbClr>
                  </a:outerShdw>
                </a:effectLst>
              </a:rPr>
            </a:br>
            <a:r>
              <a:rPr lang="en-US" b="0" dirty="0">
                <a:effectLst>
                  <a:outerShdw blurRad="38100" dist="38100" dir="2700000" algn="tl">
                    <a:srgbClr val="000000">
                      <a:alpha val="43137"/>
                    </a:srgbClr>
                  </a:outerShdw>
                </a:effectLst>
              </a:rPr>
              <a:t>Services: The action of helping or doing work;</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half" idx="2"/>
          </p:nvPr>
        </p:nvSpPr>
        <p:spPr>
          <a:xfrm>
            <a:off x="680322" y="4703226"/>
            <a:ext cx="9613859" cy="1090789"/>
          </a:xfrm>
        </p:spPr>
        <p:txBody>
          <a:bodyPr anchor="ctr">
            <a:normAutofit/>
          </a:bodyPr>
          <a:lstStyle/>
          <a:p>
            <a:pPr algn="just">
              <a:lnSpc>
                <a:spcPct val="100000"/>
              </a:lnSpc>
            </a:pPr>
            <a:r>
              <a:rPr lang="en-US" sz="2000" b="0" i="0" strike="noStrike" cap="small" spc="300" dirty="0">
                <a:effectLst>
                  <a:outerShdw blurRad="38100" dist="38100" dir="2700000" algn="tl">
                    <a:srgbClr val="000000">
                      <a:alpha val="43137"/>
                    </a:srgbClr>
                  </a:outerShdw>
                </a:effectLst>
              </a:rPr>
              <a:t>Q#9</a:t>
            </a:r>
            <a:r>
              <a:rPr lang="en-US" sz="2000" b="0" i="0" u="none" strike="noStrike" cap="small" spc="300" dirty="0">
                <a:effectLst>
                  <a:outerShdw blurRad="38100" dist="38100" dir="2700000" algn="tl">
                    <a:srgbClr val="000000">
                      <a:alpha val="43137"/>
                    </a:srgbClr>
                  </a:outerShdw>
                </a:effectLst>
              </a:rPr>
              <a:t>. What is the literal meaning of mono, </a:t>
            </a:r>
            <a:r>
              <a:rPr lang="en-US" sz="2000" b="0" i="0" u="none" strike="noStrike" cap="small" spc="300" dirty="0" err="1">
                <a:effectLst>
                  <a:outerShdw blurRad="38100" dist="38100" dir="2700000" algn="tl">
                    <a:srgbClr val="000000">
                      <a:alpha val="43137"/>
                    </a:srgbClr>
                  </a:outerShdw>
                </a:effectLst>
              </a:rPr>
              <a:t>lith</a:t>
            </a:r>
            <a:r>
              <a:rPr lang="en-US" sz="2000" b="0" i="0" u="none" strike="noStrike" cap="small" spc="300" dirty="0">
                <a:effectLst>
                  <a:outerShdw blurRad="38100" dist="38100" dir="2700000" algn="tl">
                    <a:srgbClr val="000000">
                      <a:alpha val="43137"/>
                    </a:srgbClr>
                  </a:outerShdw>
                </a:effectLst>
              </a:rPr>
              <a:t>, micro, services?</a:t>
            </a:r>
          </a:p>
        </p:txBody>
      </p:sp>
      <p:sp>
        <p:nvSpPr>
          <p:cNvPr id="4" name="Rectangle 3">
            <a:extLst>
              <a:ext uri="{FF2B5EF4-FFF2-40B4-BE49-F238E27FC236}">
                <a16:creationId xmlns:a16="http://schemas.microsoft.com/office/drawing/2014/main" id="{C7C65EF8-B0C0-4B10-86C7-AA147292EB36}"/>
              </a:ext>
            </a:extLst>
          </p:cNvPr>
          <p:cNvSpPr/>
          <p:nvPr/>
        </p:nvSpPr>
        <p:spPr>
          <a:xfrm>
            <a:off x="10861591" y="4317596"/>
            <a:ext cx="1125629" cy="1862048"/>
          </a:xfrm>
          <a:prstGeom prst="rect">
            <a:avLst/>
          </a:prstGeom>
          <a:noFill/>
        </p:spPr>
        <p:txBody>
          <a:bodyPr wrap="none" lIns="91440" tIns="45720" rIns="91440" bIns="45720">
            <a:spAutoFit/>
          </a:bodyPr>
          <a:lstStyle/>
          <a:p>
            <a:pPr algn="ctr"/>
            <a:r>
              <a:rPr lang="en-US" sz="11500" b="1" cap="none" spc="50" dirty="0">
                <a:ln w="0"/>
                <a:solidFill>
                  <a:schemeClr val="bg2"/>
                </a:solidFill>
                <a:effectLst>
                  <a:innerShdw blurRad="63500" dist="50800" dir="13500000">
                    <a:srgbClr val="000000">
                      <a:alpha val="50000"/>
                    </a:srgbClr>
                  </a:innerShdw>
                </a:effectLst>
              </a:rPr>
              <a:t>A</a:t>
            </a:r>
          </a:p>
        </p:txBody>
      </p:sp>
    </p:spTree>
    <p:extLst>
      <p:ext uri="{BB962C8B-B14F-4D97-AF65-F5344CB8AC3E}">
        <p14:creationId xmlns:p14="http://schemas.microsoft.com/office/powerpoint/2010/main" val="9841478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05532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p:txBody>
          <a:bodyPr/>
          <a:lstStyle/>
          <a:p>
            <a:r>
              <a:rPr lang="en-US" dirty="0"/>
              <a:t>IQ4CN – Question #  10</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quarter" idx="13"/>
          </p:nvPr>
        </p:nvSpPr>
        <p:spPr/>
        <p:txBody>
          <a:bodyPr>
            <a:normAutofit/>
          </a:bodyPr>
          <a:lstStyle/>
          <a:p>
            <a:pPr>
              <a:lnSpc>
                <a:spcPct val="150000"/>
              </a:lnSpc>
            </a:pP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Q. Can we call microservices as microliths or polyliths or distributed monoliths? And Why?</a:t>
            </a:r>
          </a:p>
        </p:txBody>
      </p:sp>
      <p:sp>
        <p:nvSpPr>
          <p:cNvPr id="4" name="Rectangle 3">
            <a:extLst>
              <a:ext uri="{FF2B5EF4-FFF2-40B4-BE49-F238E27FC236}">
                <a16:creationId xmlns:a16="http://schemas.microsoft.com/office/drawing/2014/main" id="{17DC9E77-16F4-4009-8D7D-04A8D889F4E6}"/>
              </a:ext>
            </a:extLst>
          </p:cNvPr>
          <p:cNvSpPr/>
          <p:nvPr/>
        </p:nvSpPr>
        <p:spPr>
          <a:xfrm>
            <a:off x="10841385" y="362673"/>
            <a:ext cx="1146468" cy="1708160"/>
          </a:xfrm>
          <a:prstGeom prst="rect">
            <a:avLst/>
          </a:prstGeom>
          <a:noFill/>
        </p:spPr>
        <p:txBody>
          <a:bodyPr wrap="none" lIns="91440" tIns="45720" rIns="91440" bIns="45720">
            <a:spAutoFit/>
          </a:bodyPr>
          <a:lstStyle/>
          <a:p>
            <a:pPr algn="ctr"/>
            <a:r>
              <a:rPr lang="en-US" sz="10500" b="1" cap="none" spc="50" dirty="0">
                <a:ln w="0"/>
                <a:solidFill>
                  <a:schemeClr val="bg2"/>
                </a:solidFill>
                <a:effectLst>
                  <a:innerShdw blurRad="63500" dist="50800" dir="13500000">
                    <a:srgbClr val="000000">
                      <a:alpha val="50000"/>
                    </a:srgbClr>
                  </a:innerShdw>
                </a:effectLst>
              </a:rPr>
              <a:t>Q</a:t>
            </a:r>
          </a:p>
        </p:txBody>
      </p:sp>
    </p:spTree>
    <p:extLst>
      <p:ext uri="{BB962C8B-B14F-4D97-AF65-F5344CB8AC3E}">
        <p14:creationId xmlns:p14="http://schemas.microsoft.com/office/powerpoint/2010/main" val="24097208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a:xfrm>
            <a:off x="680322" y="609597"/>
            <a:ext cx="9613858" cy="3592750"/>
          </a:xfrm>
        </p:spPr>
        <p:txBody>
          <a:bodyPr anchor="ctr">
            <a:normAutofit fontScale="90000"/>
          </a:bodyPr>
          <a:lstStyle/>
          <a:p>
            <a:pPr algn="just">
              <a:lnSpc>
                <a:spcPct val="125000"/>
              </a:lnSpc>
            </a:pPr>
            <a:r>
              <a:rPr lang="en-US" b="0" u="sng" dirty="0">
                <a:effectLst>
                  <a:outerShdw blurRad="38100" dist="38100" dir="2700000" algn="tl">
                    <a:srgbClr val="000000">
                      <a:alpha val="43137"/>
                    </a:srgbClr>
                  </a:outerShdw>
                </a:effectLst>
              </a:rPr>
              <a:t>ANSWER</a:t>
            </a:r>
            <a:r>
              <a:rPr lang="en-US" b="0" dirty="0">
                <a:effectLst>
                  <a:outerShdw blurRad="38100" dist="38100" dir="2700000" algn="tl">
                    <a:srgbClr val="000000">
                      <a:alpha val="43137"/>
                    </a:srgbClr>
                  </a:outerShdw>
                </a:effectLst>
              </a:rPr>
              <a:t>: No, because microservices are small, lightweight, easily maintainable &amp; loosely coupled. Microliths indicates it is small but </a:t>
            </a:r>
            <a:r>
              <a:rPr lang="en-US" b="0" dirty="0" err="1">
                <a:effectLst>
                  <a:outerShdw blurRad="38100" dist="38100" dir="2700000" algn="tl">
                    <a:srgbClr val="000000">
                      <a:alpha val="43137"/>
                    </a:srgbClr>
                  </a:outerShdw>
                </a:effectLst>
              </a:rPr>
              <a:t>lith</a:t>
            </a:r>
            <a:r>
              <a:rPr lang="en-US" b="0" dirty="0">
                <a:effectLst>
                  <a:outerShdw blurRad="38100" dist="38100" dir="2700000" algn="tl">
                    <a:srgbClr val="000000">
                      <a:alpha val="43137"/>
                    </a:srgbClr>
                  </a:outerShdw>
                </a:effectLst>
              </a:rPr>
              <a:t> (</a:t>
            </a:r>
            <a:r>
              <a:rPr lang="en-US" b="0" dirty="0" err="1">
                <a:effectLst>
                  <a:outerShdw blurRad="38100" dist="38100" dir="2700000" algn="tl">
                    <a:srgbClr val="000000">
                      <a:alpha val="43137"/>
                    </a:srgbClr>
                  </a:outerShdw>
                </a:effectLst>
              </a:rPr>
              <a:t>i</a:t>
            </a:r>
            <a:r>
              <a:rPr lang="en-US" b="0" dirty="0">
                <a:effectLst>
                  <a:outerShdw blurRad="38100" dist="38100" dir="2700000" algn="tl">
                    <a:srgbClr val="000000">
                      <a:alpha val="43137"/>
                    </a:srgbClr>
                  </a:outerShdw>
                </a:effectLst>
              </a:rPr>
              <a:t>-e difficult to change); Polyliths indicates that these are many but are all </a:t>
            </a:r>
            <a:r>
              <a:rPr lang="en-US" b="0" dirty="0" err="1">
                <a:effectLst>
                  <a:outerShdw blurRad="38100" dist="38100" dir="2700000" algn="tl">
                    <a:srgbClr val="000000">
                      <a:alpha val="43137"/>
                    </a:srgbClr>
                  </a:outerShdw>
                </a:effectLst>
              </a:rPr>
              <a:t>liths</a:t>
            </a:r>
            <a:r>
              <a:rPr lang="en-US" b="0" dirty="0">
                <a:effectLst>
                  <a:outerShdw blurRad="38100" dist="38100" dir="2700000" algn="tl">
                    <a:srgbClr val="000000">
                      <a:alpha val="43137"/>
                    </a:srgbClr>
                  </a:outerShdw>
                </a:effectLst>
              </a:rPr>
              <a:t>; Distributed Monoliths indicates that the same non-native cloud enabled app is distributed.</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half" idx="2"/>
          </p:nvPr>
        </p:nvSpPr>
        <p:spPr>
          <a:xfrm>
            <a:off x="680322" y="4703226"/>
            <a:ext cx="9613859" cy="1090789"/>
          </a:xfrm>
        </p:spPr>
        <p:txBody>
          <a:bodyPr anchor="ctr">
            <a:normAutofit/>
          </a:bodyPr>
          <a:lstStyle/>
          <a:p>
            <a:pPr algn="just">
              <a:lnSpc>
                <a:spcPct val="100000"/>
              </a:lnSpc>
            </a:pPr>
            <a:r>
              <a:rPr lang="en-US" sz="2000" b="0" i="0" strike="noStrike" cap="small" spc="300" dirty="0">
                <a:effectLst>
                  <a:outerShdw blurRad="38100" dist="38100" dir="2700000" algn="tl">
                    <a:srgbClr val="000000">
                      <a:alpha val="43137"/>
                    </a:srgbClr>
                  </a:outerShdw>
                </a:effectLst>
              </a:rPr>
              <a:t>Q#10</a:t>
            </a:r>
            <a:r>
              <a:rPr lang="en-US" sz="2000" b="0" i="0" u="none" strike="noStrike" cap="small" spc="300" dirty="0">
                <a:effectLst>
                  <a:outerShdw blurRad="38100" dist="38100" dir="2700000" algn="tl">
                    <a:srgbClr val="000000">
                      <a:alpha val="43137"/>
                    </a:srgbClr>
                  </a:outerShdw>
                </a:effectLst>
              </a:rPr>
              <a:t>. Can we call microservices as microliths or polyliths or distributed monoliths?</a:t>
            </a:r>
          </a:p>
        </p:txBody>
      </p:sp>
      <p:sp>
        <p:nvSpPr>
          <p:cNvPr id="4" name="Rectangle 3">
            <a:extLst>
              <a:ext uri="{FF2B5EF4-FFF2-40B4-BE49-F238E27FC236}">
                <a16:creationId xmlns:a16="http://schemas.microsoft.com/office/drawing/2014/main" id="{C7C65EF8-B0C0-4B10-86C7-AA147292EB36}"/>
              </a:ext>
            </a:extLst>
          </p:cNvPr>
          <p:cNvSpPr/>
          <p:nvPr/>
        </p:nvSpPr>
        <p:spPr>
          <a:xfrm>
            <a:off x="10861591" y="4317596"/>
            <a:ext cx="1125629" cy="1862048"/>
          </a:xfrm>
          <a:prstGeom prst="rect">
            <a:avLst/>
          </a:prstGeom>
          <a:noFill/>
        </p:spPr>
        <p:txBody>
          <a:bodyPr wrap="none" lIns="91440" tIns="45720" rIns="91440" bIns="45720">
            <a:spAutoFit/>
          </a:bodyPr>
          <a:lstStyle/>
          <a:p>
            <a:pPr algn="ctr"/>
            <a:r>
              <a:rPr lang="en-US" sz="11500" b="1" cap="none" spc="50" dirty="0">
                <a:ln w="0"/>
                <a:solidFill>
                  <a:schemeClr val="bg2"/>
                </a:solidFill>
                <a:effectLst>
                  <a:innerShdw blurRad="63500" dist="50800" dir="13500000">
                    <a:srgbClr val="000000">
                      <a:alpha val="50000"/>
                    </a:srgbClr>
                  </a:innerShdw>
                </a:effectLst>
              </a:rPr>
              <a:t>A</a:t>
            </a:r>
          </a:p>
        </p:txBody>
      </p:sp>
    </p:spTree>
    <p:extLst>
      <p:ext uri="{BB962C8B-B14F-4D97-AF65-F5344CB8AC3E}">
        <p14:creationId xmlns:p14="http://schemas.microsoft.com/office/powerpoint/2010/main" val="122290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511694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41719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p:txBody>
          <a:bodyPr/>
          <a:lstStyle/>
          <a:p>
            <a:r>
              <a:rPr lang="en-US" dirty="0"/>
              <a:t>IQ4CN – Question #  11</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quarter" idx="13"/>
          </p:nvPr>
        </p:nvSpPr>
        <p:spPr/>
        <p:txBody>
          <a:bodyPr>
            <a:normAutofit/>
          </a:bodyPr>
          <a:lstStyle/>
          <a:p>
            <a:pPr>
              <a:lnSpc>
                <a:spcPct val="150000"/>
              </a:lnSpc>
            </a:pP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Q. Are there any trade-offs due to which monolith architecture could be selected over microservices?</a:t>
            </a:r>
          </a:p>
        </p:txBody>
      </p:sp>
      <p:sp>
        <p:nvSpPr>
          <p:cNvPr id="4" name="Rectangle 3">
            <a:extLst>
              <a:ext uri="{FF2B5EF4-FFF2-40B4-BE49-F238E27FC236}">
                <a16:creationId xmlns:a16="http://schemas.microsoft.com/office/drawing/2014/main" id="{17DC9E77-16F4-4009-8D7D-04A8D889F4E6}"/>
              </a:ext>
            </a:extLst>
          </p:cNvPr>
          <p:cNvSpPr/>
          <p:nvPr/>
        </p:nvSpPr>
        <p:spPr>
          <a:xfrm>
            <a:off x="10841385" y="362673"/>
            <a:ext cx="1146468" cy="1708160"/>
          </a:xfrm>
          <a:prstGeom prst="rect">
            <a:avLst/>
          </a:prstGeom>
          <a:noFill/>
        </p:spPr>
        <p:txBody>
          <a:bodyPr wrap="none" lIns="91440" tIns="45720" rIns="91440" bIns="45720">
            <a:spAutoFit/>
          </a:bodyPr>
          <a:lstStyle/>
          <a:p>
            <a:pPr algn="ctr"/>
            <a:r>
              <a:rPr lang="en-US" sz="10500" b="1" cap="none" spc="50" dirty="0">
                <a:ln w="0"/>
                <a:solidFill>
                  <a:schemeClr val="bg2"/>
                </a:solidFill>
                <a:effectLst>
                  <a:innerShdw blurRad="63500" dist="50800" dir="13500000">
                    <a:srgbClr val="000000">
                      <a:alpha val="50000"/>
                    </a:srgbClr>
                  </a:innerShdw>
                </a:effectLst>
              </a:rPr>
              <a:t>Q</a:t>
            </a:r>
          </a:p>
        </p:txBody>
      </p:sp>
    </p:spTree>
    <p:extLst>
      <p:ext uri="{BB962C8B-B14F-4D97-AF65-F5344CB8AC3E}">
        <p14:creationId xmlns:p14="http://schemas.microsoft.com/office/powerpoint/2010/main" val="33325068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a:xfrm>
            <a:off x="680322" y="609597"/>
            <a:ext cx="9613858" cy="3592750"/>
          </a:xfrm>
        </p:spPr>
        <p:txBody>
          <a:bodyPr anchor="ctr">
            <a:normAutofit/>
          </a:bodyPr>
          <a:lstStyle/>
          <a:p>
            <a:pPr algn="just">
              <a:lnSpc>
                <a:spcPct val="125000"/>
              </a:lnSpc>
            </a:pPr>
            <a:r>
              <a:rPr lang="en-US" b="0" u="sng" dirty="0">
                <a:effectLst>
                  <a:outerShdw blurRad="38100" dist="38100" dir="2700000" algn="tl">
                    <a:srgbClr val="000000">
                      <a:alpha val="43137"/>
                    </a:srgbClr>
                  </a:outerShdw>
                </a:effectLst>
              </a:rPr>
              <a:t>ANSWER</a:t>
            </a:r>
            <a:r>
              <a:rPr lang="en-US" b="0" dirty="0">
                <a:effectLst>
                  <a:outerShdw blurRad="38100" dist="38100" dir="2700000" algn="tl">
                    <a:srgbClr val="000000">
                      <a:alpha val="43137"/>
                    </a:srgbClr>
                  </a:outerShdw>
                </a:effectLst>
              </a:rPr>
              <a:t>: Yes, monolith could be selected in low budget project where context discovery process concludes that the internal knowledge of technical engineers is on single programming language, new features &amp; increase in user requests not expected.</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half" idx="2"/>
          </p:nvPr>
        </p:nvSpPr>
        <p:spPr>
          <a:xfrm>
            <a:off x="680322" y="4703226"/>
            <a:ext cx="9613859" cy="1090789"/>
          </a:xfrm>
        </p:spPr>
        <p:txBody>
          <a:bodyPr anchor="ctr">
            <a:normAutofit/>
          </a:bodyPr>
          <a:lstStyle/>
          <a:p>
            <a:pPr algn="just">
              <a:lnSpc>
                <a:spcPct val="100000"/>
              </a:lnSpc>
            </a:pPr>
            <a:r>
              <a:rPr lang="en-US" sz="2000" b="0" i="0" strike="noStrike" cap="small" spc="300" dirty="0">
                <a:effectLst>
                  <a:outerShdw blurRad="38100" dist="38100" dir="2700000" algn="tl">
                    <a:srgbClr val="000000">
                      <a:alpha val="43137"/>
                    </a:srgbClr>
                  </a:outerShdw>
                </a:effectLst>
              </a:rPr>
              <a:t>Q#11</a:t>
            </a:r>
            <a:r>
              <a:rPr lang="en-US" sz="2000" b="0" i="0" u="none" strike="noStrike" cap="small" spc="300" dirty="0">
                <a:effectLst>
                  <a:outerShdw blurRad="38100" dist="38100" dir="2700000" algn="tl">
                    <a:srgbClr val="000000">
                      <a:alpha val="43137"/>
                    </a:srgbClr>
                  </a:outerShdw>
                </a:effectLst>
              </a:rPr>
              <a:t>. Are there any trade-offs due to which monolith architecture could be selected over microservices?</a:t>
            </a:r>
          </a:p>
        </p:txBody>
      </p:sp>
      <p:sp>
        <p:nvSpPr>
          <p:cNvPr id="4" name="Rectangle 3">
            <a:extLst>
              <a:ext uri="{FF2B5EF4-FFF2-40B4-BE49-F238E27FC236}">
                <a16:creationId xmlns:a16="http://schemas.microsoft.com/office/drawing/2014/main" id="{C7C65EF8-B0C0-4B10-86C7-AA147292EB36}"/>
              </a:ext>
            </a:extLst>
          </p:cNvPr>
          <p:cNvSpPr/>
          <p:nvPr/>
        </p:nvSpPr>
        <p:spPr>
          <a:xfrm>
            <a:off x="10861591" y="4317596"/>
            <a:ext cx="1125629" cy="1862048"/>
          </a:xfrm>
          <a:prstGeom prst="rect">
            <a:avLst/>
          </a:prstGeom>
          <a:noFill/>
        </p:spPr>
        <p:txBody>
          <a:bodyPr wrap="none" lIns="91440" tIns="45720" rIns="91440" bIns="45720">
            <a:spAutoFit/>
          </a:bodyPr>
          <a:lstStyle/>
          <a:p>
            <a:pPr algn="ctr"/>
            <a:r>
              <a:rPr lang="en-US" sz="11500" b="1" cap="none" spc="50" dirty="0">
                <a:ln w="0"/>
                <a:solidFill>
                  <a:schemeClr val="bg2"/>
                </a:solidFill>
                <a:effectLst>
                  <a:innerShdw blurRad="63500" dist="50800" dir="13500000">
                    <a:srgbClr val="000000">
                      <a:alpha val="50000"/>
                    </a:srgbClr>
                  </a:innerShdw>
                </a:effectLst>
              </a:rPr>
              <a:t>A</a:t>
            </a:r>
          </a:p>
        </p:txBody>
      </p:sp>
    </p:spTree>
    <p:extLst>
      <p:ext uri="{BB962C8B-B14F-4D97-AF65-F5344CB8AC3E}">
        <p14:creationId xmlns:p14="http://schemas.microsoft.com/office/powerpoint/2010/main" val="8050151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74937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p:txBody>
          <a:bodyPr/>
          <a:lstStyle/>
          <a:p>
            <a:r>
              <a:rPr lang="en-US" dirty="0"/>
              <a:t>IQ4CN – Question #  12</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quarter" idx="13"/>
          </p:nvPr>
        </p:nvSpPr>
        <p:spPr/>
        <p:txBody>
          <a:bodyPr>
            <a:normAutofit/>
          </a:bodyPr>
          <a:lstStyle/>
          <a:p>
            <a:pPr>
              <a:lnSpc>
                <a:spcPct val="150000"/>
              </a:lnSpc>
            </a:pP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Q. Can a cloud-native application be built using monolith architecture?</a:t>
            </a:r>
          </a:p>
        </p:txBody>
      </p:sp>
      <p:sp>
        <p:nvSpPr>
          <p:cNvPr id="4" name="Rectangle 3">
            <a:extLst>
              <a:ext uri="{FF2B5EF4-FFF2-40B4-BE49-F238E27FC236}">
                <a16:creationId xmlns:a16="http://schemas.microsoft.com/office/drawing/2014/main" id="{17DC9E77-16F4-4009-8D7D-04A8D889F4E6}"/>
              </a:ext>
            </a:extLst>
          </p:cNvPr>
          <p:cNvSpPr/>
          <p:nvPr/>
        </p:nvSpPr>
        <p:spPr>
          <a:xfrm>
            <a:off x="10841385" y="362673"/>
            <a:ext cx="1146468" cy="1708160"/>
          </a:xfrm>
          <a:prstGeom prst="rect">
            <a:avLst/>
          </a:prstGeom>
          <a:noFill/>
        </p:spPr>
        <p:txBody>
          <a:bodyPr wrap="none" lIns="91440" tIns="45720" rIns="91440" bIns="45720">
            <a:spAutoFit/>
          </a:bodyPr>
          <a:lstStyle/>
          <a:p>
            <a:pPr algn="ctr"/>
            <a:r>
              <a:rPr lang="en-US" sz="10500" b="1" cap="none" spc="50" dirty="0">
                <a:ln w="0"/>
                <a:solidFill>
                  <a:schemeClr val="bg2"/>
                </a:solidFill>
                <a:effectLst>
                  <a:innerShdw blurRad="63500" dist="50800" dir="13500000">
                    <a:srgbClr val="000000">
                      <a:alpha val="50000"/>
                    </a:srgbClr>
                  </a:innerShdw>
                </a:effectLst>
              </a:rPr>
              <a:t>Q</a:t>
            </a:r>
          </a:p>
        </p:txBody>
      </p:sp>
    </p:spTree>
    <p:extLst>
      <p:ext uri="{BB962C8B-B14F-4D97-AF65-F5344CB8AC3E}">
        <p14:creationId xmlns:p14="http://schemas.microsoft.com/office/powerpoint/2010/main" val="39533683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a:xfrm>
            <a:off x="680322" y="609597"/>
            <a:ext cx="9613858" cy="3592750"/>
          </a:xfrm>
        </p:spPr>
        <p:txBody>
          <a:bodyPr anchor="ctr">
            <a:normAutofit/>
          </a:bodyPr>
          <a:lstStyle/>
          <a:p>
            <a:pPr algn="just">
              <a:lnSpc>
                <a:spcPct val="125000"/>
              </a:lnSpc>
            </a:pPr>
            <a:r>
              <a:rPr lang="en-US" b="0" u="sng" dirty="0">
                <a:effectLst>
                  <a:outerShdw blurRad="38100" dist="38100" dir="2700000" algn="tl">
                    <a:srgbClr val="000000">
                      <a:alpha val="43137"/>
                    </a:srgbClr>
                  </a:outerShdw>
                </a:effectLst>
              </a:rPr>
              <a:t>ANSWER</a:t>
            </a:r>
            <a:r>
              <a:rPr lang="en-US" b="0" dirty="0">
                <a:effectLst>
                  <a:outerShdw blurRad="38100" dist="38100" dir="2700000" algn="tl">
                    <a:srgbClr val="000000">
                      <a:alpha val="43137"/>
                    </a:srgbClr>
                  </a:outerShdw>
                </a:effectLst>
              </a:rPr>
              <a:t>: No, Monolith applications are built for in-house IT infrastructure, such that it has a single binary having all the application tiers. These may be further retrofitted for cloud, however, it would still land only as cloud-enabled application.</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half" idx="2"/>
          </p:nvPr>
        </p:nvSpPr>
        <p:spPr>
          <a:xfrm>
            <a:off x="680322" y="4703226"/>
            <a:ext cx="9613859" cy="1090789"/>
          </a:xfrm>
        </p:spPr>
        <p:txBody>
          <a:bodyPr anchor="ctr">
            <a:normAutofit/>
          </a:bodyPr>
          <a:lstStyle/>
          <a:p>
            <a:pPr algn="just">
              <a:lnSpc>
                <a:spcPct val="100000"/>
              </a:lnSpc>
            </a:pPr>
            <a:r>
              <a:rPr lang="en-US" sz="2000" b="0" i="0" strike="noStrike" cap="small" spc="300" dirty="0">
                <a:effectLst>
                  <a:outerShdw blurRad="38100" dist="38100" dir="2700000" algn="tl">
                    <a:srgbClr val="000000">
                      <a:alpha val="43137"/>
                    </a:srgbClr>
                  </a:outerShdw>
                </a:effectLst>
              </a:rPr>
              <a:t>Q#12</a:t>
            </a:r>
            <a:r>
              <a:rPr lang="en-US" sz="2000" b="0" i="0" u="none" strike="noStrike" cap="small" spc="300" dirty="0">
                <a:effectLst>
                  <a:outerShdw blurRad="38100" dist="38100" dir="2700000" algn="tl">
                    <a:srgbClr val="000000">
                      <a:alpha val="43137"/>
                    </a:srgbClr>
                  </a:outerShdw>
                </a:effectLst>
              </a:rPr>
              <a:t>. Can a cloud-native application be built using monolith architecture?</a:t>
            </a:r>
          </a:p>
        </p:txBody>
      </p:sp>
      <p:sp>
        <p:nvSpPr>
          <p:cNvPr id="4" name="Rectangle 3">
            <a:extLst>
              <a:ext uri="{FF2B5EF4-FFF2-40B4-BE49-F238E27FC236}">
                <a16:creationId xmlns:a16="http://schemas.microsoft.com/office/drawing/2014/main" id="{C7C65EF8-B0C0-4B10-86C7-AA147292EB36}"/>
              </a:ext>
            </a:extLst>
          </p:cNvPr>
          <p:cNvSpPr/>
          <p:nvPr/>
        </p:nvSpPr>
        <p:spPr>
          <a:xfrm>
            <a:off x="10861591" y="4317596"/>
            <a:ext cx="1125629" cy="1862048"/>
          </a:xfrm>
          <a:prstGeom prst="rect">
            <a:avLst/>
          </a:prstGeom>
          <a:noFill/>
        </p:spPr>
        <p:txBody>
          <a:bodyPr wrap="none" lIns="91440" tIns="45720" rIns="91440" bIns="45720">
            <a:spAutoFit/>
          </a:bodyPr>
          <a:lstStyle/>
          <a:p>
            <a:pPr algn="ctr"/>
            <a:r>
              <a:rPr lang="en-US" sz="11500" b="1" cap="none" spc="50" dirty="0">
                <a:ln w="0"/>
                <a:solidFill>
                  <a:schemeClr val="bg2"/>
                </a:solidFill>
                <a:effectLst>
                  <a:innerShdw blurRad="63500" dist="50800" dir="13500000">
                    <a:srgbClr val="000000">
                      <a:alpha val="50000"/>
                    </a:srgbClr>
                  </a:innerShdw>
                </a:effectLst>
              </a:rPr>
              <a:t>A</a:t>
            </a:r>
          </a:p>
        </p:txBody>
      </p:sp>
    </p:spTree>
    <p:extLst>
      <p:ext uri="{BB962C8B-B14F-4D97-AF65-F5344CB8AC3E}">
        <p14:creationId xmlns:p14="http://schemas.microsoft.com/office/powerpoint/2010/main" val="24287790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09299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p:txBody>
          <a:bodyPr/>
          <a:lstStyle/>
          <a:p>
            <a:r>
              <a:rPr lang="en-US" dirty="0"/>
              <a:t>IQ4CN – Question #  13</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quarter" idx="13"/>
          </p:nvPr>
        </p:nvSpPr>
        <p:spPr/>
        <p:txBody>
          <a:bodyPr>
            <a:normAutofit/>
          </a:bodyPr>
          <a:lstStyle/>
          <a:p>
            <a:pPr>
              <a:lnSpc>
                <a:spcPct val="150000"/>
              </a:lnSpc>
            </a:pP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Q. What objective should one achieve, which certainly sets the path to the cloud-native deployment?</a:t>
            </a:r>
          </a:p>
        </p:txBody>
      </p:sp>
      <p:sp>
        <p:nvSpPr>
          <p:cNvPr id="4" name="Rectangle 3">
            <a:extLst>
              <a:ext uri="{FF2B5EF4-FFF2-40B4-BE49-F238E27FC236}">
                <a16:creationId xmlns:a16="http://schemas.microsoft.com/office/drawing/2014/main" id="{17DC9E77-16F4-4009-8D7D-04A8D889F4E6}"/>
              </a:ext>
            </a:extLst>
          </p:cNvPr>
          <p:cNvSpPr/>
          <p:nvPr/>
        </p:nvSpPr>
        <p:spPr>
          <a:xfrm>
            <a:off x="10841385" y="362673"/>
            <a:ext cx="1146468" cy="1708160"/>
          </a:xfrm>
          <a:prstGeom prst="rect">
            <a:avLst/>
          </a:prstGeom>
          <a:noFill/>
        </p:spPr>
        <p:txBody>
          <a:bodyPr wrap="none" lIns="91440" tIns="45720" rIns="91440" bIns="45720">
            <a:spAutoFit/>
          </a:bodyPr>
          <a:lstStyle/>
          <a:p>
            <a:pPr algn="ctr"/>
            <a:r>
              <a:rPr lang="en-US" sz="10500" b="1" cap="none" spc="50" dirty="0">
                <a:ln w="0"/>
                <a:solidFill>
                  <a:schemeClr val="bg2"/>
                </a:solidFill>
                <a:effectLst>
                  <a:innerShdw blurRad="63500" dist="50800" dir="13500000">
                    <a:srgbClr val="000000">
                      <a:alpha val="50000"/>
                    </a:srgbClr>
                  </a:innerShdw>
                </a:effectLst>
              </a:rPr>
              <a:t>Q</a:t>
            </a:r>
          </a:p>
        </p:txBody>
      </p:sp>
    </p:spTree>
    <p:extLst>
      <p:ext uri="{BB962C8B-B14F-4D97-AF65-F5344CB8AC3E}">
        <p14:creationId xmlns:p14="http://schemas.microsoft.com/office/powerpoint/2010/main" val="3044533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a:xfrm>
            <a:off x="680322" y="609597"/>
            <a:ext cx="9613858" cy="3592750"/>
          </a:xfrm>
        </p:spPr>
        <p:txBody>
          <a:bodyPr anchor="ctr">
            <a:normAutofit/>
          </a:bodyPr>
          <a:lstStyle/>
          <a:p>
            <a:pPr algn="just">
              <a:lnSpc>
                <a:spcPct val="125000"/>
              </a:lnSpc>
            </a:pPr>
            <a:r>
              <a:rPr lang="en-US" b="0" u="sng" dirty="0">
                <a:effectLst>
                  <a:outerShdw blurRad="38100" dist="38100" dir="2700000" algn="tl">
                    <a:srgbClr val="000000">
                      <a:alpha val="43137"/>
                    </a:srgbClr>
                  </a:outerShdw>
                </a:effectLst>
              </a:rPr>
              <a:t>ANSWER</a:t>
            </a:r>
            <a:r>
              <a:rPr lang="en-US" b="0" dirty="0">
                <a:effectLst>
                  <a:outerShdw blurRad="38100" dist="38100" dir="2700000" algn="tl">
                    <a:srgbClr val="000000">
                      <a:alpha val="43137"/>
                    </a:srgbClr>
                  </a:outerShdw>
                </a:effectLst>
              </a:rPr>
              <a:t>: The objective of having an efficient delivery pipeline, having the ability to adopt new technologies and to have ability to easily add subtract features, certainly sets the path to cloud-native deployment.</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half" idx="2"/>
          </p:nvPr>
        </p:nvSpPr>
        <p:spPr>
          <a:xfrm>
            <a:off x="680322" y="4703226"/>
            <a:ext cx="9613859" cy="1090789"/>
          </a:xfrm>
        </p:spPr>
        <p:txBody>
          <a:bodyPr anchor="ctr">
            <a:normAutofit/>
          </a:bodyPr>
          <a:lstStyle/>
          <a:p>
            <a:pPr algn="just">
              <a:lnSpc>
                <a:spcPct val="100000"/>
              </a:lnSpc>
            </a:pPr>
            <a:r>
              <a:rPr lang="en-US" sz="2000" b="0" i="0" strike="noStrike" cap="small" spc="300" dirty="0">
                <a:effectLst>
                  <a:outerShdw blurRad="38100" dist="38100" dir="2700000" algn="tl">
                    <a:srgbClr val="000000">
                      <a:alpha val="43137"/>
                    </a:srgbClr>
                  </a:outerShdw>
                </a:effectLst>
              </a:rPr>
              <a:t>Q#13</a:t>
            </a:r>
            <a:r>
              <a:rPr lang="en-US" sz="2000" b="0" i="0" u="none" strike="noStrike" cap="small" spc="300" dirty="0">
                <a:effectLst>
                  <a:outerShdw blurRad="38100" dist="38100" dir="2700000" algn="tl">
                    <a:srgbClr val="000000">
                      <a:alpha val="43137"/>
                    </a:srgbClr>
                  </a:outerShdw>
                </a:effectLst>
              </a:rPr>
              <a:t>. What objective should one achieve, which certainly sets the path to the cloud-native deployment?</a:t>
            </a:r>
          </a:p>
        </p:txBody>
      </p:sp>
      <p:sp>
        <p:nvSpPr>
          <p:cNvPr id="4" name="Rectangle 3">
            <a:extLst>
              <a:ext uri="{FF2B5EF4-FFF2-40B4-BE49-F238E27FC236}">
                <a16:creationId xmlns:a16="http://schemas.microsoft.com/office/drawing/2014/main" id="{C7C65EF8-B0C0-4B10-86C7-AA147292EB36}"/>
              </a:ext>
            </a:extLst>
          </p:cNvPr>
          <p:cNvSpPr/>
          <p:nvPr/>
        </p:nvSpPr>
        <p:spPr>
          <a:xfrm>
            <a:off x="10861591" y="4317596"/>
            <a:ext cx="1125629" cy="1862048"/>
          </a:xfrm>
          <a:prstGeom prst="rect">
            <a:avLst/>
          </a:prstGeom>
          <a:noFill/>
        </p:spPr>
        <p:txBody>
          <a:bodyPr wrap="none" lIns="91440" tIns="45720" rIns="91440" bIns="45720">
            <a:spAutoFit/>
          </a:bodyPr>
          <a:lstStyle/>
          <a:p>
            <a:pPr algn="ctr"/>
            <a:r>
              <a:rPr lang="en-US" sz="11500" b="1" cap="none" spc="50" dirty="0">
                <a:ln w="0"/>
                <a:solidFill>
                  <a:schemeClr val="bg2"/>
                </a:solidFill>
                <a:effectLst>
                  <a:innerShdw blurRad="63500" dist="50800" dir="13500000">
                    <a:srgbClr val="000000">
                      <a:alpha val="50000"/>
                    </a:srgbClr>
                  </a:innerShdw>
                </a:effectLst>
              </a:rPr>
              <a:t>A</a:t>
            </a:r>
          </a:p>
        </p:txBody>
      </p:sp>
    </p:spTree>
    <p:extLst>
      <p:ext uri="{BB962C8B-B14F-4D97-AF65-F5344CB8AC3E}">
        <p14:creationId xmlns:p14="http://schemas.microsoft.com/office/powerpoint/2010/main" val="15267679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063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p:txBody>
          <a:bodyPr/>
          <a:lstStyle/>
          <a:p>
            <a:r>
              <a:rPr lang="en-US" dirty="0"/>
              <a:t>IQ4CN – Question #  2</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quarter" idx="13"/>
          </p:nvPr>
        </p:nvSpPr>
        <p:spPr/>
        <p:txBody>
          <a:bodyPr>
            <a:normAutofit/>
          </a:bodyPr>
          <a:lstStyle/>
          <a:p>
            <a:pPr>
              <a:lnSpc>
                <a:spcPct val="150000"/>
              </a:lnSpc>
            </a:pP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Q. With reference to this course, each of us MUST have individualized accounts at which of the registries?</a:t>
            </a:r>
          </a:p>
        </p:txBody>
      </p:sp>
      <p:sp>
        <p:nvSpPr>
          <p:cNvPr id="4" name="Rectangle 3">
            <a:extLst>
              <a:ext uri="{FF2B5EF4-FFF2-40B4-BE49-F238E27FC236}">
                <a16:creationId xmlns:a16="http://schemas.microsoft.com/office/drawing/2014/main" id="{17DC9E77-16F4-4009-8D7D-04A8D889F4E6}"/>
              </a:ext>
            </a:extLst>
          </p:cNvPr>
          <p:cNvSpPr/>
          <p:nvPr/>
        </p:nvSpPr>
        <p:spPr>
          <a:xfrm>
            <a:off x="10841385" y="362673"/>
            <a:ext cx="1146468" cy="1708160"/>
          </a:xfrm>
          <a:prstGeom prst="rect">
            <a:avLst/>
          </a:prstGeom>
          <a:noFill/>
        </p:spPr>
        <p:txBody>
          <a:bodyPr wrap="none" lIns="91440" tIns="45720" rIns="91440" bIns="45720">
            <a:spAutoFit/>
          </a:bodyPr>
          <a:lstStyle/>
          <a:p>
            <a:pPr algn="ctr"/>
            <a:r>
              <a:rPr lang="en-US" sz="10500" b="1" cap="none" spc="50" dirty="0">
                <a:ln w="0"/>
                <a:solidFill>
                  <a:schemeClr val="bg2"/>
                </a:solidFill>
                <a:effectLst>
                  <a:innerShdw blurRad="63500" dist="50800" dir="13500000">
                    <a:srgbClr val="000000">
                      <a:alpha val="50000"/>
                    </a:srgbClr>
                  </a:innerShdw>
                </a:effectLst>
              </a:rPr>
              <a:t>Q</a:t>
            </a:r>
          </a:p>
        </p:txBody>
      </p:sp>
    </p:spTree>
    <p:extLst>
      <p:ext uri="{BB962C8B-B14F-4D97-AF65-F5344CB8AC3E}">
        <p14:creationId xmlns:p14="http://schemas.microsoft.com/office/powerpoint/2010/main" val="21173166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p:txBody>
          <a:bodyPr/>
          <a:lstStyle/>
          <a:p>
            <a:r>
              <a:rPr lang="en-US" dirty="0"/>
              <a:t>IQ4CN – Question #  14</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quarter" idx="13"/>
          </p:nvPr>
        </p:nvSpPr>
        <p:spPr>
          <a:xfrm>
            <a:off x="1897818" y="2290763"/>
            <a:ext cx="8529697" cy="3103358"/>
          </a:xfrm>
        </p:spPr>
        <p:txBody>
          <a:bodyPr>
            <a:normAutofit lnSpcReduction="10000"/>
          </a:bodyPr>
          <a:lstStyle/>
          <a:p>
            <a:pPr>
              <a:lnSpc>
                <a:spcPct val="150000"/>
              </a:lnSpc>
            </a:pP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Q. What set of good development practices we should apply to improve the application lifecycle throughout release &amp; maintenance phases?</a:t>
            </a:r>
          </a:p>
        </p:txBody>
      </p:sp>
      <p:sp>
        <p:nvSpPr>
          <p:cNvPr id="4" name="Rectangle 3">
            <a:extLst>
              <a:ext uri="{FF2B5EF4-FFF2-40B4-BE49-F238E27FC236}">
                <a16:creationId xmlns:a16="http://schemas.microsoft.com/office/drawing/2014/main" id="{17DC9E77-16F4-4009-8D7D-04A8D889F4E6}"/>
              </a:ext>
            </a:extLst>
          </p:cNvPr>
          <p:cNvSpPr/>
          <p:nvPr/>
        </p:nvSpPr>
        <p:spPr>
          <a:xfrm>
            <a:off x="10841385" y="362673"/>
            <a:ext cx="1146468" cy="1708160"/>
          </a:xfrm>
          <a:prstGeom prst="rect">
            <a:avLst/>
          </a:prstGeom>
          <a:noFill/>
        </p:spPr>
        <p:txBody>
          <a:bodyPr wrap="none" lIns="91440" tIns="45720" rIns="91440" bIns="45720">
            <a:spAutoFit/>
          </a:bodyPr>
          <a:lstStyle/>
          <a:p>
            <a:pPr algn="ctr"/>
            <a:r>
              <a:rPr lang="en-US" sz="10500" b="1" cap="none" spc="50" dirty="0">
                <a:ln w="0"/>
                <a:solidFill>
                  <a:schemeClr val="bg2"/>
                </a:solidFill>
                <a:effectLst>
                  <a:innerShdw blurRad="63500" dist="50800" dir="13500000">
                    <a:srgbClr val="000000">
                      <a:alpha val="50000"/>
                    </a:srgbClr>
                  </a:innerShdw>
                </a:effectLst>
              </a:rPr>
              <a:t>Q</a:t>
            </a:r>
          </a:p>
        </p:txBody>
      </p:sp>
    </p:spTree>
    <p:extLst>
      <p:ext uri="{BB962C8B-B14F-4D97-AF65-F5344CB8AC3E}">
        <p14:creationId xmlns:p14="http://schemas.microsoft.com/office/powerpoint/2010/main" val="12852237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a:xfrm>
            <a:off x="680322" y="609597"/>
            <a:ext cx="9613858" cy="3592750"/>
          </a:xfrm>
        </p:spPr>
        <p:txBody>
          <a:bodyPr anchor="ctr">
            <a:normAutofit/>
          </a:bodyPr>
          <a:lstStyle/>
          <a:p>
            <a:pPr algn="just">
              <a:lnSpc>
                <a:spcPct val="125000"/>
              </a:lnSpc>
            </a:pPr>
            <a:r>
              <a:rPr lang="en-US" b="0" u="sng" dirty="0">
                <a:effectLst>
                  <a:outerShdw blurRad="38100" dist="38100" dir="2700000" algn="tl">
                    <a:srgbClr val="000000">
                      <a:alpha val="43137"/>
                    </a:srgbClr>
                  </a:outerShdw>
                </a:effectLst>
              </a:rPr>
              <a:t>ANSWER</a:t>
            </a:r>
            <a:r>
              <a:rPr lang="en-US" b="0" dirty="0">
                <a:effectLst>
                  <a:outerShdw blurRad="38100" dist="38100" dir="2700000" algn="tl">
                    <a:srgbClr val="000000">
                      <a:alpha val="43137"/>
                    </a:srgbClr>
                  </a:outerShdw>
                </a:effectLst>
              </a:rPr>
              <a:t>: The good development practices of health checks, metrics, logs, tracing, &amp; resource consumption should be applied in order to increase resiliency, to lower the time to recovery, &amp; to have transparency of how incoming requests are handle</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half" idx="2"/>
          </p:nvPr>
        </p:nvSpPr>
        <p:spPr>
          <a:xfrm>
            <a:off x="680322" y="4703226"/>
            <a:ext cx="9613859" cy="1090789"/>
          </a:xfrm>
        </p:spPr>
        <p:txBody>
          <a:bodyPr anchor="ctr">
            <a:normAutofit/>
          </a:bodyPr>
          <a:lstStyle/>
          <a:p>
            <a:pPr algn="just">
              <a:lnSpc>
                <a:spcPct val="100000"/>
              </a:lnSpc>
            </a:pPr>
            <a:r>
              <a:rPr lang="en-US" sz="2000" b="0" i="0" strike="noStrike" cap="small" spc="300" dirty="0">
                <a:effectLst>
                  <a:outerShdw blurRad="38100" dist="38100" dir="2700000" algn="tl">
                    <a:srgbClr val="000000">
                      <a:alpha val="43137"/>
                    </a:srgbClr>
                  </a:outerShdw>
                </a:effectLst>
              </a:rPr>
              <a:t>Q#14</a:t>
            </a:r>
            <a:r>
              <a:rPr lang="en-US" sz="2000" b="0" i="0" u="none" strike="noStrike" cap="small" spc="300" dirty="0">
                <a:effectLst>
                  <a:outerShdw blurRad="38100" dist="38100" dir="2700000" algn="tl">
                    <a:srgbClr val="000000">
                      <a:alpha val="43137"/>
                    </a:srgbClr>
                  </a:outerShdw>
                </a:effectLst>
              </a:rPr>
              <a:t>. What set of good development practices we should apply to improve the application lifecycle throughout release &amp; maintenance phases?</a:t>
            </a:r>
          </a:p>
        </p:txBody>
      </p:sp>
      <p:sp>
        <p:nvSpPr>
          <p:cNvPr id="4" name="Rectangle 3">
            <a:extLst>
              <a:ext uri="{FF2B5EF4-FFF2-40B4-BE49-F238E27FC236}">
                <a16:creationId xmlns:a16="http://schemas.microsoft.com/office/drawing/2014/main" id="{C7C65EF8-B0C0-4B10-86C7-AA147292EB36}"/>
              </a:ext>
            </a:extLst>
          </p:cNvPr>
          <p:cNvSpPr/>
          <p:nvPr/>
        </p:nvSpPr>
        <p:spPr>
          <a:xfrm>
            <a:off x="10861591" y="4317596"/>
            <a:ext cx="1125629" cy="1862048"/>
          </a:xfrm>
          <a:prstGeom prst="rect">
            <a:avLst/>
          </a:prstGeom>
          <a:noFill/>
        </p:spPr>
        <p:txBody>
          <a:bodyPr wrap="none" lIns="91440" tIns="45720" rIns="91440" bIns="45720">
            <a:spAutoFit/>
          </a:bodyPr>
          <a:lstStyle/>
          <a:p>
            <a:pPr algn="ctr"/>
            <a:r>
              <a:rPr lang="en-US" sz="11500" b="1" cap="none" spc="50" dirty="0">
                <a:ln w="0"/>
                <a:solidFill>
                  <a:schemeClr val="bg2"/>
                </a:solidFill>
                <a:effectLst>
                  <a:innerShdw blurRad="63500" dist="50800" dir="13500000">
                    <a:srgbClr val="000000">
                      <a:alpha val="50000"/>
                    </a:srgbClr>
                  </a:innerShdw>
                </a:effectLst>
              </a:rPr>
              <a:t>A</a:t>
            </a:r>
          </a:p>
        </p:txBody>
      </p:sp>
    </p:spTree>
    <p:extLst>
      <p:ext uri="{BB962C8B-B14F-4D97-AF65-F5344CB8AC3E}">
        <p14:creationId xmlns:p14="http://schemas.microsoft.com/office/powerpoint/2010/main" val="5272618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32182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p:txBody>
          <a:bodyPr/>
          <a:lstStyle/>
          <a:p>
            <a:r>
              <a:rPr lang="en-US" dirty="0"/>
              <a:t>IQ4CN – Question #  15</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quarter" idx="13"/>
          </p:nvPr>
        </p:nvSpPr>
        <p:spPr/>
        <p:txBody>
          <a:bodyPr>
            <a:normAutofit/>
          </a:bodyPr>
          <a:lstStyle/>
          <a:p>
            <a:pPr>
              <a:lnSpc>
                <a:spcPct val="150000"/>
              </a:lnSpc>
            </a:pP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Q. Why is EXTENSIBILITY always beneficial to focus on compared to flexibility?</a:t>
            </a:r>
          </a:p>
        </p:txBody>
      </p:sp>
      <p:sp>
        <p:nvSpPr>
          <p:cNvPr id="4" name="Rectangle 3">
            <a:extLst>
              <a:ext uri="{FF2B5EF4-FFF2-40B4-BE49-F238E27FC236}">
                <a16:creationId xmlns:a16="http://schemas.microsoft.com/office/drawing/2014/main" id="{17DC9E77-16F4-4009-8D7D-04A8D889F4E6}"/>
              </a:ext>
            </a:extLst>
          </p:cNvPr>
          <p:cNvSpPr/>
          <p:nvPr/>
        </p:nvSpPr>
        <p:spPr>
          <a:xfrm>
            <a:off x="10841385" y="362673"/>
            <a:ext cx="1146468" cy="1708160"/>
          </a:xfrm>
          <a:prstGeom prst="rect">
            <a:avLst/>
          </a:prstGeom>
          <a:noFill/>
        </p:spPr>
        <p:txBody>
          <a:bodyPr wrap="none" lIns="91440" tIns="45720" rIns="91440" bIns="45720">
            <a:spAutoFit/>
          </a:bodyPr>
          <a:lstStyle/>
          <a:p>
            <a:pPr algn="ctr"/>
            <a:r>
              <a:rPr lang="en-US" sz="10500" b="1" cap="none" spc="50" dirty="0">
                <a:ln w="0"/>
                <a:solidFill>
                  <a:schemeClr val="bg2"/>
                </a:solidFill>
                <a:effectLst>
                  <a:innerShdw blurRad="63500" dist="50800" dir="13500000">
                    <a:srgbClr val="000000">
                      <a:alpha val="50000"/>
                    </a:srgbClr>
                  </a:innerShdw>
                </a:effectLst>
              </a:rPr>
              <a:t>Q</a:t>
            </a:r>
          </a:p>
        </p:txBody>
      </p:sp>
    </p:spTree>
    <p:extLst>
      <p:ext uri="{BB962C8B-B14F-4D97-AF65-F5344CB8AC3E}">
        <p14:creationId xmlns:p14="http://schemas.microsoft.com/office/powerpoint/2010/main" val="37566429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a:xfrm>
            <a:off x="680322" y="609597"/>
            <a:ext cx="9613858" cy="3592750"/>
          </a:xfrm>
        </p:spPr>
        <p:txBody>
          <a:bodyPr anchor="ctr">
            <a:normAutofit/>
          </a:bodyPr>
          <a:lstStyle/>
          <a:p>
            <a:pPr algn="just">
              <a:lnSpc>
                <a:spcPct val="125000"/>
              </a:lnSpc>
            </a:pPr>
            <a:r>
              <a:rPr lang="en-US" b="0" u="sng" dirty="0">
                <a:effectLst>
                  <a:outerShdw blurRad="38100" dist="38100" dir="2700000" algn="tl">
                    <a:srgbClr val="000000">
                      <a:alpha val="43137"/>
                    </a:srgbClr>
                  </a:outerShdw>
                </a:effectLst>
              </a:rPr>
              <a:t>ANSWER</a:t>
            </a:r>
            <a:r>
              <a:rPr lang="en-US" b="0" dirty="0">
                <a:effectLst>
                  <a:outerShdw blurRad="38100" dist="38100" dir="2700000" algn="tl">
                    <a:srgbClr val="000000">
                      <a:alpha val="43137"/>
                    </a:srgbClr>
                  </a:outerShdw>
                </a:effectLst>
              </a:rPr>
              <a:t>: With EXTENSIBILITY in focus, we get multiple services with a well-defined &amp; simple functionality, whereas with FLEXIBILITY in focus, we add more heavy abstraction layers to support new services. Hence, extensibility gives efficiency.</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half" idx="2"/>
          </p:nvPr>
        </p:nvSpPr>
        <p:spPr>
          <a:xfrm>
            <a:off x="680322" y="4703226"/>
            <a:ext cx="9613859" cy="1090789"/>
          </a:xfrm>
        </p:spPr>
        <p:txBody>
          <a:bodyPr anchor="ctr">
            <a:normAutofit/>
          </a:bodyPr>
          <a:lstStyle/>
          <a:p>
            <a:pPr algn="just">
              <a:lnSpc>
                <a:spcPct val="100000"/>
              </a:lnSpc>
            </a:pPr>
            <a:r>
              <a:rPr lang="en-US" sz="2000" b="0" i="0" strike="noStrike" cap="small" spc="300" dirty="0">
                <a:effectLst>
                  <a:outerShdw blurRad="38100" dist="38100" dir="2700000" algn="tl">
                    <a:srgbClr val="000000">
                      <a:alpha val="43137"/>
                    </a:srgbClr>
                  </a:outerShdw>
                </a:effectLst>
              </a:rPr>
              <a:t>Q#15</a:t>
            </a:r>
            <a:r>
              <a:rPr lang="en-US" sz="2000" b="0" i="0" u="none" strike="noStrike" cap="small" spc="300" dirty="0">
                <a:effectLst>
                  <a:outerShdw blurRad="38100" dist="38100" dir="2700000" algn="tl">
                    <a:srgbClr val="000000">
                      <a:alpha val="43137"/>
                    </a:srgbClr>
                  </a:outerShdw>
                </a:effectLst>
              </a:rPr>
              <a:t>. Why is EXTENSIBILITY always beneficial to focus on compared to flexibility?</a:t>
            </a:r>
          </a:p>
        </p:txBody>
      </p:sp>
      <p:sp>
        <p:nvSpPr>
          <p:cNvPr id="4" name="Rectangle 3">
            <a:extLst>
              <a:ext uri="{FF2B5EF4-FFF2-40B4-BE49-F238E27FC236}">
                <a16:creationId xmlns:a16="http://schemas.microsoft.com/office/drawing/2014/main" id="{C7C65EF8-B0C0-4B10-86C7-AA147292EB36}"/>
              </a:ext>
            </a:extLst>
          </p:cNvPr>
          <p:cNvSpPr/>
          <p:nvPr/>
        </p:nvSpPr>
        <p:spPr>
          <a:xfrm>
            <a:off x="10861591" y="4317596"/>
            <a:ext cx="1125629" cy="1862048"/>
          </a:xfrm>
          <a:prstGeom prst="rect">
            <a:avLst/>
          </a:prstGeom>
          <a:noFill/>
        </p:spPr>
        <p:txBody>
          <a:bodyPr wrap="none" lIns="91440" tIns="45720" rIns="91440" bIns="45720">
            <a:spAutoFit/>
          </a:bodyPr>
          <a:lstStyle/>
          <a:p>
            <a:pPr algn="ctr"/>
            <a:r>
              <a:rPr lang="en-US" sz="11500" b="1" cap="none" spc="50" dirty="0">
                <a:ln w="0"/>
                <a:solidFill>
                  <a:schemeClr val="bg2"/>
                </a:solidFill>
                <a:effectLst>
                  <a:innerShdw blurRad="63500" dist="50800" dir="13500000">
                    <a:srgbClr val="000000">
                      <a:alpha val="50000"/>
                    </a:srgbClr>
                  </a:innerShdw>
                </a:effectLst>
              </a:rPr>
              <a:t>A</a:t>
            </a:r>
          </a:p>
        </p:txBody>
      </p:sp>
    </p:spTree>
    <p:extLst>
      <p:ext uri="{BB962C8B-B14F-4D97-AF65-F5344CB8AC3E}">
        <p14:creationId xmlns:p14="http://schemas.microsoft.com/office/powerpoint/2010/main" val="28814058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602381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p:txBody>
          <a:bodyPr/>
          <a:lstStyle/>
          <a:p>
            <a:r>
              <a:rPr lang="en-US" dirty="0"/>
              <a:t>IQ4CN – Question #  16</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quarter" idx="13"/>
          </p:nvPr>
        </p:nvSpPr>
        <p:spPr/>
        <p:txBody>
          <a:bodyPr>
            <a:normAutofit lnSpcReduction="10000"/>
          </a:bodyPr>
          <a:lstStyle/>
          <a:p>
            <a:pPr>
              <a:lnSpc>
                <a:spcPct val="150000"/>
              </a:lnSpc>
            </a:pP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Q. What are the most encountered operations in the maintenance phase to increase the longevity &amp; continuity of project?</a:t>
            </a:r>
          </a:p>
        </p:txBody>
      </p:sp>
      <p:sp>
        <p:nvSpPr>
          <p:cNvPr id="4" name="Rectangle 3">
            <a:extLst>
              <a:ext uri="{FF2B5EF4-FFF2-40B4-BE49-F238E27FC236}">
                <a16:creationId xmlns:a16="http://schemas.microsoft.com/office/drawing/2014/main" id="{17DC9E77-16F4-4009-8D7D-04A8D889F4E6}"/>
              </a:ext>
            </a:extLst>
          </p:cNvPr>
          <p:cNvSpPr/>
          <p:nvPr/>
        </p:nvSpPr>
        <p:spPr>
          <a:xfrm>
            <a:off x="10841385" y="362673"/>
            <a:ext cx="1146468" cy="1708160"/>
          </a:xfrm>
          <a:prstGeom prst="rect">
            <a:avLst/>
          </a:prstGeom>
          <a:noFill/>
        </p:spPr>
        <p:txBody>
          <a:bodyPr wrap="none" lIns="91440" tIns="45720" rIns="91440" bIns="45720">
            <a:spAutoFit/>
          </a:bodyPr>
          <a:lstStyle/>
          <a:p>
            <a:pPr algn="ctr"/>
            <a:r>
              <a:rPr lang="en-US" sz="10500" b="1" cap="none" spc="50" dirty="0">
                <a:ln w="0"/>
                <a:solidFill>
                  <a:schemeClr val="bg2"/>
                </a:solidFill>
                <a:effectLst>
                  <a:innerShdw blurRad="63500" dist="50800" dir="13500000">
                    <a:srgbClr val="000000">
                      <a:alpha val="50000"/>
                    </a:srgbClr>
                  </a:innerShdw>
                </a:effectLst>
              </a:rPr>
              <a:t>Q</a:t>
            </a:r>
          </a:p>
        </p:txBody>
      </p:sp>
    </p:spTree>
    <p:extLst>
      <p:ext uri="{BB962C8B-B14F-4D97-AF65-F5344CB8AC3E}">
        <p14:creationId xmlns:p14="http://schemas.microsoft.com/office/powerpoint/2010/main" val="20570029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a:xfrm>
            <a:off x="680322" y="609597"/>
            <a:ext cx="9613858" cy="3592750"/>
          </a:xfrm>
        </p:spPr>
        <p:txBody>
          <a:bodyPr anchor="ctr">
            <a:normAutofit fontScale="90000"/>
          </a:bodyPr>
          <a:lstStyle/>
          <a:p>
            <a:pPr>
              <a:lnSpc>
                <a:spcPct val="125000"/>
              </a:lnSpc>
            </a:pPr>
            <a:r>
              <a:rPr lang="en-US" b="0" u="sng" dirty="0">
                <a:effectLst>
                  <a:outerShdw blurRad="38100" dist="38100" dir="2700000" algn="tl">
                    <a:srgbClr val="000000">
                      <a:alpha val="43137"/>
                    </a:srgbClr>
                  </a:outerShdw>
                </a:effectLst>
              </a:rPr>
              <a:t>ANSWER</a:t>
            </a:r>
            <a:r>
              <a:rPr lang="en-US" b="0" dirty="0">
                <a:effectLst>
                  <a:outerShdw blurRad="38100" dist="38100" dir="2700000" algn="tl">
                    <a:srgbClr val="000000">
                      <a:alpha val="43137"/>
                    </a:srgbClr>
                  </a:outerShdw>
                </a:effectLst>
              </a:rPr>
              <a:t>: Some of the most encountered operations in the maintenance phase are: </a:t>
            </a:r>
            <a:br>
              <a:rPr lang="en-US" b="0" dirty="0">
                <a:effectLst>
                  <a:outerShdw blurRad="38100" dist="38100" dir="2700000" algn="tl">
                    <a:srgbClr val="000000">
                      <a:alpha val="43137"/>
                    </a:srgbClr>
                  </a:outerShdw>
                </a:effectLst>
              </a:rPr>
            </a:br>
            <a:r>
              <a:rPr lang="en-US" b="0" dirty="0">
                <a:effectLst>
                  <a:outerShdw blurRad="38100" dist="38100" dir="2700000" algn="tl">
                    <a:srgbClr val="000000">
                      <a:alpha val="43137"/>
                    </a:srgbClr>
                  </a:outerShdw>
                </a:effectLst>
              </a:rPr>
              <a:t>SPLIT: Complex functionality spilt into simple ones, </a:t>
            </a:r>
            <a:br>
              <a:rPr lang="en-US" b="0" dirty="0">
                <a:effectLst>
                  <a:outerShdw blurRad="38100" dist="38100" dir="2700000" algn="tl">
                    <a:srgbClr val="000000">
                      <a:alpha val="43137"/>
                    </a:srgbClr>
                  </a:outerShdw>
                </a:effectLst>
              </a:rPr>
            </a:br>
            <a:r>
              <a:rPr lang="en-US" b="0" dirty="0">
                <a:effectLst>
                  <a:outerShdw blurRad="38100" dist="38100" dir="2700000" algn="tl">
                    <a:srgbClr val="000000">
                      <a:alpha val="43137"/>
                    </a:srgbClr>
                  </a:outerShdw>
                </a:effectLst>
              </a:rPr>
              <a:t>MERGE: Too simple / interlinked functionality merged, </a:t>
            </a:r>
            <a:br>
              <a:rPr lang="en-US" b="0" dirty="0">
                <a:effectLst>
                  <a:outerShdw blurRad="38100" dist="38100" dir="2700000" algn="tl">
                    <a:srgbClr val="000000">
                      <a:alpha val="43137"/>
                    </a:srgbClr>
                  </a:outerShdw>
                </a:effectLst>
              </a:rPr>
            </a:br>
            <a:r>
              <a:rPr lang="en-US" b="0" dirty="0">
                <a:effectLst>
                  <a:outerShdw blurRad="38100" dist="38100" dir="2700000" algn="tl">
                    <a:srgbClr val="000000">
                      <a:alpha val="43137"/>
                    </a:srgbClr>
                  </a:outerShdw>
                </a:effectLst>
              </a:rPr>
              <a:t>REPLACE: Adopted to increase efficiency with new one, </a:t>
            </a:r>
            <a:br>
              <a:rPr lang="en-US" b="0" dirty="0">
                <a:effectLst>
                  <a:outerShdw blurRad="38100" dist="38100" dir="2700000" algn="tl">
                    <a:srgbClr val="000000">
                      <a:alpha val="43137"/>
                    </a:srgbClr>
                  </a:outerShdw>
                </a:effectLst>
              </a:rPr>
            </a:br>
            <a:r>
              <a:rPr lang="en-US" b="0" dirty="0">
                <a:effectLst>
                  <a:outerShdw blurRad="38100" dist="38100" dir="2700000" algn="tl">
                    <a:srgbClr val="000000">
                      <a:alpha val="43137"/>
                    </a:srgbClr>
                  </a:outerShdw>
                </a:effectLst>
              </a:rPr>
              <a:t>STALE: Retire or expire or archive the unused services</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half" idx="2"/>
          </p:nvPr>
        </p:nvSpPr>
        <p:spPr>
          <a:xfrm>
            <a:off x="680322" y="4703226"/>
            <a:ext cx="9613859" cy="1090789"/>
          </a:xfrm>
        </p:spPr>
        <p:txBody>
          <a:bodyPr anchor="ctr">
            <a:normAutofit/>
          </a:bodyPr>
          <a:lstStyle/>
          <a:p>
            <a:pPr algn="just">
              <a:lnSpc>
                <a:spcPct val="100000"/>
              </a:lnSpc>
            </a:pPr>
            <a:r>
              <a:rPr lang="en-US" sz="2000" b="0" i="0" strike="noStrike" cap="small" spc="300" dirty="0">
                <a:effectLst>
                  <a:outerShdw blurRad="38100" dist="38100" dir="2700000" algn="tl">
                    <a:srgbClr val="000000">
                      <a:alpha val="43137"/>
                    </a:srgbClr>
                  </a:outerShdw>
                </a:effectLst>
              </a:rPr>
              <a:t>Q#16</a:t>
            </a:r>
            <a:r>
              <a:rPr lang="en-US" sz="2000" b="0" i="0" u="none" strike="noStrike" cap="small" spc="300" dirty="0">
                <a:effectLst>
                  <a:outerShdw blurRad="38100" dist="38100" dir="2700000" algn="tl">
                    <a:srgbClr val="000000">
                      <a:alpha val="43137"/>
                    </a:srgbClr>
                  </a:outerShdw>
                </a:effectLst>
              </a:rPr>
              <a:t>. What are the most encountered operations in the maintenance phase to increase the longevity &amp; continuity of project?</a:t>
            </a:r>
          </a:p>
        </p:txBody>
      </p:sp>
      <p:sp>
        <p:nvSpPr>
          <p:cNvPr id="4" name="Rectangle 3">
            <a:extLst>
              <a:ext uri="{FF2B5EF4-FFF2-40B4-BE49-F238E27FC236}">
                <a16:creationId xmlns:a16="http://schemas.microsoft.com/office/drawing/2014/main" id="{C7C65EF8-B0C0-4B10-86C7-AA147292EB36}"/>
              </a:ext>
            </a:extLst>
          </p:cNvPr>
          <p:cNvSpPr/>
          <p:nvPr/>
        </p:nvSpPr>
        <p:spPr>
          <a:xfrm>
            <a:off x="10861591" y="4317596"/>
            <a:ext cx="1125629" cy="1862048"/>
          </a:xfrm>
          <a:prstGeom prst="rect">
            <a:avLst/>
          </a:prstGeom>
          <a:noFill/>
        </p:spPr>
        <p:txBody>
          <a:bodyPr wrap="none" lIns="91440" tIns="45720" rIns="91440" bIns="45720">
            <a:spAutoFit/>
          </a:bodyPr>
          <a:lstStyle/>
          <a:p>
            <a:pPr algn="ctr"/>
            <a:r>
              <a:rPr lang="en-US" sz="11500" b="1" cap="none" spc="50" dirty="0">
                <a:ln w="0"/>
                <a:solidFill>
                  <a:schemeClr val="bg2"/>
                </a:solidFill>
                <a:effectLst>
                  <a:innerShdw blurRad="63500" dist="50800" dir="13500000">
                    <a:srgbClr val="000000">
                      <a:alpha val="50000"/>
                    </a:srgbClr>
                  </a:innerShdw>
                </a:effectLst>
              </a:rPr>
              <a:t>A</a:t>
            </a:r>
          </a:p>
        </p:txBody>
      </p:sp>
    </p:spTree>
    <p:extLst>
      <p:ext uri="{BB962C8B-B14F-4D97-AF65-F5344CB8AC3E}">
        <p14:creationId xmlns:p14="http://schemas.microsoft.com/office/powerpoint/2010/main" val="33527528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9358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p:txBody>
          <a:bodyPr/>
          <a:lstStyle/>
          <a:p>
            <a:r>
              <a:rPr lang="en-US" dirty="0"/>
              <a:t>IQ4CN – Question #  17</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quarter" idx="13"/>
          </p:nvPr>
        </p:nvSpPr>
        <p:spPr/>
        <p:txBody>
          <a:bodyPr>
            <a:normAutofit/>
          </a:bodyPr>
          <a:lstStyle/>
          <a:p>
            <a:pPr>
              <a:lnSpc>
                <a:spcPct val="150000"/>
              </a:lnSpc>
            </a:pP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Q. Why is the VM based mechanism not efficient enough?</a:t>
            </a:r>
          </a:p>
        </p:txBody>
      </p:sp>
      <p:sp>
        <p:nvSpPr>
          <p:cNvPr id="4" name="Rectangle 3">
            <a:extLst>
              <a:ext uri="{FF2B5EF4-FFF2-40B4-BE49-F238E27FC236}">
                <a16:creationId xmlns:a16="http://schemas.microsoft.com/office/drawing/2014/main" id="{17DC9E77-16F4-4009-8D7D-04A8D889F4E6}"/>
              </a:ext>
            </a:extLst>
          </p:cNvPr>
          <p:cNvSpPr/>
          <p:nvPr/>
        </p:nvSpPr>
        <p:spPr>
          <a:xfrm>
            <a:off x="10841385" y="362673"/>
            <a:ext cx="1146468" cy="1708160"/>
          </a:xfrm>
          <a:prstGeom prst="rect">
            <a:avLst/>
          </a:prstGeom>
          <a:noFill/>
        </p:spPr>
        <p:txBody>
          <a:bodyPr wrap="none" lIns="91440" tIns="45720" rIns="91440" bIns="45720">
            <a:spAutoFit/>
          </a:bodyPr>
          <a:lstStyle/>
          <a:p>
            <a:pPr algn="ctr"/>
            <a:r>
              <a:rPr lang="en-US" sz="10500" b="1" cap="none" spc="50" dirty="0">
                <a:ln w="0"/>
                <a:solidFill>
                  <a:schemeClr val="bg2"/>
                </a:solidFill>
                <a:effectLst>
                  <a:innerShdw blurRad="63500" dist="50800" dir="13500000">
                    <a:srgbClr val="000000">
                      <a:alpha val="50000"/>
                    </a:srgbClr>
                  </a:innerShdw>
                </a:effectLst>
              </a:rPr>
              <a:t>Q</a:t>
            </a:r>
          </a:p>
        </p:txBody>
      </p:sp>
    </p:spTree>
    <p:extLst>
      <p:ext uri="{BB962C8B-B14F-4D97-AF65-F5344CB8AC3E}">
        <p14:creationId xmlns:p14="http://schemas.microsoft.com/office/powerpoint/2010/main" val="1640805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a:xfrm>
            <a:off x="680322" y="609597"/>
            <a:ext cx="9613858" cy="3592750"/>
          </a:xfrm>
        </p:spPr>
        <p:txBody>
          <a:bodyPr anchor="ctr">
            <a:normAutofit/>
          </a:bodyPr>
          <a:lstStyle/>
          <a:p>
            <a:pPr algn="ctr">
              <a:lnSpc>
                <a:spcPct val="125000"/>
              </a:lnSpc>
            </a:pPr>
            <a:r>
              <a:rPr lang="en-US" b="0" u="sng" dirty="0">
                <a:effectLst>
                  <a:outerShdw blurRad="38100" dist="38100" dir="2700000" algn="tl">
                    <a:srgbClr val="000000">
                      <a:alpha val="43137"/>
                    </a:srgbClr>
                  </a:outerShdw>
                </a:effectLst>
              </a:rPr>
              <a:t>ANSWER</a:t>
            </a:r>
            <a:r>
              <a:rPr lang="en-US" b="0" dirty="0">
                <a:effectLst>
                  <a:outerShdw blurRad="38100" dist="38100" dir="2700000" algn="tl">
                    <a:srgbClr val="000000">
                      <a:alpha val="43137"/>
                    </a:srgbClr>
                  </a:outerShdw>
                </a:effectLst>
              </a:rPr>
              <a:t>: </a:t>
            </a:r>
            <a:br>
              <a:rPr lang="en-US" b="0" dirty="0">
                <a:effectLst>
                  <a:outerShdw blurRad="38100" dist="38100" dir="2700000" algn="tl">
                    <a:srgbClr val="000000">
                      <a:alpha val="43137"/>
                    </a:srgbClr>
                  </a:outerShdw>
                </a:effectLst>
              </a:rPr>
            </a:br>
            <a:r>
              <a:rPr lang="en-US" b="0" dirty="0" err="1">
                <a:effectLst>
                  <a:outerShdw blurRad="38100" dist="38100" dir="2700000" algn="tl">
                    <a:srgbClr val="000000">
                      <a:alpha val="43137"/>
                    </a:srgbClr>
                  </a:outerShdw>
                </a:effectLst>
              </a:rPr>
              <a:t>Github</a:t>
            </a:r>
            <a:r>
              <a:rPr lang="en-US" b="0" dirty="0">
                <a:effectLst>
                  <a:outerShdw blurRad="38100" dist="38100" dir="2700000" algn="tl">
                    <a:srgbClr val="000000">
                      <a:alpha val="43137"/>
                    </a:srgbClr>
                  </a:outerShdw>
                </a:effectLst>
              </a:rPr>
              <a:t>, </a:t>
            </a:r>
            <a:br>
              <a:rPr lang="en-US" b="0" dirty="0">
                <a:effectLst>
                  <a:outerShdw blurRad="38100" dist="38100" dir="2700000" algn="tl">
                    <a:srgbClr val="000000">
                      <a:alpha val="43137"/>
                    </a:srgbClr>
                  </a:outerShdw>
                </a:effectLst>
              </a:rPr>
            </a:br>
            <a:r>
              <a:rPr lang="en-US" b="0" dirty="0" err="1">
                <a:effectLst>
                  <a:outerShdw blurRad="38100" dist="38100" dir="2700000" algn="tl">
                    <a:srgbClr val="000000">
                      <a:alpha val="43137"/>
                    </a:srgbClr>
                  </a:outerShdw>
                </a:effectLst>
              </a:rPr>
              <a:t>DockerHub</a:t>
            </a:r>
            <a:r>
              <a:rPr lang="en-US" b="0" dirty="0">
                <a:effectLst>
                  <a:outerShdw blurRad="38100" dist="38100" dir="2700000" algn="tl">
                    <a:srgbClr val="000000">
                      <a:alpha val="43137"/>
                    </a:srgbClr>
                  </a:outerShdw>
                </a:effectLst>
              </a:rPr>
              <a:t>, </a:t>
            </a:r>
            <a:br>
              <a:rPr lang="en-US" b="0" dirty="0">
                <a:effectLst>
                  <a:outerShdw blurRad="38100" dist="38100" dir="2700000" algn="tl">
                    <a:srgbClr val="000000">
                      <a:alpha val="43137"/>
                    </a:srgbClr>
                  </a:outerShdw>
                </a:effectLst>
              </a:rPr>
            </a:br>
            <a:r>
              <a:rPr lang="en-US" b="0" dirty="0" err="1">
                <a:effectLst>
                  <a:outerShdw blurRad="38100" dist="38100" dir="2700000" algn="tl">
                    <a:srgbClr val="000000">
                      <a:alpha val="43137"/>
                    </a:srgbClr>
                  </a:outerShdw>
                </a:effectLst>
              </a:rPr>
              <a:t>IBMCloud</a:t>
            </a:r>
            <a:endParaRPr lang="en-US" b="0" dirty="0">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half" idx="2"/>
          </p:nvPr>
        </p:nvSpPr>
        <p:spPr>
          <a:xfrm>
            <a:off x="680322" y="4703226"/>
            <a:ext cx="9613859" cy="1090789"/>
          </a:xfrm>
        </p:spPr>
        <p:txBody>
          <a:bodyPr anchor="ctr">
            <a:normAutofit/>
          </a:bodyPr>
          <a:lstStyle/>
          <a:p>
            <a:pPr algn="just">
              <a:lnSpc>
                <a:spcPct val="100000"/>
              </a:lnSpc>
            </a:pPr>
            <a:r>
              <a:rPr lang="en-US" sz="2000" b="0" i="0" strike="noStrike" cap="small" spc="300" dirty="0">
                <a:effectLst>
                  <a:outerShdw blurRad="38100" dist="38100" dir="2700000" algn="tl">
                    <a:srgbClr val="000000">
                      <a:alpha val="43137"/>
                    </a:srgbClr>
                  </a:outerShdw>
                </a:effectLst>
              </a:rPr>
              <a:t>Q#2</a:t>
            </a:r>
            <a:r>
              <a:rPr lang="en-US" sz="2000" b="0" i="0" u="none" strike="noStrike" cap="small" spc="300" dirty="0">
                <a:effectLst>
                  <a:outerShdw blurRad="38100" dist="38100" dir="2700000" algn="tl">
                    <a:srgbClr val="000000">
                      <a:alpha val="43137"/>
                    </a:srgbClr>
                  </a:outerShdw>
                </a:effectLst>
              </a:rPr>
              <a:t>. With reference to this course, each of us MUST have individualized accounts at which of the registries?</a:t>
            </a:r>
          </a:p>
        </p:txBody>
      </p:sp>
      <p:sp>
        <p:nvSpPr>
          <p:cNvPr id="4" name="Rectangle 3">
            <a:extLst>
              <a:ext uri="{FF2B5EF4-FFF2-40B4-BE49-F238E27FC236}">
                <a16:creationId xmlns:a16="http://schemas.microsoft.com/office/drawing/2014/main" id="{C7C65EF8-B0C0-4B10-86C7-AA147292EB36}"/>
              </a:ext>
            </a:extLst>
          </p:cNvPr>
          <p:cNvSpPr/>
          <p:nvPr/>
        </p:nvSpPr>
        <p:spPr>
          <a:xfrm>
            <a:off x="10861591" y="4317596"/>
            <a:ext cx="1125629" cy="1862048"/>
          </a:xfrm>
          <a:prstGeom prst="rect">
            <a:avLst/>
          </a:prstGeom>
          <a:noFill/>
        </p:spPr>
        <p:txBody>
          <a:bodyPr wrap="none" lIns="91440" tIns="45720" rIns="91440" bIns="45720">
            <a:spAutoFit/>
          </a:bodyPr>
          <a:lstStyle/>
          <a:p>
            <a:pPr algn="ctr"/>
            <a:r>
              <a:rPr lang="en-US" sz="11500" b="1" cap="none" spc="50" dirty="0">
                <a:ln w="0"/>
                <a:solidFill>
                  <a:schemeClr val="bg2"/>
                </a:solidFill>
                <a:effectLst>
                  <a:innerShdw blurRad="63500" dist="50800" dir="13500000">
                    <a:srgbClr val="000000">
                      <a:alpha val="50000"/>
                    </a:srgbClr>
                  </a:innerShdw>
                </a:effectLst>
              </a:rPr>
              <a:t>A</a:t>
            </a:r>
          </a:p>
        </p:txBody>
      </p:sp>
    </p:spTree>
    <p:extLst>
      <p:ext uri="{BB962C8B-B14F-4D97-AF65-F5344CB8AC3E}">
        <p14:creationId xmlns:p14="http://schemas.microsoft.com/office/powerpoint/2010/main" val="21735866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a:xfrm>
            <a:off x="680322" y="609597"/>
            <a:ext cx="9613858" cy="3592750"/>
          </a:xfrm>
        </p:spPr>
        <p:txBody>
          <a:bodyPr anchor="ctr">
            <a:normAutofit/>
          </a:bodyPr>
          <a:lstStyle/>
          <a:p>
            <a:pPr algn="just">
              <a:lnSpc>
                <a:spcPct val="125000"/>
              </a:lnSpc>
            </a:pPr>
            <a:r>
              <a:rPr lang="en-US" b="0" u="sng" dirty="0">
                <a:effectLst>
                  <a:outerShdw blurRad="38100" dist="38100" dir="2700000" algn="tl">
                    <a:srgbClr val="000000">
                      <a:alpha val="43137"/>
                    </a:srgbClr>
                  </a:outerShdw>
                </a:effectLst>
              </a:rPr>
              <a:t>ANSWER</a:t>
            </a:r>
            <a:r>
              <a:rPr lang="en-US" b="0" dirty="0">
                <a:effectLst>
                  <a:outerShdw blurRad="38100" dist="38100" dir="2700000" algn="tl">
                    <a:srgbClr val="000000">
                      <a:alpha val="43137"/>
                    </a:srgbClr>
                  </a:outerShdw>
                </a:effectLst>
              </a:rPr>
              <a:t>: Replicating an OS consumes a lot of resources, and the more applications we run the more space we allocate to the replication of the operating systems alone.</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half" idx="2"/>
          </p:nvPr>
        </p:nvSpPr>
        <p:spPr>
          <a:xfrm>
            <a:off x="680322" y="4703226"/>
            <a:ext cx="9613859" cy="1090789"/>
          </a:xfrm>
        </p:spPr>
        <p:txBody>
          <a:bodyPr anchor="ctr">
            <a:normAutofit/>
          </a:bodyPr>
          <a:lstStyle/>
          <a:p>
            <a:pPr algn="just">
              <a:lnSpc>
                <a:spcPct val="100000"/>
              </a:lnSpc>
            </a:pPr>
            <a:r>
              <a:rPr lang="en-US" sz="2000" b="0" i="0" strike="noStrike" cap="small" spc="300" dirty="0">
                <a:effectLst>
                  <a:outerShdw blurRad="38100" dist="38100" dir="2700000" algn="tl">
                    <a:srgbClr val="000000">
                      <a:alpha val="43137"/>
                    </a:srgbClr>
                  </a:outerShdw>
                </a:effectLst>
              </a:rPr>
              <a:t>Q#17</a:t>
            </a:r>
            <a:r>
              <a:rPr lang="en-US" sz="2000" b="0" i="0" u="none" strike="noStrike" cap="small" spc="300" dirty="0">
                <a:effectLst>
                  <a:outerShdw blurRad="38100" dist="38100" dir="2700000" algn="tl">
                    <a:srgbClr val="000000">
                      <a:alpha val="43137"/>
                    </a:srgbClr>
                  </a:outerShdw>
                </a:effectLst>
              </a:rPr>
              <a:t>. Why is the VM based mechanism not efficient enough?</a:t>
            </a:r>
          </a:p>
        </p:txBody>
      </p:sp>
      <p:sp>
        <p:nvSpPr>
          <p:cNvPr id="4" name="Rectangle 3">
            <a:extLst>
              <a:ext uri="{FF2B5EF4-FFF2-40B4-BE49-F238E27FC236}">
                <a16:creationId xmlns:a16="http://schemas.microsoft.com/office/drawing/2014/main" id="{C7C65EF8-B0C0-4B10-86C7-AA147292EB36}"/>
              </a:ext>
            </a:extLst>
          </p:cNvPr>
          <p:cNvSpPr/>
          <p:nvPr/>
        </p:nvSpPr>
        <p:spPr>
          <a:xfrm>
            <a:off x="10861591" y="4317596"/>
            <a:ext cx="1125629" cy="1862048"/>
          </a:xfrm>
          <a:prstGeom prst="rect">
            <a:avLst/>
          </a:prstGeom>
          <a:noFill/>
        </p:spPr>
        <p:txBody>
          <a:bodyPr wrap="none" lIns="91440" tIns="45720" rIns="91440" bIns="45720">
            <a:spAutoFit/>
          </a:bodyPr>
          <a:lstStyle/>
          <a:p>
            <a:pPr algn="ctr"/>
            <a:r>
              <a:rPr lang="en-US" sz="11500" b="1" cap="none" spc="50" dirty="0">
                <a:ln w="0"/>
                <a:solidFill>
                  <a:schemeClr val="bg2"/>
                </a:solidFill>
                <a:effectLst>
                  <a:innerShdw blurRad="63500" dist="50800" dir="13500000">
                    <a:srgbClr val="000000">
                      <a:alpha val="50000"/>
                    </a:srgbClr>
                  </a:innerShdw>
                </a:effectLst>
              </a:rPr>
              <a:t>A</a:t>
            </a:r>
          </a:p>
        </p:txBody>
      </p:sp>
    </p:spTree>
    <p:extLst>
      <p:ext uri="{BB962C8B-B14F-4D97-AF65-F5344CB8AC3E}">
        <p14:creationId xmlns:p14="http://schemas.microsoft.com/office/powerpoint/2010/main" val="38077842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5597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p:txBody>
          <a:bodyPr/>
          <a:lstStyle/>
          <a:p>
            <a:r>
              <a:rPr lang="en-US" dirty="0"/>
              <a:t>IQ4CN – Question #  18</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quarter" idx="13"/>
          </p:nvPr>
        </p:nvSpPr>
        <p:spPr/>
        <p:txBody>
          <a:bodyPr>
            <a:normAutofit lnSpcReduction="10000"/>
          </a:bodyPr>
          <a:lstStyle/>
          <a:p>
            <a:pPr>
              <a:lnSpc>
                <a:spcPct val="150000"/>
              </a:lnSpc>
            </a:pP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Q. How is multiple VMs on a Hypervisor different from multiple Containers on a container management tool?</a:t>
            </a:r>
          </a:p>
        </p:txBody>
      </p:sp>
      <p:sp>
        <p:nvSpPr>
          <p:cNvPr id="4" name="Rectangle 3">
            <a:extLst>
              <a:ext uri="{FF2B5EF4-FFF2-40B4-BE49-F238E27FC236}">
                <a16:creationId xmlns:a16="http://schemas.microsoft.com/office/drawing/2014/main" id="{17DC9E77-16F4-4009-8D7D-04A8D889F4E6}"/>
              </a:ext>
            </a:extLst>
          </p:cNvPr>
          <p:cNvSpPr/>
          <p:nvPr/>
        </p:nvSpPr>
        <p:spPr>
          <a:xfrm>
            <a:off x="10841385" y="362673"/>
            <a:ext cx="1146468" cy="1708160"/>
          </a:xfrm>
          <a:prstGeom prst="rect">
            <a:avLst/>
          </a:prstGeom>
          <a:noFill/>
        </p:spPr>
        <p:txBody>
          <a:bodyPr wrap="none" lIns="91440" tIns="45720" rIns="91440" bIns="45720">
            <a:spAutoFit/>
          </a:bodyPr>
          <a:lstStyle/>
          <a:p>
            <a:pPr algn="ctr"/>
            <a:r>
              <a:rPr lang="en-US" sz="10500" b="1" cap="none" spc="50" dirty="0">
                <a:ln w="0"/>
                <a:solidFill>
                  <a:schemeClr val="bg2"/>
                </a:solidFill>
                <a:effectLst>
                  <a:innerShdw blurRad="63500" dist="50800" dir="13500000">
                    <a:srgbClr val="000000">
                      <a:alpha val="50000"/>
                    </a:srgbClr>
                  </a:innerShdw>
                </a:effectLst>
              </a:rPr>
              <a:t>Q</a:t>
            </a:r>
          </a:p>
        </p:txBody>
      </p:sp>
    </p:spTree>
    <p:extLst>
      <p:ext uri="{BB962C8B-B14F-4D97-AF65-F5344CB8AC3E}">
        <p14:creationId xmlns:p14="http://schemas.microsoft.com/office/powerpoint/2010/main" val="405377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a:xfrm>
            <a:off x="680322" y="609597"/>
            <a:ext cx="9613858" cy="3592750"/>
          </a:xfrm>
        </p:spPr>
        <p:txBody>
          <a:bodyPr anchor="ctr">
            <a:normAutofit/>
          </a:bodyPr>
          <a:lstStyle/>
          <a:p>
            <a:pPr algn="just">
              <a:lnSpc>
                <a:spcPct val="125000"/>
              </a:lnSpc>
            </a:pPr>
            <a:r>
              <a:rPr lang="en-US" b="0" u="sng" dirty="0">
                <a:effectLst>
                  <a:outerShdw blurRad="38100" dist="38100" dir="2700000" algn="tl">
                    <a:srgbClr val="000000">
                      <a:alpha val="43137"/>
                    </a:srgbClr>
                  </a:outerShdw>
                </a:effectLst>
              </a:rPr>
              <a:t>ANSWER</a:t>
            </a:r>
            <a:r>
              <a:rPr lang="en-US" b="0" dirty="0">
                <a:effectLst>
                  <a:outerShdw blurRad="38100" dist="38100" dir="2700000" algn="tl">
                    <a:srgbClr val="000000">
                      <a:alpha val="43137"/>
                    </a:srgbClr>
                  </a:outerShdw>
                </a:effectLst>
              </a:rPr>
              <a:t>: On hypervisor, each VM requires an O/S whereas the container management tool virtualizes the O/S and requires only application code, config files and dependencies.</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half" idx="2"/>
          </p:nvPr>
        </p:nvSpPr>
        <p:spPr>
          <a:xfrm>
            <a:off x="680322" y="4703226"/>
            <a:ext cx="9613859" cy="1090789"/>
          </a:xfrm>
        </p:spPr>
        <p:txBody>
          <a:bodyPr anchor="ctr">
            <a:normAutofit/>
          </a:bodyPr>
          <a:lstStyle/>
          <a:p>
            <a:pPr algn="just">
              <a:lnSpc>
                <a:spcPct val="100000"/>
              </a:lnSpc>
            </a:pPr>
            <a:r>
              <a:rPr lang="en-US" sz="2000" b="0" i="0" strike="noStrike" cap="small" spc="300" dirty="0">
                <a:effectLst>
                  <a:outerShdw blurRad="38100" dist="38100" dir="2700000" algn="tl">
                    <a:srgbClr val="000000">
                      <a:alpha val="43137"/>
                    </a:srgbClr>
                  </a:outerShdw>
                </a:effectLst>
              </a:rPr>
              <a:t>Q#18</a:t>
            </a:r>
            <a:r>
              <a:rPr lang="en-US" sz="2000" b="0" i="0" u="none" strike="noStrike" cap="small" spc="300" dirty="0">
                <a:effectLst>
                  <a:outerShdw blurRad="38100" dist="38100" dir="2700000" algn="tl">
                    <a:srgbClr val="000000">
                      <a:alpha val="43137"/>
                    </a:srgbClr>
                  </a:outerShdw>
                </a:effectLst>
              </a:rPr>
              <a:t>. How is multiple VMs on a Hypervisor different from multiple Containers on a container management tool?</a:t>
            </a:r>
          </a:p>
        </p:txBody>
      </p:sp>
      <p:sp>
        <p:nvSpPr>
          <p:cNvPr id="4" name="Rectangle 3">
            <a:extLst>
              <a:ext uri="{FF2B5EF4-FFF2-40B4-BE49-F238E27FC236}">
                <a16:creationId xmlns:a16="http://schemas.microsoft.com/office/drawing/2014/main" id="{C7C65EF8-B0C0-4B10-86C7-AA147292EB36}"/>
              </a:ext>
            </a:extLst>
          </p:cNvPr>
          <p:cNvSpPr/>
          <p:nvPr/>
        </p:nvSpPr>
        <p:spPr>
          <a:xfrm>
            <a:off x="10861591" y="4317596"/>
            <a:ext cx="1125629" cy="1862048"/>
          </a:xfrm>
          <a:prstGeom prst="rect">
            <a:avLst/>
          </a:prstGeom>
          <a:noFill/>
        </p:spPr>
        <p:txBody>
          <a:bodyPr wrap="none" lIns="91440" tIns="45720" rIns="91440" bIns="45720">
            <a:spAutoFit/>
          </a:bodyPr>
          <a:lstStyle/>
          <a:p>
            <a:pPr algn="ctr"/>
            <a:r>
              <a:rPr lang="en-US" sz="11500" b="1" cap="none" spc="50" dirty="0">
                <a:ln w="0"/>
                <a:solidFill>
                  <a:schemeClr val="bg2"/>
                </a:solidFill>
                <a:effectLst>
                  <a:innerShdw blurRad="63500" dist="50800" dir="13500000">
                    <a:srgbClr val="000000">
                      <a:alpha val="50000"/>
                    </a:srgbClr>
                  </a:innerShdw>
                </a:effectLst>
              </a:rPr>
              <a:t>A</a:t>
            </a:r>
          </a:p>
        </p:txBody>
      </p:sp>
    </p:spTree>
    <p:extLst>
      <p:ext uri="{BB962C8B-B14F-4D97-AF65-F5344CB8AC3E}">
        <p14:creationId xmlns:p14="http://schemas.microsoft.com/office/powerpoint/2010/main" val="25147760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33949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p:txBody>
          <a:bodyPr/>
          <a:lstStyle/>
          <a:p>
            <a:r>
              <a:rPr lang="en-US" dirty="0"/>
              <a:t>IQ4CN – Question #  19</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quarter" idx="13"/>
          </p:nvPr>
        </p:nvSpPr>
        <p:spPr/>
        <p:txBody>
          <a:bodyPr>
            <a:normAutofit/>
          </a:bodyPr>
          <a:lstStyle/>
          <a:p>
            <a:pPr>
              <a:lnSpc>
                <a:spcPct val="150000"/>
              </a:lnSpc>
            </a:pP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Q. What is Docker and how is it used in packaging an application?</a:t>
            </a:r>
          </a:p>
        </p:txBody>
      </p:sp>
      <p:sp>
        <p:nvSpPr>
          <p:cNvPr id="4" name="Rectangle 3">
            <a:extLst>
              <a:ext uri="{FF2B5EF4-FFF2-40B4-BE49-F238E27FC236}">
                <a16:creationId xmlns:a16="http://schemas.microsoft.com/office/drawing/2014/main" id="{17DC9E77-16F4-4009-8D7D-04A8D889F4E6}"/>
              </a:ext>
            </a:extLst>
          </p:cNvPr>
          <p:cNvSpPr/>
          <p:nvPr/>
        </p:nvSpPr>
        <p:spPr>
          <a:xfrm>
            <a:off x="10841385" y="362673"/>
            <a:ext cx="1146468" cy="1708160"/>
          </a:xfrm>
          <a:prstGeom prst="rect">
            <a:avLst/>
          </a:prstGeom>
          <a:noFill/>
        </p:spPr>
        <p:txBody>
          <a:bodyPr wrap="none" lIns="91440" tIns="45720" rIns="91440" bIns="45720">
            <a:spAutoFit/>
          </a:bodyPr>
          <a:lstStyle/>
          <a:p>
            <a:pPr algn="ctr"/>
            <a:r>
              <a:rPr lang="en-US" sz="10500" b="1" cap="none" spc="50" dirty="0">
                <a:ln w="0"/>
                <a:solidFill>
                  <a:schemeClr val="bg2"/>
                </a:solidFill>
                <a:effectLst>
                  <a:innerShdw blurRad="63500" dist="50800" dir="13500000">
                    <a:srgbClr val="000000">
                      <a:alpha val="50000"/>
                    </a:srgbClr>
                  </a:innerShdw>
                </a:effectLst>
              </a:rPr>
              <a:t>Q</a:t>
            </a:r>
          </a:p>
        </p:txBody>
      </p:sp>
    </p:spTree>
    <p:extLst>
      <p:ext uri="{BB962C8B-B14F-4D97-AF65-F5344CB8AC3E}">
        <p14:creationId xmlns:p14="http://schemas.microsoft.com/office/powerpoint/2010/main" val="344242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a:xfrm>
            <a:off x="680322" y="609597"/>
            <a:ext cx="9613858" cy="3592750"/>
          </a:xfrm>
        </p:spPr>
        <p:txBody>
          <a:bodyPr anchor="ctr">
            <a:normAutofit fontScale="90000"/>
          </a:bodyPr>
          <a:lstStyle/>
          <a:p>
            <a:pPr algn="just">
              <a:lnSpc>
                <a:spcPct val="125000"/>
              </a:lnSpc>
            </a:pPr>
            <a:r>
              <a:rPr lang="en-US" b="0" u="sng" dirty="0">
                <a:effectLst>
                  <a:outerShdw blurRad="38100" dist="38100" dir="2700000" algn="tl">
                    <a:srgbClr val="000000">
                      <a:alpha val="43137"/>
                    </a:srgbClr>
                  </a:outerShdw>
                </a:effectLst>
              </a:rPr>
              <a:t>ANSWER</a:t>
            </a:r>
            <a:r>
              <a:rPr lang="en-US" b="0" dirty="0">
                <a:effectLst>
                  <a:outerShdw blurRad="38100" dist="38100" dir="2700000" algn="tl">
                    <a:srgbClr val="000000">
                      <a:alpha val="43137"/>
                    </a:srgbClr>
                  </a:outerShdw>
                </a:effectLst>
              </a:rPr>
              <a:t>: Docker uses O/S level virtualization to deliver software in application packages called containers. A </a:t>
            </a:r>
            <a:r>
              <a:rPr lang="en-US" b="0" dirty="0" err="1">
                <a:effectLst>
                  <a:outerShdw blurRad="38100" dist="38100" dir="2700000" algn="tl">
                    <a:srgbClr val="000000">
                      <a:alpha val="43137"/>
                    </a:srgbClr>
                  </a:outerShdw>
                </a:effectLst>
              </a:rPr>
              <a:t>Dockerfile</a:t>
            </a:r>
            <a:r>
              <a:rPr lang="en-US" b="0" dirty="0">
                <a:effectLst>
                  <a:outerShdw blurRad="38100" dist="38100" dir="2700000" algn="tl">
                    <a:srgbClr val="000000">
                      <a:alpha val="43137"/>
                    </a:srgbClr>
                  </a:outerShdw>
                </a:effectLst>
              </a:rPr>
              <a:t> with set of instructions is defined based on which a read-only template is built, which is used to spin up a runnable instance of an application.</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half" idx="2"/>
          </p:nvPr>
        </p:nvSpPr>
        <p:spPr>
          <a:xfrm>
            <a:off x="680322" y="4703226"/>
            <a:ext cx="9613859" cy="1090789"/>
          </a:xfrm>
        </p:spPr>
        <p:txBody>
          <a:bodyPr anchor="ctr">
            <a:normAutofit/>
          </a:bodyPr>
          <a:lstStyle/>
          <a:p>
            <a:pPr algn="just">
              <a:lnSpc>
                <a:spcPct val="100000"/>
              </a:lnSpc>
            </a:pPr>
            <a:r>
              <a:rPr lang="en-US" sz="2000" b="0" i="0" strike="noStrike" cap="small" spc="300" dirty="0">
                <a:effectLst>
                  <a:outerShdw blurRad="38100" dist="38100" dir="2700000" algn="tl">
                    <a:srgbClr val="000000">
                      <a:alpha val="43137"/>
                    </a:srgbClr>
                  </a:outerShdw>
                </a:effectLst>
              </a:rPr>
              <a:t>Q#19</a:t>
            </a:r>
            <a:r>
              <a:rPr lang="en-US" sz="2000" b="0" i="0" u="none" strike="noStrike" cap="small" spc="300" dirty="0">
                <a:effectLst>
                  <a:outerShdw blurRad="38100" dist="38100" dir="2700000" algn="tl">
                    <a:srgbClr val="000000">
                      <a:alpha val="43137"/>
                    </a:srgbClr>
                  </a:outerShdw>
                </a:effectLst>
              </a:rPr>
              <a:t>. What is Docker and how is it used in packaging an application?</a:t>
            </a:r>
          </a:p>
        </p:txBody>
      </p:sp>
      <p:sp>
        <p:nvSpPr>
          <p:cNvPr id="4" name="Rectangle 3">
            <a:extLst>
              <a:ext uri="{FF2B5EF4-FFF2-40B4-BE49-F238E27FC236}">
                <a16:creationId xmlns:a16="http://schemas.microsoft.com/office/drawing/2014/main" id="{C7C65EF8-B0C0-4B10-86C7-AA147292EB36}"/>
              </a:ext>
            </a:extLst>
          </p:cNvPr>
          <p:cNvSpPr/>
          <p:nvPr/>
        </p:nvSpPr>
        <p:spPr>
          <a:xfrm>
            <a:off x="10861591" y="4317596"/>
            <a:ext cx="1125629" cy="1862048"/>
          </a:xfrm>
          <a:prstGeom prst="rect">
            <a:avLst/>
          </a:prstGeom>
          <a:noFill/>
        </p:spPr>
        <p:txBody>
          <a:bodyPr wrap="none" lIns="91440" tIns="45720" rIns="91440" bIns="45720">
            <a:spAutoFit/>
          </a:bodyPr>
          <a:lstStyle/>
          <a:p>
            <a:pPr algn="ctr"/>
            <a:r>
              <a:rPr lang="en-US" sz="11500" b="1" cap="none" spc="50" dirty="0">
                <a:ln w="0"/>
                <a:solidFill>
                  <a:schemeClr val="bg2"/>
                </a:solidFill>
                <a:effectLst>
                  <a:innerShdw blurRad="63500" dist="50800" dir="13500000">
                    <a:srgbClr val="000000">
                      <a:alpha val="50000"/>
                    </a:srgbClr>
                  </a:innerShdw>
                </a:effectLst>
              </a:rPr>
              <a:t>A</a:t>
            </a:r>
          </a:p>
        </p:txBody>
      </p:sp>
    </p:spTree>
    <p:extLst>
      <p:ext uri="{BB962C8B-B14F-4D97-AF65-F5344CB8AC3E}">
        <p14:creationId xmlns:p14="http://schemas.microsoft.com/office/powerpoint/2010/main" val="19171693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62714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p:txBody>
          <a:bodyPr/>
          <a:lstStyle/>
          <a:p>
            <a:r>
              <a:rPr lang="en-US" dirty="0"/>
              <a:t>IQ4CN – Question #  20</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quarter" idx="13"/>
          </p:nvPr>
        </p:nvSpPr>
        <p:spPr/>
        <p:txBody>
          <a:bodyPr>
            <a:normAutofit/>
          </a:bodyPr>
          <a:lstStyle/>
          <a:p>
            <a:pPr>
              <a:lnSpc>
                <a:spcPct val="150000"/>
              </a:lnSpc>
            </a:pP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Q. Is Docker Image and Container the same?</a:t>
            </a:r>
          </a:p>
        </p:txBody>
      </p:sp>
      <p:sp>
        <p:nvSpPr>
          <p:cNvPr id="4" name="Rectangle 3">
            <a:extLst>
              <a:ext uri="{FF2B5EF4-FFF2-40B4-BE49-F238E27FC236}">
                <a16:creationId xmlns:a16="http://schemas.microsoft.com/office/drawing/2014/main" id="{17DC9E77-16F4-4009-8D7D-04A8D889F4E6}"/>
              </a:ext>
            </a:extLst>
          </p:cNvPr>
          <p:cNvSpPr/>
          <p:nvPr/>
        </p:nvSpPr>
        <p:spPr>
          <a:xfrm>
            <a:off x="10841385" y="362673"/>
            <a:ext cx="1146468" cy="1708160"/>
          </a:xfrm>
          <a:prstGeom prst="rect">
            <a:avLst/>
          </a:prstGeom>
          <a:noFill/>
        </p:spPr>
        <p:txBody>
          <a:bodyPr wrap="none" lIns="91440" tIns="45720" rIns="91440" bIns="45720">
            <a:spAutoFit/>
          </a:bodyPr>
          <a:lstStyle/>
          <a:p>
            <a:pPr algn="ctr"/>
            <a:r>
              <a:rPr lang="en-US" sz="10500" b="1" cap="none" spc="50" dirty="0">
                <a:ln w="0"/>
                <a:solidFill>
                  <a:schemeClr val="bg2"/>
                </a:solidFill>
                <a:effectLst>
                  <a:innerShdw blurRad="63500" dist="50800" dir="13500000">
                    <a:srgbClr val="000000">
                      <a:alpha val="50000"/>
                    </a:srgbClr>
                  </a:innerShdw>
                </a:effectLst>
              </a:rPr>
              <a:t>Q</a:t>
            </a:r>
          </a:p>
        </p:txBody>
      </p:sp>
    </p:spTree>
    <p:extLst>
      <p:ext uri="{BB962C8B-B14F-4D97-AF65-F5344CB8AC3E}">
        <p14:creationId xmlns:p14="http://schemas.microsoft.com/office/powerpoint/2010/main" val="26255720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a:xfrm>
            <a:off x="680322" y="609597"/>
            <a:ext cx="9613858" cy="3592750"/>
          </a:xfrm>
        </p:spPr>
        <p:txBody>
          <a:bodyPr anchor="ctr">
            <a:normAutofit/>
          </a:bodyPr>
          <a:lstStyle/>
          <a:p>
            <a:pPr algn="just">
              <a:lnSpc>
                <a:spcPct val="125000"/>
              </a:lnSpc>
            </a:pPr>
            <a:r>
              <a:rPr lang="en-US" b="0" u="sng" dirty="0">
                <a:effectLst>
                  <a:outerShdw blurRad="38100" dist="38100" dir="2700000" algn="tl">
                    <a:srgbClr val="000000">
                      <a:alpha val="43137"/>
                    </a:srgbClr>
                  </a:outerShdw>
                </a:effectLst>
              </a:rPr>
              <a:t>ANSWER</a:t>
            </a:r>
            <a:r>
              <a:rPr lang="en-US" b="0" dirty="0">
                <a:effectLst>
                  <a:outerShdw blurRad="38100" dist="38100" dir="2700000" algn="tl">
                    <a:srgbClr val="000000">
                      <a:alpha val="43137"/>
                    </a:srgbClr>
                  </a:outerShdw>
                </a:effectLst>
              </a:rPr>
              <a:t>: No. The docker image is a read-only package of the application in a non-executed state. When docker image is run, a new container is created, within which the application is in execution state.</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half" idx="2"/>
          </p:nvPr>
        </p:nvSpPr>
        <p:spPr>
          <a:xfrm>
            <a:off x="680322" y="4703226"/>
            <a:ext cx="9613859" cy="1090789"/>
          </a:xfrm>
        </p:spPr>
        <p:txBody>
          <a:bodyPr anchor="ctr">
            <a:normAutofit/>
          </a:bodyPr>
          <a:lstStyle/>
          <a:p>
            <a:pPr algn="just">
              <a:lnSpc>
                <a:spcPct val="100000"/>
              </a:lnSpc>
            </a:pPr>
            <a:r>
              <a:rPr lang="en-US" sz="2000" b="0" i="0" strike="noStrike" cap="small" spc="300" dirty="0">
                <a:effectLst>
                  <a:outerShdw blurRad="38100" dist="38100" dir="2700000" algn="tl">
                    <a:srgbClr val="000000">
                      <a:alpha val="43137"/>
                    </a:srgbClr>
                  </a:outerShdw>
                </a:effectLst>
              </a:rPr>
              <a:t>Q#12</a:t>
            </a:r>
            <a:r>
              <a:rPr lang="en-US" sz="2000" b="0" i="0" u="none" strike="noStrike" cap="small" spc="300" dirty="0">
                <a:effectLst>
                  <a:outerShdw blurRad="38100" dist="38100" dir="2700000" algn="tl">
                    <a:srgbClr val="000000">
                      <a:alpha val="43137"/>
                    </a:srgbClr>
                  </a:outerShdw>
                </a:effectLst>
              </a:rPr>
              <a:t>. Is Docker Image and Container the same?</a:t>
            </a:r>
          </a:p>
        </p:txBody>
      </p:sp>
      <p:sp>
        <p:nvSpPr>
          <p:cNvPr id="4" name="Rectangle 3">
            <a:extLst>
              <a:ext uri="{FF2B5EF4-FFF2-40B4-BE49-F238E27FC236}">
                <a16:creationId xmlns:a16="http://schemas.microsoft.com/office/drawing/2014/main" id="{C7C65EF8-B0C0-4B10-86C7-AA147292EB36}"/>
              </a:ext>
            </a:extLst>
          </p:cNvPr>
          <p:cNvSpPr/>
          <p:nvPr/>
        </p:nvSpPr>
        <p:spPr>
          <a:xfrm>
            <a:off x="10861591" y="4317596"/>
            <a:ext cx="1125629" cy="1862048"/>
          </a:xfrm>
          <a:prstGeom prst="rect">
            <a:avLst/>
          </a:prstGeom>
          <a:noFill/>
        </p:spPr>
        <p:txBody>
          <a:bodyPr wrap="none" lIns="91440" tIns="45720" rIns="91440" bIns="45720">
            <a:spAutoFit/>
          </a:bodyPr>
          <a:lstStyle/>
          <a:p>
            <a:pPr algn="ctr"/>
            <a:r>
              <a:rPr lang="en-US" sz="11500" b="1" cap="none" spc="50" dirty="0">
                <a:ln w="0"/>
                <a:solidFill>
                  <a:schemeClr val="bg2"/>
                </a:solidFill>
                <a:effectLst>
                  <a:innerShdw blurRad="63500" dist="50800" dir="13500000">
                    <a:srgbClr val="000000">
                      <a:alpha val="50000"/>
                    </a:srgbClr>
                  </a:innerShdw>
                </a:effectLst>
              </a:rPr>
              <a:t>A</a:t>
            </a:r>
          </a:p>
        </p:txBody>
      </p:sp>
    </p:spTree>
    <p:extLst>
      <p:ext uri="{BB962C8B-B14F-4D97-AF65-F5344CB8AC3E}">
        <p14:creationId xmlns:p14="http://schemas.microsoft.com/office/powerpoint/2010/main" val="906554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25865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52048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p:txBody>
          <a:bodyPr/>
          <a:lstStyle/>
          <a:p>
            <a:r>
              <a:rPr lang="en-US" dirty="0"/>
              <a:t>IQ4CN – Question #  21</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quarter" idx="13"/>
          </p:nvPr>
        </p:nvSpPr>
        <p:spPr/>
        <p:txBody>
          <a:bodyPr>
            <a:normAutofit/>
          </a:bodyPr>
          <a:lstStyle/>
          <a:p>
            <a:pPr>
              <a:lnSpc>
                <a:spcPct val="150000"/>
              </a:lnSpc>
            </a:pP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Q. Can docker image automatically change when new changes are saved in application source code?</a:t>
            </a:r>
          </a:p>
        </p:txBody>
      </p:sp>
      <p:sp>
        <p:nvSpPr>
          <p:cNvPr id="4" name="Rectangle 3">
            <a:extLst>
              <a:ext uri="{FF2B5EF4-FFF2-40B4-BE49-F238E27FC236}">
                <a16:creationId xmlns:a16="http://schemas.microsoft.com/office/drawing/2014/main" id="{17DC9E77-16F4-4009-8D7D-04A8D889F4E6}"/>
              </a:ext>
            </a:extLst>
          </p:cNvPr>
          <p:cNvSpPr/>
          <p:nvPr/>
        </p:nvSpPr>
        <p:spPr>
          <a:xfrm>
            <a:off x="10841385" y="362673"/>
            <a:ext cx="1146468" cy="1708160"/>
          </a:xfrm>
          <a:prstGeom prst="rect">
            <a:avLst/>
          </a:prstGeom>
          <a:noFill/>
        </p:spPr>
        <p:txBody>
          <a:bodyPr wrap="none" lIns="91440" tIns="45720" rIns="91440" bIns="45720">
            <a:spAutoFit/>
          </a:bodyPr>
          <a:lstStyle/>
          <a:p>
            <a:pPr algn="ctr"/>
            <a:r>
              <a:rPr lang="en-US" sz="10500" b="1" cap="none" spc="50" dirty="0">
                <a:ln w="0"/>
                <a:solidFill>
                  <a:schemeClr val="bg2"/>
                </a:solidFill>
                <a:effectLst>
                  <a:innerShdw blurRad="63500" dist="50800" dir="13500000">
                    <a:srgbClr val="000000">
                      <a:alpha val="50000"/>
                    </a:srgbClr>
                  </a:innerShdw>
                </a:effectLst>
              </a:rPr>
              <a:t>Q</a:t>
            </a:r>
          </a:p>
        </p:txBody>
      </p:sp>
    </p:spTree>
    <p:extLst>
      <p:ext uri="{BB962C8B-B14F-4D97-AF65-F5344CB8AC3E}">
        <p14:creationId xmlns:p14="http://schemas.microsoft.com/office/powerpoint/2010/main" val="37842271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a:xfrm>
            <a:off x="680322" y="609597"/>
            <a:ext cx="9613858" cy="3592750"/>
          </a:xfrm>
        </p:spPr>
        <p:txBody>
          <a:bodyPr anchor="ctr">
            <a:normAutofit/>
          </a:bodyPr>
          <a:lstStyle/>
          <a:p>
            <a:pPr algn="just">
              <a:lnSpc>
                <a:spcPct val="125000"/>
              </a:lnSpc>
            </a:pPr>
            <a:r>
              <a:rPr lang="en-US" b="0" u="sng" dirty="0">
                <a:effectLst>
                  <a:outerShdw blurRad="38100" dist="38100" dir="2700000" algn="tl">
                    <a:srgbClr val="000000">
                      <a:alpha val="43137"/>
                    </a:srgbClr>
                  </a:outerShdw>
                </a:effectLst>
              </a:rPr>
              <a:t>ANSWER</a:t>
            </a:r>
            <a:r>
              <a:rPr lang="en-US" b="0" dirty="0">
                <a:effectLst>
                  <a:outerShdw blurRad="38100" dist="38100" dir="2700000" algn="tl">
                    <a:srgbClr val="000000">
                      <a:alpha val="43137"/>
                    </a:srgbClr>
                  </a:outerShdw>
                </a:effectLst>
              </a:rPr>
              <a:t>: No, docker images are read-only and hence it has to be re-build once all changes are completed in the source code.</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half" idx="2"/>
          </p:nvPr>
        </p:nvSpPr>
        <p:spPr>
          <a:xfrm>
            <a:off x="680322" y="4703226"/>
            <a:ext cx="9613859" cy="1090789"/>
          </a:xfrm>
        </p:spPr>
        <p:txBody>
          <a:bodyPr anchor="ctr">
            <a:normAutofit/>
          </a:bodyPr>
          <a:lstStyle/>
          <a:p>
            <a:pPr algn="just">
              <a:lnSpc>
                <a:spcPct val="100000"/>
              </a:lnSpc>
            </a:pPr>
            <a:r>
              <a:rPr lang="en-US" sz="2000" b="0" i="0" strike="noStrike" cap="small" spc="300" dirty="0">
                <a:effectLst>
                  <a:outerShdw blurRad="38100" dist="38100" dir="2700000" algn="tl">
                    <a:srgbClr val="000000">
                      <a:alpha val="43137"/>
                    </a:srgbClr>
                  </a:outerShdw>
                </a:effectLst>
              </a:rPr>
              <a:t>Q#21</a:t>
            </a:r>
            <a:r>
              <a:rPr lang="en-US" sz="2000" b="0" i="0" u="none" strike="noStrike" cap="small" spc="300" dirty="0">
                <a:effectLst>
                  <a:outerShdw blurRad="38100" dist="38100" dir="2700000" algn="tl">
                    <a:srgbClr val="000000">
                      <a:alpha val="43137"/>
                    </a:srgbClr>
                  </a:outerShdw>
                </a:effectLst>
              </a:rPr>
              <a:t>. Can docker image automatically change when new changes are saved in application source code?</a:t>
            </a:r>
          </a:p>
        </p:txBody>
      </p:sp>
      <p:sp>
        <p:nvSpPr>
          <p:cNvPr id="4" name="Rectangle 3">
            <a:extLst>
              <a:ext uri="{FF2B5EF4-FFF2-40B4-BE49-F238E27FC236}">
                <a16:creationId xmlns:a16="http://schemas.microsoft.com/office/drawing/2014/main" id="{C7C65EF8-B0C0-4B10-86C7-AA147292EB36}"/>
              </a:ext>
            </a:extLst>
          </p:cNvPr>
          <p:cNvSpPr/>
          <p:nvPr/>
        </p:nvSpPr>
        <p:spPr>
          <a:xfrm>
            <a:off x="10861591" y="4317596"/>
            <a:ext cx="1125629" cy="1862048"/>
          </a:xfrm>
          <a:prstGeom prst="rect">
            <a:avLst/>
          </a:prstGeom>
          <a:noFill/>
        </p:spPr>
        <p:txBody>
          <a:bodyPr wrap="none" lIns="91440" tIns="45720" rIns="91440" bIns="45720">
            <a:spAutoFit/>
          </a:bodyPr>
          <a:lstStyle/>
          <a:p>
            <a:pPr algn="ctr"/>
            <a:r>
              <a:rPr lang="en-US" sz="11500" b="1" cap="none" spc="50" dirty="0">
                <a:ln w="0"/>
                <a:solidFill>
                  <a:schemeClr val="bg2"/>
                </a:solidFill>
                <a:effectLst>
                  <a:innerShdw blurRad="63500" dist="50800" dir="13500000">
                    <a:srgbClr val="000000">
                      <a:alpha val="50000"/>
                    </a:srgbClr>
                  </a:innerShdw>
                </a:effectLst>
              </a:rPr>
              <a:t>A</a:t>
            </a:r>
          </a:p>
        </p:txBody>
      </p:sp>
    </p:spTree>
    <p:extLst>
      <p:ext uri="{BB962C8B-B14F-4D97-AF65-F5344CB8AC3E}">
        <p14:creationId xmlns:p14="http://schemas.microsoft.com/office/powerpoint/2010/main" val="32520473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51026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p:txBody>
          <a:bodyPr/>
          <a:lstStyle/>
          <a:p>
            <a:r>
              <a:rPr lang="en-US" dirty="0"/>
              <a:t>IQ4CN – Question #  22</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quarter" idx="13"/>
          </p:nvPr>
        </p:nvSpPr>
        <p:spPr/>
        <p:txBody>
          <a:bodyPr>
            <a:normAutofit lnSpcReduction="10000"/>
          </a:bodyPr>
          <a:lstStyle/>
          <a:p>
            <a:pPr>
              <a:lnSpc>
                <a:spcPct val="150000"/>
              </a:lnSpc>
            </a:pP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Q. What is the significance of docker image tag and at what stage of application packaging we should be concerned about it?</a:t>
            </a:r>
          </a:p>
        </p:txBody>
      </p:sp>
      <p:sp>
        <p:nvSpPr>
          <p:cNvPr id="4" name="Rectangle 3">
            <a:extLst>
              <a:ext uri="{FF2B5EF4-FFF2-40B4-BE49-F238E27FC236}">
                <a16:creationId xmlns:a16="http://schemas.microsoft.com/office/drawing/2014/main" id="{17DC9E77-16F4-4009-8D7D-04A8D889F4E6}"/>
              </a:ext>
            </a:extLst>
          </p:cNvPr>
          <p:cNvSpPr/>
          <p:nvPr/>
        </p:nvSpPr>
        <p:spPr>
          <a:xfrm>
            <a:off x="10841385" y="362673"/>
            <a:ext cx="1146468" cy="1708160"/>
          </a:xfrm>
          <a:prstGeom prst="rect">
            <a:avLst/>
          </a:prstGeom>
          <a:noFill/>
        </p:spPr>
        <p:txBody>
          <a:bodyPr wrap="none" lIns="91440" tIns="45720" rIns="91440" bIns="45720">
            <a:spAutoFit/>
          </a:bodyPr>
          <a:lstStyle/>
          <a:p>
            <a:pPr algn="ctr"/>
            <a:r>
              <a:rPr lang="en-US" sz="10500" b="1" cap="none" spc="50" dirty="0">
                <a:ln w="0"/>
                <a:solidFill>
                  <a:schemeClr val="bg2"/>
                </a:solidFill>
                <a:effectLst>
                  <a:innerShdw blurRad="63500" dist="50800" dir="13500000">
                    <a:srgbClr val="000000">
                      <a:alpha val="50000"/>
                    </a:srgbClr>
                  </a:innerShdw>
                </a:effectLst>
              </a:rPr>
              <a:t>Q</a:t>
            </a:r>
          </a:p>
        </p:txBody>
      </p:sp>
    </p:spTree>
    <p:extLst>
      <p:ext uri="{BB962C8B-B14F-4D97-AF65-F5344CB8AC3E}">
        <p14:creationId xmlns:p14="http://schemas.microsoft.com/office/powerpoint/2010/main" val="14993906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a:xfrm>
            <a:off x="680322" y="609597"/>
            <a:ext cx="9613858" cy="3592750"/>
          </a:xfrm>
        </p:spPr>
        <p:txBody>
          <a:bodyPr anchor="ctr">
            <a:normAutofit/>
          </a:bodyPr>
          <a:lstStyle/>
          <a:p>
            <a:pPr algn="just">
              <a:lnSpc>
                <a:spcPct val="125000"/>
              </a:lnSpc>
            </a:pPr>
            <a:r>
              <a:rPr lang="en-US" b="0" u="sng" dirty="0">
                <a:effectLst>
                  <a:outerShdw blurRad="38100" dist="38100" dir="2700000" algn="tl">
                    <a:srgbClr val="000000">
                      <a:alpha val="43137"/>
                    </a:srgbClr>
                  </a:outerShdw>
                </a:effectLst>
              </a:rPr>
              <a:t>ANSWER</a:t>
            </a:r>
            <a:r>
              <a:rPr lang="en-US" b="0" dirty="0">
                <a:effectLst>
                  <a:outerShdw blurRad="38100" dist="38100" dir="2700000" algn="tl">
                    <a:srgbClr val="000000">
                      <a:alpha val="43137"/>
                    </a:srgbClr>
                  </a:outerShdw>
                </a:effectLst>
              </a:rPr>
              <a:t>: The tag provides version control over application releases. It is highly recommended to tag the docker image first before it is pushed to the docker registry like </a:t>
            </a:r>
            <a:r>
              <a:rPr lang="en-US" b="0" dirty="0" err="1">
                <a:effectLst>
                  <a:outerShdw blurRad="38100" dist="38100" dir="2700000" algn="tl">
                    <a:srgbClr val="000000">
                      <a:alpha val="43137"/>
                    </a:srgbClr>
                  </a:outerShdw>
                </a:effectLst>
              </a:rPr>
              <a:t>DockerHub</a:t>
            </a:r>
            <a:r>
              <a:rPr lang="en-US" b="0" dirty="0">
                <a:effectLst>
                  <a:outerShdw blurRad="38100" dist="38100" dir="2700000" algn="tl">
                    <a:srgbClr val="000000">
                      <a:alpha val="43137"/>
                    </a:srgbClr>
                  </a:outerShdw>
                </a:effectLst>
              </a:rPr>
              <a:t>.</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half" idx="2"/>
          </p:nvPr>
        </p:nvSpPr>
        <p:spPr>
          <a:xfrm>
            <a:off x="680322" y="4703226"/>
            <a:ext cx="9613859" cy="1090789"/>
          </a:xfrm>
        </p:spPr>
        <p:txBody>
          <a:bodyPr anchor="ctr">
            <a:normAutofit/>
          </a:bodyPr>
          <a:lstStyle/>
          <a:p>
            <a:pPr algn="just">
              <a:lnSpc>
                <a:spcPct val="100000"/>
              </a:lnSpc>
            </a:pPr>
            <a:r>
              <a:rPr lang="en-US" sz="2000" b="0" i="0" strike="noStrike" cap="small" spc="300" dirty="0">
                <a:effectLst>
                  <a:outerShdw blurRad="38100" dist="38100" dir="2700000" algn="tl">
                    <a:srgbClr val="000000">
                      <a:alpha val="43137"/>
                    </a:srgbClr>
                  </a:outerShdw>
                </a:effectLst>
              </a:rPr>
              <a:t>Q#22</a:t>
            </a:r>
            <a:r>
              <a:rPr lang="en-US" sz="2000" b="0" i="0" u="none" strike="noStrike" cap="small" spc="300" dirty="0">
                <a:effectLst>
                  <a:outerShdw blurRad="38100" dist="38100" dir="2700000" algn="tl">
                    <a:srgbClr val="000000">
                      <a:alpha val="43137"/>
                    </a:srgbClr>
                  </a:outerShdw>
                </a:effectLst>
              </a:rPr>
              <a:t>. What is the significance of docker image tag and at what stage of application packaging we should be concerned about it?</a:t>
            </a:r>
          </a:p>
        </p:txBody>
      </p:sp>
      <p:sp>
        <p:nvSpPr>
          <p:cNvPr id="4" name="Rectangle 3">
            <a:extLst>
              <a:ext uri="{FF2B5EF4-FFF2-40B4-BE49-F238E27FC236}">
                <a16:creationId xmlns:a16="http://schemas.microsoft.com/office/drawing/2014/main" id="{C7C65EF8-B0C0-4B10-86C7-AA147292EB36}"/>
              </a:ext>
            </a:extLst>
          </p:cNvPr>
          <p:cNvSpPr/>
          <p:nvPr/>
        </p:nvSpPr>
        <p:spPr>
          <a:xfrm>
            <a:off x="10861591" y="4317596"/>
            <a:ext cx="1125629" cy="1862048"/>
          </a:xfrm>
          <a:prstGeom prst="rect">
            <a:avLst/>
          </a:prstGeom>
          <a:noFill/>
        </p:spPr>
        <p:txBody>
          <a:bodyPr wrap="none" lIns="91440" tIns="45720" rIns="91440" bIns="45720">
            <a:spAutoFit/>
          </a:bodyPr>
          <a:lstStyle/>
          <a:p>
            <a:pPr algn="ctr"/>
            <a:r>
              <a:rPr lang="en-US" sz="11500" b="1" cap="none" spc="50" dirty="0">
                <a:ln w="0"/>
                <a:solidFill>
                  <a:schemeClr val="bg2"/>
                </a:solidFill>
                <a:effectLst>
                  <a:innerShdw blurRad="63500" dist="50800" dir="13500000">
                    <a:srgbClr val="000000">
                      <a:alpha val="50000"/>
                    </a:srgbClr>
                  </a:innerShdw>
                </a:effectLst>
              </a:rPr>
              <a:t>A</a:t>
            </a:r>
          </a:p>
        </p:txBody>
      </p:sp>
    </p:spTree>
    <p:extLst>
      <p:ext uri="{BB962C8B-B14F-4D97-AF65-F5344CB8AC3E}">
        <p14:creationId xmlns:p14="http://schemas.microsoft.com/office/powerpoint/2010/main" val="132718148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23062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p:txBody>
          <a:bodyPr/>
          <a:lstStyle/>
          <a:p>
            <a:r>
              <a:rPr lang="en-US" dirty="0"/>
              <a:t>IQ4CN – Question #  23</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quarter" idx="13"/>
          </p:nvPr>
        </p:nvSpPr>
        <p:spPr/>
        <p:txBody>
          <a:bodyPr>
            <a:normAutofit/>
          </a:bodyPr>
          <a:lstStyle/>
          <a:p>
            <a:pPr>
              <a:lnSpc>
                <a:spcPct val="150000"/>
              </a:lnSpc>
            </a:pP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Q. What is the purpose of Docker registry?</a:t>
            </a:r>
          </a:p>
        </p:txBody>
      </p:sp>
      <p:sp>
        <p:nvSpPr>
          <p:cNvPr id="4" name="Rectangle 3">
            <a:extLst>
              <a:ext uri="{FF2B5EF4-FFF2-40B4-BE49-F238E27FC236}">
                <a16:creationId xmlns:a16="http://schemas.microsoft.com/office/drawing/2014/main" id="{17DC9E77-16F4-4009-8D7D-04A8D889F4E6}"/>
              </a:ext>
            </a:extLst>
          </p:cNvPr>
          <p:cNvSpPr/>
          <p:nvPr/>
        </p:nvSpPr>
        <p:spPr>
          <a:xfrm>
            <a:off x="10841385" y="362673"/>
            <a:ext cx="1146468" cy="1708160"/>
          </a:xfrm>
          <a:prstGeom prst="rect">
            <a:avLst/>
          </a:prstGeom>
          <a:noFill/>
        </p:spPr>
        <p:txBody>
          <a:bodyPr wrap="none" lIns="91440" tIns="45720" rIns="91440" bIns="45720">
            <a:spAutoFit/>
          </a:bodyPr>
          <a:lstStyle/>
          <a:p>
            <a:pPr algn="ctr"/>
            <a:r>
              <a:rPr lang="en-US" sz="10500" b="1" cap="none" spc="50" dirty="0">
                <a:ln w="0"/>
                <a:solidFill>
                  <a:schemeClr val="bg2"/>
                </a:solidFill>
                <a:effectLst>
                  <a:innerShdw blurRad="63500" dist="50800" dir="13500000">
                    <a:srgbClr val="000000">
                      <a:alpha val="50000"/>
                    </a:srgbClr>
                  </a:innerShdw>
                </a:effectLst>
              </a:rPr>
              <a:t>Q</a:t>
            </a:r>
          </a:p>
        </p:txBody>
      </p:sp>
    </p:spTree>
    <p:extLst>
      <p:ext uri="{BB962C8B-B14F-4D97-AF65-F5344CB8AC3E}">
        <p14:creationId xmlns:p14="http://schemas.microsoft.com/office/powerpoint/2010/main" val="37513781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a:xfrm>
            <a:off x="680322" y="609597"/>
            <a:ext cx="9613858" cy="3592750"/>
          </a:xfrm>
        </p:spPr>
        <p:txBody>
          <a:bodyPr anchor="ctr">
            <a:normAutofit/>
          </a:bodyPr>
          <a:lstStyle/>
          <a:p>
            <a:pPr algn="just">
              <a:lnSpc>
                <a:spcPct val="125000"/>
              </a:lnSpc>
            </a:pPr>
            <a:r>
              <a:rPr lang="en-US" b="0" u="sng" dirty="0">
                <a:effectLst>
                  <a:outerShdw blurRad="38100" dist="38100" dir="2700000" algn="tl">
                    <a:srgbClr val="000000">
                      <a:alpha val="43137"/>
                    </a:srgbClr>
                  </a:outerShdw>
                </a:effectLst>
              </a:rPr>
              <a:t>ANSWER</a:t>
            </a:r>
            <a:r>
              <a:rPr lang="en-US" b="0" dirty="0">
                <a:effectLst>
                  <a:outerShdw blurRad="38100" dist="38100" dir="2700000" algn="tl">
                    <a:srgbClr val="000000">
                      <a:alpha val="43137"/>
                    </a:srgbClr>
                  </a:outerShdw>
                </a:effectLst>
              </a:rPr>
              <a:t>: It provides a central mechanism to store and distribute Docker images after been built and tested on the local machine. It can be maintained with public open access or with private restricted access.</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half" idx="2"/>
          </p:nvPr>
        </p:nvSpPr>
        <p:spPr>
          <a:xfrm>
            <a:off x="680322" y="4703226"/>
            <a:ext cx="9613859" cy="1090789"/>
          </a:xfrm>
        </p:spPr>
        <p:txBody>
          <a:bodyPr anchor="ctr">
            <a:normAutofit/>
          </a:bodyPr>
          <a:lstStyle/>
          <a:p>
            <a:pPr algn="just">
              <a:lnSpc>
                <a:spcPct val="100000"/>
              </a:lnSpc>
            </a:pPr>
            <a:r>
              <a:rPr lang="en-US" sz="2000" b="0" i="0" strike="noStrike" cap="small" spc="300" dirty="0">
                <a:effectLst>
                  <a:outerShdw blurRad="38100" dist="38100" dir="2700000" algn="tl">
                    <a:srgbClr val="000000">
                      <a:alpha val="43137"/>
                    </a:srgbClr>
                  </a:outerShdw>
                </a:effectLst>
              </a:rPr>
              <a:t>Q#23</a:t>
            </a:r>
            <a:r>
              <a:rPr lang="en-US" sz="2000" b="0" i="0" u="none" strike="noStrike" cap="small" spc="300" dirty="0">
                <a:effectLst>
                  <a:outerShdw blurRad="38100" dist="38100" dir="2700000" algn="tl">
                    <a:srgbClr val="000000">
                      <a:alpha val="43137"/>
                    </a:srgbClr>
                  </a:outerShdw>
                </a:effectLst>
              </a:rPr>
              <a:t>. What is the purpose of Docker registry?</a:t>
            </a:r>
          </a:p>
        </p:txBody>
      </p:sp>
      <p:sp>
        <p:nvSpPr>
          <p:cNvPr id="4" name="Rectangle 3">
            <a:extLst>
              <a:ext uri="{FF2B5EF4-FFF2-40B4-BE49-F238E27FC236}">
                <a16:creationId xmlns:a16="http://schemas.microsoft.com/office/drawing/2014/main" id="{C7C65EF8-B0C0-4B10-86C7-AA147292EB36}"/>
              </a:ext>
            </a:extLst>
          </p:cNvPr>
          <p:cNvSpPr/>
          <p:nvPr/>
        </p:nvSpPr>
        <p:spPr>
          <a:xfrm>
            <a:off x="10861591" y="4317596"/>
            <a:ext cx="1125629" cy="1862048"/>
          </a:xfrm>
          <a:prstGeom prst="rect">
            <a:avLst/>
          </a:prstGeom>
          <a:noFill/>
        </p:spPr>
        <p:txBody>
          <a:bodyPr wrap="none" lIns="91440" tIns="45720" rIns="91440" bIns="45720">
            <a:spAutoFit/>
          </a:bodyPr>
          <a:lstStyle/>
          <a:p>
            <a:pPr algn="ctr"/>
            <a:r>
              <a:rPr lang="en-US" sz="11500" b="1" cap="none" spc="50" dirty="0">
                <a:ln w="0"/>
                <a:solidFill>
                  <a:schemeClr val="bg2"/>
                </a:solidFill>
                <a:effectLst>
                  <a:innerShdw blurRad="63500" dist="50800" dir="13500000">
                    <a:srgbClr val="000000">
                      <a:alpha val="50000"/>
                    </a:srgbClr>
                  </a:innerShdw>
                </a:effectLst>
              </a:rPr>
              <a:t>A</a:t>
            </a:r>
          </a:p>
        </p:txBody>
      </p:sp>
    </p:spTree>
    <p:extLst>
      <p:ext uri="{BB962C8B-B14F-4D97-AF65-F5344CB8AC3E}">
        <p14:creationId xmlns:p14="http://schemas.microsoft.com/office/powerpoint/2010/main" val="34729974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2889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p:txBody>
          <a:bodyPr/>
          <a:lstStyle/>
          <a:p>
            <a:r>
              <a:rPr lang="en-US" dirty="0"/>
              <a:t>IQ4CN – Question #  3</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quarter" idx="13"/>
          </p:nvPr>
        </p:nvSpPr>
        <p:spPr/>
        <p:txBody>
          <a:bodyPr>
            <a:normAutofit/>
          </a:bodyPr>
          <a:lstStyle/>
          <a:p>
            <a:pPr>
              <a:lnSpc>
                <a:spcPct val="150000"/>
              </a:lnSpc>
            </a:pP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Q. What is considered as FUNDAMENTAL understandings of Cloud-Native?</a:t>
            </a:r>
          </a:p>
        </p:txBody>
      </p:sp>
      <p:sp>
        <p:nvSpPr>
          <p:cNvPr id="4" name="Rectangle 3">
            <a:extLst>
              <a:ext uri="{FF2B5EF4-FFF2-40B4-BE49-F238E27FC236}">
                <a16:creationId xmlns:a16="http://schemas.microsoft.com/office/drawing/2014/main" id="{17DC9E77-16F4-4009-8D7D-04A8D889F4E6}"/>
              </a:ext>
            </a:extLst>
          </p:cNvPr>
          <p:cNvSpPr/>
          <p:nvPr/>
        </p:nvSpPr>
        <p:spPr>
          <a:xfrm>
            <a:off x="10841385" y="362673"/>
            <a:ext cx="1146468" cy="1708160"/>
          </a:xfrm>
          <a:prstGeom prst="rect">
            <a:avLst/>
          </a:prstGeom>
          <a:noFill/>
        </p:spPr>
        <p:txBody>
          <a:bodyPr wrap="none" lIns="91440" tIns="45720" rIns="91440" bIns="45720">
            <a:spAutoFit/>
          </a:bodyPr>
          <a:lstStyle/>
          <a:p>
            <a:pPr algn="ctr"/>
            <a:r>
              <a:rPr lang="en-US" sz="10500" b="1" cap="none" spc="50" dirty="0">
                <a:ln w="0"/>
                <a:solidFill>
                  <a:schemeClr val="bg2"/>
                </a:solidFill>
                <a:effectLst>
                  <a:innerShdw blurRad="63500" dist="50800" dir="13500000">
                    <a:srgbClr val="000000">
                      <a:alpha val="50000"/>
                    </a:srgbClr>
                  </a:innerShdw>
                </a:effectLst>
              </a:rPr>
              <a:t>Q</a:t>
            </a:r>
          </a:p>
        </p:txBody>
      </p:sp>
    </p:spTree>
    <p:extLst>
      <p:ext uri="{BB962C8B-B14F-4D97-AF65-F5344CB8AC3E}">
        <p14:creationId xmlns:p14="http://schemas.microsoft.com/office/powerpoint/2010/main" val="216904887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p:txBody>
          <a:bodyPr/>
          <a:lstStyle/>
          <a:p>
            <a:r>
              <a:rPr lang="en-US" dirty="0"/>
              <a:t>IQ4CN – Question #  24</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quarter" idx="13"/>
          </p:nvPr>
        </p:nvSpPr>
        <p:spPr/>
        <p:txBody>
          <a:bodyPr>
            <a:normAutofit fontScale="70000" lnSpcReduction="20000"/>
          </a:bodyPr>
          <a:lstStyle/>
          <a:p>
            <a:pPr>
              <a:lnSpc>
                <a:spcPct val="150000"/>
              </a:lnSpc>
            </a:pP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Q. If we have a set of distributed servers and we wish to have optimum utilization of resources by managing workloads of containerized applications across servers, which category of cloud native tool is required?</a:t>
            </a:r>
          </a:p>
        </p:txBody>
      </p:sp>
      <p:sp>
        <p:nvSpPr>
          <p:cNvPr id="4" name="Rectangle 3">
            <a:extLst>
              <a:ext uri="{FF2B5EF4-FFF2-40B4-BE49-F238E27FC236}">
                <a16:creationId xmlns:a16="http://schemas.microsoft.com/office/drawing/2014/main" id="{17DC9E77-16F4-4009-8D7D-04A8D889F4E6}"/>
              </a:ext>
            </a:extLst>
          </p:cNvPr>
          <p:cNvSpPr/>
          <p:nvPr/>
        </p:nvSpPr>
        <p:spPr>
          <a:xfrm>
            <a:off x="10841385" y="362673"/>
            <a:ext cx="1146468" cy="1708160"/>
          </a:xfrm>
          <a:prstGeom prst="rect">
            <a:avLst/>
          </a:prstGeom>
          <a:noFill/>
        </p:spPr>
        <p:txBody>
          <a:bodyPr wrap="none" lIns="91440" tIns="45720" rIns="91440" bIns="45720">
            <a:spAutoFit/>
          </a:bodyPr>
          <a:lstStyle/>
          <a:p>
            <a:pPr algn="ctr"/>
            <a:r>
              <a:rPr lang="en-US" sz="10500" b="1" cap="none" spc="50" dirty="0">
                <a:ln w="0"/>
                <a:solidFill>
                  <a:schemeClr val="bg2"/>
                </a:solidFill>
                <a:effectLst>
                  <a:innerShdw blurRad="63500" dist="50800" dir="13500000">
                    <a:srgbClr val="000000">
                      <a:alpha val="50000"/>
                    </a:srgbClr>
                  </a:innerShdw>
                </a:effectLst>
              </a:rPr>
              <a:t>Q</a:t>
            </a:r>
          </a:p>
        </p:txBody>
      </p:sp>
    </p:spTree>
    <p:extLst>
      <p:ext uri="{BB962C8B-B14F-4D97-AF65-F5344CB8AC3E}">
        <p14:creationId xmlns:p14="http://schemas.microsoft.com/office/powerpoint/2010/main" val="210191289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a:xfrm>
            <a:off x="680322" y="609597"/>
            <a:ext cx="9613858" cy="3592750"/>
          </a:xfrm>
        </p:spPr>
        <p:txBody>
          <a:bodyPr anchor="ctr">
            <a:normAutofit/>
          </a:bodyPr>
          <a:lstStyle/>
          <a:p>
            <a:pPr algn="just">
              <a:lnSpc>
                <a:spcPct val="125000"/>
              </a:lnSpc>
            </a:pPr>
            <a:r>
              <a:rPr lang="en-US" b="0" u="sng" dirty="0">
                <a:effectLst>
                  <a:outerShdw blurRad="38100" dist="38100" dir="2700000" algn="tl">
                    <a:srgbClr val="000000">
                      <a:alpha val="43137"/>
                    </a:srgbClr>
                  </a:outerShdw>
                </a:effectLst>
              </a:rPr>
              <a:t>ANSWER</a:t>
            </a:r>
            <a:r>
              <a:rPr lang="en-US" b="0" dirty="0">
                <a:effectLst>
                  <a:outerShdw blurRad="38100" dist="38100" dir="2700000" algn="tl">
                    <a:srgbClr val="000000">
                      <a:alpha val="43137"/>
                    </a:srgbClr>
                  </a:outerShdw>
                </a:effectLst>
              </a:rPr>
              <a:t>: We require a container orchestrator framework which has the capability to create, manage, configure thousands of containers &amp; which has defined principles to run containerized workloads on a distributed amount of machines.</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half" idx="2"/>
          </p:nvPr>
        </p:nvSpPr>
        <p:spPr>
          <a:xfrm>
            <a:off x="680322" y="4703226"/>
            <a:ext cx="9613859" cy="1090789"/>
          </a:xfrm>
        </p:spPr>
        <p:txBody>
          <a:bodyPr anchor="ctr">
            <a:normAutofit fontScale="92500" lnSpcReduction="20000"/>
          </a:bodyPr>
          <a:lstStyle/>
          <a:p>
            <a:pPr algn="just">
              <a:lnSpc>
                <a:spcPct val="100000"/>
              </a:lnSpc>
            </a:pPr>
            <a:r>
              <a:rPr lang="en-US" sz="2000" b="0" i="0" strike="noStrike" cap="small" spc="300" dirty="0">
                <a:effectLst>
                  <a:outerShdw blurRad="38100" dist="38100" dir="2700000" algn="tl">
                    <a:srgbClr val="000000">
                      <a:alpha val="43137"/>
                    </a:srgbClr>
                  </a:outerShdw>
                </a:effectLst>
              </a:rPr>
              <a:t>Q#24</a:t>
            </a:r>
            <a:r>
              <a:rPr lang="en-US" sz="2000" b="0" i="0" u="none" strike="noStrike" cap="small" spc="300" dirty="0">
                <a:effectLst>
                  <a:outerShdw blurRad="38100" dist="38100" dir="2700000" algn="tl">
                    <a:srgbClr val="000000">
                      <a:alpha val="43137"/>
                    </a:srgbClr>
                  </a:outerShdw>
                </a:effectLst>
              </a:rPr>
              <a:t>. If we have a set of distributed servers and we wish to have optimum utilization of resources by managing workloads of containerized applications across servers, which category of cloud native tool is required?</a:t>
            </a:r>
          </a:p>
        </p:txBody>
      </p:sp>
      <p:sp>
        <p:nvSpPr>
          <p:cNvPr id="4" name="Rectangle 3">
            <a:extLst>
              <a:ext uri="{FF2B5EF4-FFF2-40B4-BE49-F238E27FC236}">
                <a16:creationId xmlns:a16="http://schemas.microsoft.com/office/drawing/2014/main" id="{C7C65EF8-B0C0-4B10-86C7-AA147292EB36}"/>
              </a:ext>
            </a:extLst>
          </p:cNvPr>
          <p:cNvSpPr/>
          <p:nvPr/>
        </p:nvSpPr>
        <p:spPr>
          <a:xfrm>
            <a:off x="10861591" y="4317596"/>
            <a:ext cx="1125629" cy="1862048"/>
          </a:xfrm>
          <a:prstGeom prst="rect">
            <a:avLst/>
          </a:prstGeom>
          <a:noFill/>
        </p:spPr>
        <p:txBody>
          <a:bodyPr wrap="none" lIns="91440" tIns="45720" rIns="91440" bIns="45720">
            <a:spAutoFit/>
          </a:bodyPr>
          <a:lstStyle/>
          <a:p>
            <a:pPr algn="ctr"/>
            <a:r>
              <a:rPr lang="en-US" sz="11500" b="1" cap="none" spc="50" dirty="0">
                <a:ln w="0"/>
                <a:solidFill>
                  <a:schemeClr val="bg2"/>
                </a:solidFill>
                <a:effectLst>
                  <a:innerShdw blurRad="63500" dist="50800" dir="13500000">
                    <a:srgbClr val="000000">
                      <a:alpha val="50000"/>
                    </a:srgbClr>
                  </a:innerShdw>
                </a:effectLst>
              </a:rPr>
              <a:t>A</a:t>
            </a:r>
          </a:p>
        </p:txBody>
      </p:sp>
    </p:spTree>
    <p:extLst>
      <p:ext uri="{BB962C8B-B14F-4D97-AF65-F5344CB8AC3E}">
        <p14:creationId xmlns:p14="http://schemas.microsoft.com/office/powerpoint/2010/main" val="230756255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98002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p:txBody>
          <a:bodyPr/>
          <a:lstStyle/>
          <a:p>
            <a:r>
              <a:rPr lang="en-US" dirty="0"/>
              <a:t>IQ4CN – Question #  25</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quarter" idx="13"/>
          </p:nvPr>
        </p:nvSpPr>
        <p:spPr/>
        <p:txBody>
          <a:bodyPr>
            <a:normAutofit lnSpcReduction="10000"/>
          </a:bodyPr>
          <a:lstStyle/>
          <a:p>
            <a:pPr>
              <a:lnSpc>
                <a:spcPct val="150000"/>
              </a:lnSpc>
            </a:pP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Q. What are the key features of Kubernetes due to which it is the container orchestration framework of choice?</a:t>
            </a:r>
          </a:p>
        </p:txBody>
      </p:sp>
      <p:sp>
        <p:nvSpPr>
          <p:cNvPr id="4" name="Rectangle 3">
            <a:extLst>
              <a:ext uri="{FF2B5EF4-FFF2-40B4-BE49-F238E27FC236}">
                <a16:creationId xmlns:a16="http://schemas.microsoft.com/office/drawing/2014/main" id="{17DC9E77-16F4-4009-8D7D-04A8D889F4E6}"/>
              </a:ext>
            </a:extLst>
          </p:cNvPr>
          <p:cNvSpPr/>
          <p:nvPr/>
        </p:nvSpPr>
        <p:spPr>
          <a:xfrm>
            <a:off x="10841385" y="362673"/>
            <a:ext cx="1146468" cy="1708160"/>
          </a:xfrm>
          <a:prstGeom prst="rect">
            <a:avLst/>
          </a:prstGeom>
          <a:noFill/>
        </p:spPr>
        <p:txBody>
          <a:bodyPr wrap="none" lIns="91440" tIns="45720" rIns="91440" bIns="45720">
            <a:spAutoFit/>
          </a:bodyPr>
          <a:lstStyle/>
          <a:p>
            <a:pPr algn="ctr"/>
            <a:r>
              <a:rPr lang="en-US" sz="10500" b="1" cap="none" spc="50" dirty="0">
                <a:ln w="0"/>
                <a:solidFill>
                  <a:schemeClr val="bg2"/>
                </a:solidFill>
                <a:effectLst>
                  <a:innerShdw blurRad="63500" dist="50800" dir="13500000">
                    <a:srgbClr val="000000">
                      <a:alpha val="50000"/>
                    </a:srgbClr>
                  </a:innerShdw>
                </a:effectLst>
              </a:rPr>
              <a:t>Q</a:t>
            </a:r>
          </a:p>
        </p:txBody>
      </p:sp>
    </p:spTree>
    <p:extLst>
      <p:ext uri="{BB962C8B-B14F-4D97-AF65-F5344CB8AC3E}">
        <p14:creationId xmlns:p14="http://schemas.microsoft.com/office/powerpoint/2010/main" val="2126843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a:xfrm>
            <a:off x="680322" y="609597"/>
            <a:ext cx="9613858" cy="3592750"/>
          </a:xfrm>
        </p:spPr>
        <p:txBody>
          <a:bodyPr anchor="ctr">
            <a:normAutofit fontScale="90000"/>
          </a:bodyPr>
          <a:lstStyle/>
          <a:p>
            <a:pPr algn="just"/>
            <a:r>
              <a:rPr lang="en-US" b="0" u="sng" dirty="0">
                <a:effectLst>
                  <a:outerShdw blurRad="38100" dist="38100" dir="2700000" algn="tl">
                    <a:srgbClr val="000000">
                      <a:alpha val="43137"/>
                    </a:srgbClr>
                  </a:outerShdw>
                </a:effectLst>
              </a:rPr>
              <a:t>ANSWER</a:t>
            </a:r>
            <a:r>
              <a:rPr lang="en-US" b="0" dirty="0">
                <a:effectLst>
                  <a:outerShdw blurRad="38100" dist="38100" dir="2700000" algn="tl">
                    <a:srgbClr val="000000">
                      <a:alpha val="43137"/>
                    </a:srgbClr>
                  </a:outerShdw>
                </a:effectLst>
              </a:rPr>
              <a:t>: Kubernetes can be hosted on any available infrastructure or on any public, private or hybrid cloud. It has in-built resources, to determine required amount of replicas, to self-heal from container failures using </a:t>
            </a:r>
            <a:r>
              <a:rPr lang="en-US" b="0" dirty="0" err="1">
                <a:effectLst>
                  <a:outerShdw blurRad="38100" dist="38100" dir="2700000" algn="tl">
                    <a:srgbClr val="000000">
                      <a:alpha val="43137"/>
                    </a:srgbClr>
                  </a:outerShdw>
                </a:effectLst>
              </a:rPr>
              <a:t>replicasets</a:t>
            </a:r>
            <a:r>
              <a:rPr lang="en-US" b="0" dirty="0">
                <a:effectLst>
                  <a:outerShdw blurRad="38100" dist="38100" dir="2700000" algn="tl">
                    <a:srgbClr val="000000">
                      <a:alpha val="43137"/>
                    </a:srgbClr>
                  </a:outerShdw>
                </a:effectLst>
              </a:rPr>
              <a:t>, readiness &amp; liveness probes, to reach new services using cluster level DNS, routing &amp; load balancing of incoming traffic. Further, it has a powerful scheduling mechanism &amp; uses building-block principles, due to which it has high extensibility &amp; high efficiency of resource consumption.</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half" idx="2"/>
          </p:nvPr>
        </p:nvSpPr>
        <p:spPr>
          <a:xfrm>
            <a:off x="680322" y="4703226"/>
            <a:ext cx="9613859" cy="1090789"/>
          </a:xfrm>
        </p:spPr>
        <p:txBody>
          <a:bodyPr anchor="ctr">
            <a:normAutofit/>
          </a:bodyPr>
          <a:lstStyle/>
          <a:p>
            <a:pPr algn="just">
              <a:lnSpc>
                <a:spcPct val="100000"/>
              </a:lnSpc>
            </a:pPr>
            <a:r>
              <a:rPr lang="en-US" sz="2000" b="0" i="0" strike="noStrike" cap="small" spc="300" dirty="0">
                <a:effectLst>
                  <a:outerShdw blurRad="38100" dist="38100" dir="2700000" algn="tl">
                    <a:srgbClr val="000000">
                      <a:alpha val="43137"/>
                    </a:srgbClr>
                  </a:outerShdw>
                </a:effectLst>
              </a:rPr>
              <a:t>Q#25</a:t>
            </a:r>
            <a:r>
              <a:rPr lang="en-US" sz="2000" b="0" i="0" u="none" strike="noStrike" cap="small" spc="300" dirty="0">
                <a:effectLst>
                  <a:outerShdw blurRad="38100" dist="38100" dir="2700000" algn="tl">
                    <a:srgbClr val="000000">
                      <a:alpha val="43137"/>
                    </a:srgbClr>
                  </a:outerShdw>
                </a:effectLst>
              </a:rPr>
              <a:t>. What are the key features of Kubernetes due to which it is the container orchestration framework of choice?</a:t>
            </a:r>
          </a:p>
        </p:txBody>
      </p:sp>
      <p:sp>
        <p:nvSpPr>
          <p:cNvPr id="4" name="Rectangle 3">
            <a:extLst>
              <a:ext uri="{FF2B5EF4-FFF2-40B4-BE49-F238E27FC236}">
                <a16:creationId xmlns:a16="http://schemas.microsoft.com/office/drawing/2014/main" id="{C7C65EF8-B0C0-4B10-86C7-AA147292EB36}"/>
              </a:ext>
            </a:extLst>
          </p:cNvPr>
          <p:cNvSpPr/>
          <p:nvPr/>
        </p:nvSpPr>
        <p:spPr>
          <a:xfrm>
            <a:off x="10861591" y="4317596"/>
            <a:ext cx="1125629" cy="1862048"/>
          </a:xfrm>
          <a:prstGeom prst="rect">
            <a:avLst/>
          </a:prstGeom>
          <a:noFill/>
        </p:spPr>
        <p:txBody>
          <a:bodyPr wrap="none" lIns="91440" tIns="45720" rIns="91440" bIns="45720">
            <a:spAutoFit/>
          </a:bodyPr>
          <a:lstStyle/>
          <a:p>
            <a:pPr algn="ctr"/>
            <a:r>
              <a:rPr lang="en-US" sz="11500" b="1" cap="none" spc="50" dirty="0">
                <a:ln w="0"/>
                <a:solidFill>
                  <a:schemeClr val="bg2"/>
                </a:solidFill>
                <a:effectLst>
                  <a:innerShdw blurRad="63500" dist="50800" dir="13500000">
                    <a:srgbClr val="000000">
                      <a:alpha val="50000"/>
                    </a:srgbClr>
                  </a:innerShdw>
                </a:effectLst>
              </a:rPr>
              <a:t>A</a:t>
            </a:r>
          </a:p>
        </p:txBody>
      </p:sp>
    </p:spTree>
    <p:extLst>
      <p:ext uri="{BB962C8B-B14F-4D97-AF65-F5344CB8AC3E}">
        <p14:creationId xmlns:p14="http://schemas.microsoft.com/office/powerpoint/2010/main" val="207991547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839471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p:txBody>
          <a:bodyPr/>
          <a:lstStyle/>
          <a:p>
            <a:r>
              <a:rPr lang="en-US" dirty="0"/>
              <a:t>IQ4CN – Question #  26</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quarter" idx="13"/>
          </p:nvPr>
        </p:nvSpPr>
        <p:spPr/>
        <p:txBody>
          <a:bodyPr>
            <a:normAutofit fontScale="85000" lnSpcReduction="20000"/>
          </a:bodyPr>
          <a:lstStyle/>
          <a:p>
            <a:pPr>
              <a:lnSpc>
                <a:spcPct val="150000"/>
              </a:lnSpc>
            </a:pP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Q. Quickly sequence the Kubernetes architecture elements in the sequence such that the parent element, composed of one or more child elements, is sequenced before its child elements?</a:t>
            </a:r>
          </a:p>
        </p:txBody>
      </p:sp>
      <p:sp>
        <p:nvSpPr>
          <p:cNvPr id="4" name="Rectangle 3">
            <a:extLst>
              <a:ext uri="{FF2B5EF4-FFF2-40B4-BE49-F238E27FC236}">
                <a16:creationId xmlns:a16="http://schemas.microsoft.com/office/drawing/2014/main" id="{17DC9E77-16F4-4009-8D7D-04A8D889F4E6}"/>
              </a:ext>
            </a:extLst>
          </p:cNvPr>
          <p:cNvSpPr/>
          <p:nvPr/>
        </p:nvSpPr>
        <p:spPr>
          <a:xfrm>
            <a:off x="10841385" y="362673"/>
            <a:ext cx="1146468" cy="1708160"/>
          </a:xfrm>
          <a:prstGeom prst="rect">
            <a:avLst/>
          </a:prstGeom>
          <a:noFill/>
        </p:spPr>
        <p:txBody>
          <a:bodyPr wrap="none" lIns="91440" tIns="45720" rIns="91440" bIns="45720">
            <a:spAutoFit/>
          </a:bodyPr>
          <a:lstStyle/>
          <a:p>
            <a:pPr algn="ctr"/>
            <a:r>
              <a:rPr lang="en-US" sz="10500" b="1" cap="none" spc="50" dirty="0">
                <a:ln w="0"/>
                <a:solidFill>
                  <a:schemeClr val="bg2"/>
                </a:solidFill>
                <a:effectLst>
                  <a:innerShdw blurRad="63500" dist="50800" dir="13500000">
                    <a:srgbClr val="000000">
                      <a:alpha val="50000"/>
                    </a:srgbClr>
                  </a:innerShdw>
                </a:effectLst>
              </a:rPr>
              <a:t>Q</a:t>
            </a:r>
          </a:p>
        </p:txBody>
      </p:sp>
    </p:spTree>
    <p:extLst>
      <p:ext uri="{BB962C8B-B14F-4D97-AF65-F5344CB8AC3E}">
        <p14:creationId xmlns:p14="http://schemas.microsoft.com/office/powerpoint/2010/main" val="344560398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a:xfrm>
            <a:off x="680322" y="609597"/>
            <a:ext cx="9613858" cy="3592750"/>
          </a:xfrm>
        </p:spPr>
        <p:txBody>
          <a:bodyPr anchor="ctr">
            <a:normAutofit fontScale="90000"/>
          </a:bodyPr>
          <a:lstStyle/>
          <a:p>
            <a:pPr>
              <a:lnSpc>
                <a:spcPct val="125000"/>
              </a:lnSpc>
            </a:pPr>
            <a:r>
              <a:rPr lang="en-US" b="0" u="sng" dirty="0">
                <a:effectLst>
                  <a:outerShdw blurRad="38100" dist="38100" dir="2700000" algn="tl">
                    <a:srgbClr val="000000">
                      <a:alpha val="43137"/>
                    </a:srgbClr>
                  </a:outerShdw>
                </a:effectLst>
              </a:rPr>
              <a:t>ANSWER</a:t>
            </a:r>
            <a:r>
              <a:rPr lang="en-US" b="0" dirty="0">
                <a:effectLst>
                  <a:outerShdw blurRad="38100" dist="38100" dir="2700000" algn="tl">
                    <a:srgbClr val="000000">
                      <a:alpha val="43137"/>
                    </a:srgbClr>
                  </a:outerShdw>
                </a:effectLst>
              </a:rPr>
              <a:t>: </a:t>
            </a:r>
            <a:br>
              <a:rPr lang="en-US" b="0" dirty="0">
                <a:effectLst>
                  <a:outerShdw blurRad="38100" dist="38100" dir="2700000" algn="tl">
                    <a:srgbClr val="000000">
                      <a:alpha val="43137"/>
                    </a:srgbClr>
                  </a:outerShdw>
                </a:effectLst>
              </a:rPr>
            </a:br>
            <a:r>
              <a:rPr lang="en-US" b="0" dirty="0">
                <a:effectLst>
                  <a:outerShdw blurRad="38100" dist="38100" dir="2700000" algn="tl">
                    <a:srgbClr val="000000">
                      <a:alpha val="43137"/>
                    </a:srgbClr>
                  </a:outerShdw>
                </a:effectLst>
              </a:rPr>
              <a:t>Cluster, Planes, Nodes, Components; </a:t>
            </a:r>
            <a:br>
              <a:rPr lang="en-US" b="0" dirty="0">
                <a:effectLst>
                  <a:outerShdw blurRad="38100" dist="38100" dir="2700000" algn="tl">
                    <a:srgbClr val="000000">
                      <a:alpha val="43137"/>
                    </a:srgbClr>
                  </a:outerShdw>
                </a:effectLst>
              </a:rPr>
            </a:br>
            <a:br>
              <a:rPr lang="en-US" sz="1600" b="0" dirty="0">
                <a:effectLst>
                  <a:outerShdw blurRad="38100" dist="38100" dir="2700000" algn="tl">
                    <a:srgbClr val="000000">
                      <a:alpha val="43137"/>
                    </a:srgbClr>
                  </a:outerShdw>
                </a:effectLst>
              </a:rPr>
            </a:br>
            <a:r>
              <a:rPr lang="en-US" b="0" dirty="0">
                <a:effectLst>
                  <a:outerShdw blurRad="38100" dist="38100" dir="2700000" algn="tl">
                    <a:srgbClr val="000000">
                      <a:alpha val="43137"/>
                    </a:srgbClr>
                  </a:outerShdw>
                </a:effectLst>
              </a:rPr>
              <a:t>Control Plane, Master Nodes, Global Decision-Making components; </a:t>
            </a:r>
            <a:br>
              <a:rPr lang="en-US" b="0" dirty="0">
                <a:effectLst>
                  <a:outerShdw blurRad="38100" dist="38100" dir="2700000" algn="tl">
                    <a:srgbClr val="000000">
                      <a:alpha val="43137"/>
                    </a:srgbClr>
                  </a:outerShdw>
                </a:effectLst>
              </a:rPr>
            </a:br>
            <a:br>
              <a:rPr lang="en-US" sz="1600" b="0" dirty="0">
                <a:effectLst>
                  <a:outerShdw blurRad="38100" dist="38100" dir="2700000" algn="tl">
                    <a:srgbClr val="000000">
                      <a:alpha val="43137"/>
                    </a:srgbClr>
                  </a:outerShdw>
                </a:effectLst>
              </a:rPr>
            </a:br>
            <a:r>
              <a:rPr lang="en-US" b="0" dirty="0">
                <a:effectLst>
                  <a:outerShdw blurRad="38100" dist="38100" dir="2700000" algn="tl">
                    <a:srgbClr val="000000">
                      <a:alpha val="43137"/>
                    </a:srgbClr>
                  </a:outerShdw>
                </a:effectLst>
              </a:rPr>
              <a:t>Data Plane, Worker Nodes, Minimum Components with Application Execution context; </a:t>
            </a:r>
            <a:br>
              <a:rPr lang="en-US" b="0" dirty="0">
                <a:effectLst>
                  <a:outerShdw blurRad="38100" dist="38100" dir="2700000" algn="tl">
                    <a:srgbClr val="000000">
                      <a:alpha val="43137"/>
                    </a:srgbClr>
                  </a:outerShdw>
                </a:effectLst>
              </a:rPr>
            </a:br>
            <a:endParaRPr lang="en-US" b="0" dirty="0">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half" idx="2"/>
          </p:nvPr>
        </p:nvSpPr>
        <p:spPr>
          <a:xfrm>
            <a:off x="680322" y="4703226"/>
            <a:ext cx="9613859" cy="1090789"/>
          </a:xfrm>
        </p:spPr>
        <p:txBody>
          <a:bodyPr anchor="ctr">
            <a:normAutofit/>
          </a:bodyPr>
          <a:lstStyle/>
          <a:p>
            <a:pPr algn="just">
              <a:lnSpc>
                <a:spcPct val="100000"/>
              </a:lnSpc>
            </a:pPr>
            <a:r>
              <a:rPr lang="en-US" sz="2000" b="0" i="0" strike="noStrike" cap="small" spc="300" dirty="0">
                <a:effectLst>
                  <a:outerShdw blurRad="38100" dist="38100" dir="2700000" algn="tl">
                    <a:srgbClr val="000000">
                      <a:alpha val="43137"/>
                    </a:srgbClr>
                  </a:outerShdw>
                </a:effectLst>
              </a:rPr>
              <a:t>Q#26</a:t>
            </a:r>
            <a:r>
              <a:rPr lang="en-US" sz="2000" b="0" i="0" u="none" strike="noStrike" cap="small" spc="300" dirty="0">
                <a:effectLst>
                  <a:outerShdw blurRad="38100" dist="38100" dir="2700000" algn="tl">
                    <a:srgbClr val="000000">
                      <a:alpha val="43137"/>
                    </a:srgbClr>
                  </a:outerShdw>
                </a:effectLst>
              </a:rPr>
              <a:t>. Quickly sequence the Kubernetes architecture elements in the sequence such that the parent element, composed of one or more child elements, is sequenced before its child elements?</a:t>
            </a:r>
          </a:p>
        </p:txBody>
      </p:sp>
      <p:sp>
        <p:nvSpPr>
          <p:cNvPr id="4" name="Rectangle 3">
            <a:extLst>
              <a:ext uri="{FF2B5EF4-FFF2-40B4-BE49-F238E27FC236}">
                <a16:creationId xmlns:a16="http://schemas.microsoft.com/office/drawing/2014/main" id="{C7C65EF8-B0C0-4B10-86C7-AA147292EB36}"/>
              </a:ext>
            </a:extLst>
          </p:cNvPr>
          <p:cNvSpPr/>
          <p:nvPr/>
        </p:nvSpPr>
        <p:spPr>
          <a:xfrm>
            <a:off x="10861591" y="4317596"/>
            <a:ext cx="1125629" cy="1862048"/>
          </a:xfrm>
          <a:prstGeom prst="rect">
            <a:avLst/>
          </a:prstGeom>
          <a:noFill/>
        </p:spPr>
        <p:txBody>
          <a:bodyPr wrap="none" lIns="91440" tIns="45720" rIns="91440" bIns="45720">
            <a:spAutoFit/>
          </a:bodyPr>
          <a:lstStyle/>
          <a:p>
            <a:pPr algn="ctr"/>
            <a:r>
              <a:rPr lang="en-US" sz="11500" b="1" cap="none" spc="50" dirty="0">
                <a:ln w="0"/>
                <a:solidFill>
                  <a:schemeClr val="bg2"/>
                </a:solidFill>
                <a:effectLst>
                  <a:innerShdw blurRad="63500" dist="50800" dir="13500000">
                    <a:srgbClr val="000000">
                      <a:alpha val="50000"/>
                    </a:srgbClr>
                  </a:innerShdw>
                </a:effectLst>
              </a:rPr>
              <a:t>A</a:t>
            </a:r>
          </a:p>
        </p:txBody>
      </p:sp>
    </p:spTree>
    <p:extLst>
      <p:ext uri="{BB962C8B-B14F-4D97-AF65-F5344CB8AC3E}">
        <p14:creationId xmlns:p14="http://schemas.microsoft.com/office/powerpoint/2010/main" val="254967226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899175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p:txBody>
          <a:bodyPr/>
          <a:lstStyle/>
          <a:p>
            <a:r>
              <a:rPr lang="en-US" dirty="0"/>
              <a:t>IQ4CN – Question #  27</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quarter" idx="13"/>
          </p:nvPr>
        </p:nvSpPr>
        <p:spPr/>
        <p:txBody>
          <a:bodyPr>
            <a:normAutofit fontScale="85000" lnSpcReduction="20000"/>
          </a:bodyPr>
          <a:lstStyle/>
          <a:p>
            <a:pPr>
              <a:lnSpc>
                <a:spcPct val="150000"/>
              </a:lnSpc>
            </a:pP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Q. Which components can be found at the Control Plane in its Master Nodes? (concepts or purpose of each can be shared if exact names could not be recalled)</a:t>
            </a:r>
          </a:p>
        </p:txBody>
      </p:sp>
      <p:sp>
        <p:nvSpPr>
          <p:cNvPr id="4" name="Rectangle 3">
            <a:extLst>
              <a:ext uri="{FF2B5EF4-FFF2-40B4-BE49-F238E27FC236}">
                <a16:creationId xmlns:a16="http://schemas.microsoft.com/office/drawing/2014/main" id="{17DC9E77-16F4-4009-8D7D-04A8D889F4E6}"/>
              </a:ext>
            </a:extLst>
          </p:cNvPr>
          <p:cNvSpPr/>
          <p:nvPr/>
        </p:nvSpPr>
        <p:spPr>
          <a:xfrm>
            <a:off x="10841385" y="362673"/>
            <a:ext cx="1146468" cy="1708160"/>
          </a:xfrm>
          <a:prstGeom prst="rect">
            <a:avLst/>
          </a:prstGeom>
          <a:noFill/>
        </p:spPr>
        <p:txBody>
          <a:bodyPr wrap="none" lIns="91440" tIns="45720" rIns="91440" bIns="45720">
            <a:spAutoFit/>
          </a:bodyPr>
          <a:lstStyle/>
          <a:p>
            <a:pPr algn="ctr"/>
            <a:r>
              <a:rPr lang="en-US" sz="10500" b="1" cap="none" spc="50" dirty="0">
                <a:ln w="0"/>
                <a:solidFill>
                  <a:schemeClr val="bg2"/>
                </a:solidFill>
                <a:effectLst>
                  <a:innerShdw blurRad="63500" dist="50800" dir="13500000">
                    <a:srgbClr val="000000">
                      <a:alpha val="50000"/>
                    </a:srgbClr>
                  </a:innerShdw>
                </a:effectLst>
              </a:rPr>
              <a:t>Q</a:t>
            </a:r>
          </a:p>
        </p:txBody>
      </p:sp>
    </p:spTree>
    <p:extLst>
      <p:ext uri="{BB962C8B-B14F-4D97-AF65-F5344CB8AC3E}">
        <p14:creationId xmlns:p14="http://schemas.microsoft.com/office/powerpoint/2010/main" val="2999088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a:xfrm>
            <a:off x="680322" y="609597"/>
            <a:ext cx="9613858" cy="3592750"/>
          </a:xfrm>
        </p:spPr>
        <p:txBody>
          <a:bodyPr anchor="ctr">
            <a:normAutofit fontScale="90000"/>
          </a:bodyPr>
          <a:lstStyle/>
          <a:p>
            <a:pPr algn="just">
              <a:lnSpc>
                <a:spcPct val="125000"/>
              </a:lnSpc>
            </a:pPr>
            <a:r>
              <a:rPr lang="en-US" b="0" u="sng" dirty="0">
                <a:effectLst>
                  <a:outerShdw blurRad="38100" dist="38100" dir="2700000" algn="tl">
                    <a:srgbClr val="000000">
                      <a:alpha val="43137"/>
                    </a:srgbClr>
                  </a:outerShdw>
                </a:effectLst>
              </a:rPr>
              <a:t>ANSWER</a:t>
            </a:r>
            <a:r>
              <a:rPr lang="en-US" b="0" dirty="0">
                <a:effectLst>
                  <a:outerShdw blurRad="38100" dist="38100" dir="2700000" algn="tl">
                    <a:srgbClr val="000000">
                      <a:alpha val="43137"/>
                    </a:srgbClr>
                  </a:outerShdw>
                </a:effectLst>
              </a:rPr>
              <a:t>: Understanding Software Architecture &amp; Designs with the trade-offs to be considered; Business &amp; Technical Perspectives in selection; Containerization of application / microservices; Orchestrating containers; Imperative &amp; Declarative approaches; Cloud Services like IaaS vs PaaS vs </a:t>
            </a:r>
            <a:r>
              <a:rPr lang="en-US" b="0" dirty="0" err="1">
                <a:effectLst>
                  <a:outerShdw blurRad="38100" dist="38100" dir="2700000" algn="tl">
                    <a:srgbClr val="000000">
                      <a:alpha val="43137"/>
                    </a:srgbClr>
                  </a:outerShdw>
                </a:effectLst>
              </a:rPr>
              <a:t>FaaS</a:t>
            </a:r>
            <a:r>
              <a:rPr lang="en-US" b="0" dirty="0">
                <a:effectLst>
                  <a:outerShdw blurRad="38100" dist="38100" dir="2700000" algn="tl">
                    <a:srgbClr val="000000">
                      <a:alpha val="43137"/>
                    </a:srgbClr>
                  </a:outerShdw>
                </a:effectLst>
              </a:rPr>
              <a:t>; Continuous Integration; Continuous Delivery &amp; Deployment;</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half" idx="2"/>
          </p:nvPr>
        </p:nvSpPr>
        <p:spPr>
          <a:xfrm>
            <a:off x="680322" y="4703226"/>
            <a:ext cx="9613859" cy="1090789"/>
          </a:xfrm>
        </p:spPr>
        <p:txBody>
          <a:bodyPr anchor="ctr">
            <a:normAutofit/>
          </a:bodyPr>
          <a:lstStyle/>
          <a:p>
            <a:pPr algn="just">
              <a:lnSpc>
                <a:spcPct val="100000"/>
              </a:lnSpc>
            </a:pPr>
            <a:r>
              <a:rPr lang="en-US" sz="2000" b="0" i="0" strike="noStrike" cap="small" spc="300" dirty="0">
                <a:effectLst>
                  <a:outerShdw blurRad="38100" dist="38100" dir="2700000" algn="tl">
                    <a:srgbClr val="000000">
                      <a:alpha val="43137"/>
                    </a:srgbClr>
                  </a:outerShdw>
                </a:effectLst>
              </a:rPr>
              <a:t>Q#3</a:t>
            </a:r>
            <a:r>
              <a:rPr lang="en-US" sz="2000" b="0" i="0" u="none" strike="noStrike" cap="small" spc="300" dirty="0">
                <a:effectLst>
                  <a:outerShdw blurRad="38100" dist="38100" dir="2700000" algn="tl">
                    <a:srgbClr val="000000">
                      <a:alpha val="43137"/>
                    </a:srgbClr>
                  </a:outerShdw>
                </a:effectLst>
              </a:rPr>
              <a:t>. What is considered as FUNDAMENTAL understandings of Cloud-Native?</a:t>
            </a:r>
          </a:p>
        </p:txBody>
      </p:sp>
      <p:sp>
        <p:nvSpPr>
          <p:cNvPr id="4" name="Rectangle 3">
            <a:extLst>
              <a:ext uri="{FF2B5EF4-FFF2-40B4-BE49-F238E27FC236}">
                <a16:creationId xmlns:a16="http://schemas.microsoft.com/office/drawing/2014/main" id="{C7C65EF8-B0C0-4B10-86C7-AA147292EB36}"/>
              </a:ext>
            </a:extLst>
          </p:cNvPr>
          <p:cNvSpPr/>
          <p:nvPr/>
        </p:nvSpPr>
        <p:spPr>
          <a:xfrm>
            <a:off x="10861591" y="4317596"/>
            <a:ext cx="1125629" cy="1862048"/>
          </a:xfrm>
          <a:prstGeom prst="rect">
            <a:avLst/>
          </a:prstGeom>
          <a:noFill/>
        </p:spPr>
        <p:txBody>
          <a:bodyPr wrap="none" lIns="91440" tIns="45720" rIns="91440" bIns="45720">
            <a:spAutoFit/>
          </a:bodyPr>
          <a:lstStyle/>
          <a:p>
            <a:pPr algn="ctr"/>
            <a:r>
              <a:rPr lang="en-US" sz="11500" b="1" cap="none" spc="50" dirty="0">
                <a:ln w="0"/>
                <a:solidFill>
                  <a:schemeClr val="bg2"/>
                </a:solidFill>
                <a:effectLst>
                  <a:innerShdw blurRad="63500" dist="50800" dir="13500000">
                    <a:srgbClr val="000000">
                      <a:alpha val="50000"/>
                    </a:srgbClr>
                  </a:innerShdw>
                </a:effectLst>
              </a:rPr>
              <a:t>A</a:t>
            </a:r>
          </a:p>
        </p:txBody>
      </p:sp>
    </p:spTree>
    <p:extLst>
      <p:ext uri="{BB962C8B-B14F-4D97-AF65-F5344CB8AC3E}">
        <p14:creationId xmlns:p14="http://schemas.microsoft.com/office/powerpoint/2010/main" val="223920130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a:xfrm>
            <a:off x="680322" y="609597"/>
            <a:ext cx="9613858" cy="3592750"/>
          </a:xfrm>
        </p:spPr>
        <p:txBody>
          <a:bodyPr anchor="ctr">
            <a:normAutofit fontScale="90000"/>
          </a:bodyPr>
          <a:lstStyle/>
          <a:p>
            <a:r>
              <a:rPr lang="en-US" b="0" u="sng" dirty="0">
                <a:effectLst>
                  <a:outerShdw blurRad="38100" dist="38100" dir="2700000" algn="tl">
                    <a:srgbClr val="000000">
                      <a:alpha val="43137"/>
                    </a:srgbClr>
                  </a:outerShdw>
                </a:effectLst>
              </a:rPr>
              <a:t>ANSWER</a:t>
            </a:r>
            <a:r>
              <a:rPr lang="en-US" b="0" dirty="0">
                <a:effectLst>
                  <a:outerShdw blurRad="38100" dist="38100" dir="2700000" algn="tl">
                    <a:srgbClr val="000000">
                      <a:alpha val="43137"/>
                    </a:srgbClr>
                  </a:outerShdw>
                </a:effectLst>
              </a:rPr>
              <a:t>: </a:t>
            </a:r>
            <a:br>
              <a:rPr lang="en-US" b="0" dirty="0">
                <a:effectLst>
                  <a:outerShdw blurRad="38100" dist="38100" dir="2700000" algn="tl">
                    <a:srgbClr val="000000">
                      <a:alpha val="43137"/>
                    </a:srgbClr>
                  </a:outerShdw>
                </a:effectLst>
              </a:rPr>
            </a:br>
            <a:r>
              <a:rPr lang="en-US" b="0" dirty="0">
                <a:effectLst>
                  <a:outerShdw blurRad="38100" dist="38100" dir="2700000" algn="tl">
                    <a:srgbClr val="000000">
                      <a:alpha val="43137"/>
                    </a:srgbClr>
                  </a:outerShdw>
                </a:effectLst>
              </a:rPr>
              <a:t>&gt;&gt; </a:t>
            </a:r>
            <a:r>
              <a:rPr lang="en-US" b="0" dirty="0" err="1">
                <a:effectLst>
                  <a:outerShdw blurRad="38100" dist="38100" dir="2700000" algn="tl">
                    <a:srgbClr val="000000">
                      <a:alpha val="43137"/>
                    </a:srgbClr>
                  </a:outerShdw>
                </a:effectLst>
              </a:rPr>
              <a:t>apiserver</a:t>
            </a:r>
            <a:r>
              <a:rPr lang="en-US" b="0" dirty="0">
                <a:effectLst>
                  <a:outerShdw blurRad="38100" dist="38100" dir="2700000" algn="tl">
                    <a:srgbClr val="000000">
                      <a:alpha val="43137"/>
                    </a:srgbClr>
                  </a:outerShdw>
                </a:effectLst>
              </a:rPr>
              <a:t> – nucleus of the cluster; </a:t>
            </a:r>
            <a:br>
              <a:rPr lang="en-US" b="0" dirty="0">
                <a:effectLst>
                  <a:outerShdw blurRad="38100" dist="38100" dir="2700000" algn="tl">
                    <a:srgbClr val="000000">
                      <a:alpha val="43137"/>
                    </a:srgbClr>
                  </a:outerShdw>
                </a:effectLst>
              </a:rPr>
            </a:br>
            <a:r>
              <a:rPr lang="en-US" b="0" dirty="0">
                <a:effectLst>
                  <a:outerShdw blurRad="38100" dist="38100" dir="2700000" algn="tl">
                    <a:srgbClr val="000000">
                      <a:alpha val="43137"/>
                    </a:srgbClr>
                  </a:outerShdw>
                </a:effectLst>
              </a:rPr>
              <a:t>&gt;&gt; scheduler – allocates new workloads on a node having sufficient satisfactory resources; </a:t>
            </a:r>
            <a:br>
              <a:rPr lang="en-US" b="0" dirty="0">
                <a:effectLst>
                  <a:outerShdw blurRad="38100" dist="38100" dir="2700000" algn="tl">
                    <a:srgbClr val="000000">
                      <a:alpha val="43137"/>
                    </a:srgbClr>
                  </a:outerShdw>
                </a:effectLst>
              </a:rPr>
            </a:br>
            <a:r>
              <a:rPr lang="en-US" b="0" dirty="0">
                <a:effectLst>
                  <a:outerShdw blurRad="38100" dist="38100" dir="2700000" algn="tl">
                    <a:srgbClr val="000000">
                      <a:alpha val="43137"/>
                    </a:srgbClr>
                  </a:outerShdw>
                </a:effectLst>
              </a:rPr>
              <a:t>&gt;&gt; </a:t>
            </a:r>
            <a:r>
              <a:rPr lang="en-US" b="0" dirty="0" err="1">
                <a:effectLst>
                  <a:outerShdw blurRad="38100" dist="38100" dir="2700000" algn="tl">
                    <a:srgbClr val="000000">
                      <a:alpha val="43137"/>
                    </a:srgbClr>
                  </a:outerShdw>
                </a:effectLst>
              </a:rPr>
              <a:t>controller_manager</a:t>
            </a:r>
            <a:r>
              <a:rPr lang="en-US" b="0" dirty="0">
                <a:effectLst>
                  <a:outerShdw blurRad="38100" dist="38100" dir="2700000" algn="tl">
                    <a:srgbClr val="000000">
                      <a:alpha val="43137"/>
                    </a:srgbClr>
                  </a:outerShdw>
                </a:effectLst>
              </a:rPr>
              <a:t> – handles controller processes and propagates desired configuration to resources; </a:t>
            </a:r>
            <a:br>
              <a:rPr lang="en-US" b="0" dirty="0">
                <a:effectLst>
                  <a:outerShdw blurRad="38100" dist="38100" dir="2700000" algn="tl">
                    <a:srgbClr val="000000">
                      <a:alpha val="43137"/>
                    </a:srgbClr>
                  </a:outerShdw>
                </a:effectLst>
              </a:rPr>
            </a:br>
            <a:r>
              <a:rPr lang="en-US" b="0" dirty="0">
                <a:effectLst>
                  <a:outerShdw blurRad="38100" dist="38100" dir="2700000" algn="tl">
                    <a:srgbClr val="000000">
                      <a:alpha val="43137"/>
                    </a:srgbClr>
                  </a:outerShdw>
                </a:effectLst>
              </a:rPr>
              <a:t>&gt;&gt; </a:t>
            </a:r>
            <a:r>
              <a:rPr lang="en-US" b="0" dirty="0" err="1">
                <a:effectLst>
                  <a:outerShdw blurRad="38100" dist="38100" dir="2700000" algn="tl">
                    <a:srgbClr val="000000">
                      <a:alpha val="43137"/>
                    </a:srgbClr>
                  </a:outerShdw>
                </a:effectLst>
              </a:rPr>
              <a:t>etcd</a:t>
            </a:r>
            <a:r>
              <a:rPr lang="en-US" b="0" dirty="0">
                <a:effectLst>
                  <a:outerShdw blurRad="38100" dist="38100" dir="2700000" algn="tl">
                    <a:srgbClr val="000000">
                      <a:alpha val="43137"/>
                    </a:srgbClr>
                  </a:outerShdw>
                </a:effectLst>
              </a:rPr>
              <a:t> – key-value store for backups &amp; cluster manifest</a:t>
            </a:r>
            <a:br>
              <a:rPr lang="en-US" b="0" dirty="0">
                <a:effectLst>
                  <a:outerShdw blurRad="38100" dist="38100" dir="2700000" algn="tl">
                    <a:srgbClr val="000000">
                      <a:alpha val="43137"/>
                    </a:srgbClr>
                  </a:outerShdw>
                </a:effectLst>
              </a:rPr>
            </a:br>
            <a:r>
              <a:rPr lang="en-US" b="0" dirty="0">
                <a:effectLst>
                  <a:outerShdw blurRad="38100" dist="38100" dir="2700000" algn="tl">
                    <a:srgbClr val="000000">
                      <a:alpha val="43137"/>
                    </a:srgbClr>
                  </a:outerShdw>
                </a:effectLst>
              </a:rPr>
              <a:t>&gt;&gt; </a:t>
            </a:r>
            <a:r>
              <a:rPr lang="en-US" b="0" dirty="0" err="1">
                <a:effectLst>
                  <a:outerShdw blurRad="38100" dist="38100" dir="2700000" algn="tl">
                    <a:srgbClr val="000000">
                      <a:alpha val="43137"/>
                    </a:srgbClr>
                  </a:outerShdw>
                </a:effectLst>
              </a:rPr>
              <a:t>kubelet</a:t>
            </a:r>
            <a:r>
              <a:rPr lang="en-US" b="0" dirty="0">
                <a:effectLst>
                  <a:outerShdw blurRad="38100" dist="38100" dir="2700000" algn="tl">
                    <a:srgbClr val="000000">
                      <a:alpha val="43137"/>
                    </a:srgbClr>
                  </a:outerShdw>
                </a:effectLst>
              </a:rPr>
              <a:t> – notifies the nucleus of cluster about existence of node; </a:t>
            </a:r>
            <a:br>
              <a:rPr lang="en-US" b="0" dirty="0">
                <a:effectLst>
                  <a:outerShdw blurRad="38100" dist="38100" dir="2700000" algn="tl">
                    <a:srgbClr val="000000">
                      <a:alpha val="43137"/>
                    </a:srgbClr>
                  </a:outerShdw>
                </a:effectLst>
              </a:rPr>
            </a:br>
            <a:r>
              <a:rPr lang="en-US" b="0" dirty="0">
                <a:effectLst>
                  <a:outerShdw blurRad="38100" dist="38100" dir="2700000" algn="tl">
                    <a:srgbClr val="000000">
                      <a:alpha val="43137"/>
                    </a:srgbClr>
                  </a:outerShdw>
                </a:effectLst>
              </a:rPr>
              <a:t>&gt;&gt; proxy - ensures network reachability and accessibility of workloads placed on this node</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half" idx="2"/>
          </p:nvPr>
        </p:nvSpPr>
        <p:spPr>
          <a:xfrm>
            <a:off x="680322" y="4703226"/>
            <a:ext cx="9613859" cy="1090789"/>
          </a:xfrm>
        </p:spPr>
        <p:txBody>
          <a:bodyPr anchor="ctr">
            <a:normAutofit/>
          </a:bodyPr>
          <a:lstStyle/>
          <a:p>
            <a:pPr algn="just">
              <a:lnSpc>
                <a:spcPct val="100000"/>
              </a:lnSpc>
            </a:pPr>
            <a:r>
              <a:rPr lang="en-US" sz="2000" b="0" i="0" strike="noStrike" cap="small" spc="300" dirty="0">
                <a:effectLst>
                  <a:outerShdw blurRad="38100" dist="38100" dir="2700000" algn="tl">
                    <a:srgbClr val="000000">
                      <a:alpha val="43137"/>
                    </a:srgbClr>
                  </a:outerShdw>
                </a:effectLst>
              </a:rPr>
              <a:t>Q#27</a:t>
            </a:r>
            <a:r>
              <a:rPr lang="en-US" sz="2000" b="0" i="0" u="none" strike="noStrike" cap="small" spc="300" dirty="0">
                <a:effectLst>
                  <a:outerShdw blurRad="38100" dist="38100" dir="2700000" algn="tl">
                    <a:srgbClr val="000000">
                      <a:alpha val="43137"/>
                    </a:srgbClr>
                  </a:outerShdw>
                </a:effectLst>
              </a:rPr>
              <a:t>. Which components can be found at the Control Plane in its Master Nodes? (concepts or purpose of each can be shared if exact names could not be recalled)</a:t>
            </a:r>
          </a:p>
        </p:txBody>
      </p:sp>
      <p:sp>
        <p:nvSpPr>
          <p:cNvPr id="4" name="Rectangle 3">
            <a:extLst>
              <a:ext uri="{FF2B5EF4-FFF2-40B4-BE49-F238E27FC236}">
                <a16:creationId xmlns:a16="http://schemas.microsoft.com/office/drawing/2014/main" id="{C7C65EF8-B0C0-4B10-86C7-AA147292EB36}"/>
              </a:ext>
            </a:extLst>
          </p:cNvPr>
          <p:cNvSpPr/>
          <p:nvPr/>
        </p:nvSpPr>
        <p:spPr>
          <a:xfrm>
            <a:off x="10861591" y="4317596"/>
            <a:ext cx="1125629" cy="1862048"/>
          </a:xfrm>
          <a:prstGeom prst="rect">
            <a:avLst/>
          </a:prstGeom>
          <a:noFill/>
        </p:spPr>
        <p:txBody>
          <a:bodyPr wrap="none" lIns="91440" tIns="45720" rIns="91440" bIns="45720">
            <a:spAutoFit/>
          </a:bodyPr>
          <a:lstStyle/>
          <a:p>
            <a:pPr algn="ctr"/>
            <a:r>
              <a:rPr lang="en-US" sz="11500" b="1" cap="none" spc="50" dirty="0">
                <a:ln w="0"/>
                <a:solidFill>
                  <a:schemeClr val="bg2"/>
                </a:solidFill>
                <a:effectLst>
                  <a:innerShdw blurRad="63500" dist="50800" dir="13500000">
                    <a:srgbClr val="000000">
                      <a:alpha val="50000"/>
                    </a:srgbClr>
                  </a:innerShdw>
                </a:effectLst>
              </a:rPr>
              <a:t>A</a:t>
            </a:r>
          </a:p>
        </p:txBody>
      </p:sp>
    </p:spTree>
    <p:extLst>
      <p:ext uri="{BB962C8B-B14F-4D97-AF65-F5344CB8AC3E}">
        <p14:creationId xmlns:p14="http://schemas.microsoft.com/office/powerpoint/2010/main" val="196555811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3360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p:txBody>
          <a:bodyPr/>
          <a:lstStyle/>
          <a:p>
            <a:r>
              <a:rPr lang="en-US" dirty="0"/>
              <a:t>IQ4CN – Question #  28</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quarter" idx="13"/>
          </p:nvPr>
        </p:nvSpPr>
        <p:spPr/>
        <p:txBody>
          <a:bodyPr>
            <a:normAutofit lnSpcReduction="10000"/>
          </a:bodyPr>
          <a:lstStyle/>
          <a:p>
            <a:pPr>
              <a:lnSpc>
                <a:spcPct val="150000"/>
              </a:lnSpc>
            </a:pP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Q. What is meant by the Bootstrapping process? Is it possible to manually bootstrap a cluster?</a:t>
            </a:r>
          </a:p>
        </p:txBody>
      </p:sp>
      <p:sp>
        <p:nvSpPr>
          <p:cNvPr id="4" name="Rectangle 3">
            <a:extLst>
              <a:ext uri="{FF2B5EF4-FFF2-40B4-BE49-F238E27FC236}">
                <a16:creationId xmlns:a16="http://schemas.microsoft.com/office/drawing/2014/main" id="{17DC9E77-16F4-4009-8D7D-04A8D889F4E6}"/>
              </a:ext>
            </a:extLst>
          </p:cNvPr>
          <p:cNvSpPr/>
          <p:nvPr/>
        </p:nvSpPr>
        <p:spPr>
          <a:xfrm>
            <a:off x="10841385" y="362673"/>
            <a:ext cx="1146468" cy="1708160"/>
          </a:xfrm>
          <a:prstGeom prst="rect">
            <a:avLst/>
          </a:prstGeom>
          <a:noFill/>
        </p:spPr>
        <p:txBody>
          <a:bodyPr wrap="none" lIns="91440" tIns="45720" rIns="91440" bIns="45720">
            <a:spAutoFit/>
          </a:bodyPr>
          <a:lstStyle/>
          <a:p>
            <a:pPr algn="ctr"/>
            <a:r>
              <a:rPr lang="en-US" sz="10500" b="1" cap="none" spc="50" dirty="0">
                <a:ln w="0"/>
                <a:solidFill>
                  <a:schemeClr val="bg2"/>
                </a:solidFill>
                <a:effectLst>
                  <a:innerShdw blurRad="63500" dist="50800" dir="13500000">
                    <a:srgbClr val="000000">
                      <a:alpha val="50000"/>
                    </a:srgbClr>
                  </a:innerShdw>
                </a:effectLst>
              </a:rPr>
              <a:t>Q</a:t>
            </a:r>
          </a:p>
        </p:txBody>
      </p:sp>
    </p:spTree>
    <p:extLst>
      <p:ext uri="{BB962C8B-B14F-4D97-AF65-F5344CB8AC3E}">
        <p14:creationId xmlns:p14="http://schemas.microsoft.com/office/powerpoint/2010/main" val="128087531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a:xfrm>
            <a:off x="680322" y="609597"/>
            <a:ext cx="9613858" cy="3592750"/>
          </a:xfrm>
        </p:spPr>
        <p:txBody>
          <a:bodyPr anchor="ctr">
            <a:normAutofit fontScale="90000"/>
          </a:bodyPr>
          <a:lstStyle/>
          <a:p>
            <a:pPr algn="just">
              <a:lnSpc>
                <a:spcPct val="125000"/>
              </a:lnSpc>
            </a:pPr>
            <a:r>
              <a:rPr lang="en-US" b="0" u="sng" dirty="0">
                <a:effectLst>
                  <a:outerShdw blurRad="38100" dist="38100" dir="2700000" algn="tl">
                    <a:srgbClr val="000000">
                      <a:alpha val="43137"/>
                    </a:srgbClr>
                  </a:outerShdw>
                </a:effectLst>
              </a:rPr>
              <a:t>ANSWER</a:t>
            </a:r>
            <a:r>
              <a:rPr lang="en-US" b="0" dirty="0">
                <a:effectLst>
                  <a:outerShdw blurRad="38100" dist="38100" dir="2700000" algn="tl">
                    <a:srgbClr val="000000">
                      <a:alpha val="43137"/>
                    </a:srgbClr>
                  </a:outerShdw>
                </a:effectLst>
              </a:rPr>
              <a:t>: Bootstrapping means provisioning a Kubernetes cluster such that each node has the necessary components installed. Manual bootstrapping implies independent distribution &amp; execution of components &amp; it is possible but a highly tedious task that has a high risk of misconfiguration.</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half" idx="2"/>
          </p:nvPr>
        </p:nvSpPr>
        <p:spPr>
          <a:xfrm>
            <a:off x="680322" y="4703226"/>
            <a:ext cx="9613859" cy="1090789"/>
          </a:xfrm>
        </p:spPr>
        <p:txBody>
          <a:bodyPr anchor="ctr">
            <a:normAutofit/>
          </a:bodyPr>
          <a:lstStyle/>
          <a:p>
            <a:pPr algn="just">
              <a:lnSpc>
                <a:spcPct val="100000"/>
              </a:lnSpc>
            </a:pPr>
            <a:r>
              <a:rPr lang="en-US" sz="2000" b="0" i="0" strike="noStrike" cap="small" spc="300" dirty="0">
                <a:effectLst>
                  <a:outerShdw blurRad="38100" dist="38100" dir="2700000" algn="tl">
                    <a:srgbClr val="000000">
                      <a:alpha val="43137"/>
                    </a:srgbClr>
                  </a:outerShdw>
                </a:effectLst>
              </a:rPr>
              <a:t>Q#28</a:t>
            </a:r>
            <a:r>
              <a:rPr lang="en-US" sz="2000" b="0" i="0" u="none" strike="noStrike" cap="small" spc="300" dirty="0">
                <a:effectLst>
                  <a:outerShdw blurRad="38100" dist="38100" dir="2700000" algn="tl">
                    <a:srgbClr val="000000">
                      <a:alpha val="43137"/>
                    </a:srgbClr>
                  </a:outerShdw>
                </a:effectLst>
              </a:rPr>
              <a:t>. What is meant by the Bootstrapping process? Is it possible to manually bootstrap a cluster?</a:t>
            </a:r>
          </a:p>
        </p:txBody>
      </p:sp>
      <p:sp>
        <p:nvSpPr>
          <p:cNvPr id="4" name="Rectangle 3">
            <a:extLst>
              <a:ext uri="{FF2B5EF4-FFF2-40B4-BE49-F238E27FC236}">
                <a16:creationId xmlns:a16="http://schemas.microsoft.com/office/drawing/2014/main" id="{C7C65EF8-B0C0-4B10-86C7-AA147292EB36}"/>
              </a:ext>
            </a:extLst>
          </p:cNvPr>
          <p:cNvSpPr/>
          <p:nvPr/>
        </p:nvSpPr>
        <p:spPr>
          <a:xfrm>
            <a:off x="10861591" y="4317596"/>
            <a:ext cx="1125629" cy="1862048"/>
          </a:xfrm>
          <a:prstGeom prst="rect">
            <a:avLst/>
          </a:prstGeom>
          <a:noFill/>
        </p:spPr>
        <p:txBody>
          <a:bodyPr wrap="none" lIns="91440" tIns="45720" rIns="91440" bIns="45720">
            <a:spAutoFit/>
          </a:bodyPr>
          <a:lstStyle/>
          <a:p>
            <a:pPr algn="ctr"/>
            <a:r>
              <a:rPr lang="en-US" sz="11500" b="1" cap="none" spc="50" dirty="0">
                <a:ln w="0"/>
                <a:solidFill>
                  <a:schemeClr val="bg2"/>
                </a:solidFill>
                <a:effectLst>
                  <a:innerShdw blurRad="63500" dist="50800" dir="13500000">
                    <a:srgbClr val="000000">
                      <a:alpha val="50000"/>
                    </a:srgbClr>
                  </a:innerShdw>
                </a:effectLst>
              </a:rPr>
              <a:t>A</a:t>
            </a:r>
          </a:p>
        </p:txBody>
      </p:sp>
    </p:spTree>
    <p:extLst>
      <p:ext uri="{BB962C8B-B14F-4D97-AF65-F5344CB8AC3E}">
        <p14:creationId xmlns:p14="http://schemas.microsoft.com/office/powerpoint/2010/main" val="226440259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997202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p:txBody>
          <a:bodyPr/>
          <a:lstStyle/>
          <a:p>
            <a:r>
              <a:rPr lang="en-US" dirty="0"/>
              <a:t>IQ4CN – Question #  29</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quarter" idx="13"/>
          </p:nvPr>
        </p:nvSpPr>
        <p:spPr>
          <a:xfrm>
            <a:off x="1897819" y="2290763"/>
            <a:ext cx="8396362" cy="3100387"/>
          </a:xfrm>
        </p:spPr>
        <p:txBody>
          <a:bodyPr>
            <a:normAutofit lnSpcReduction="10000"/>
          </a:bodyPr>
          <a:lstStyle/>
          <a:p>
            <a:pPr>
              <a:lnSpc>
                <a:spcPct val="150000"/>
              </a:lnSpc>
            </a:pP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Q. The “k3s” and “kind” are examples of which category of tools and what important command line utility does it provide?</a:t>
            </a:r>
          </a:p>
        </p:txBody>
      </p:sp>
      <p:sp>
        <p:nvSpPr>
          <p:cNvPr id="4" name="Rectangle 3">
            <a:extLst>
              <a:ext uri="{FF2B5EF4-FFF2-40B4-BE49-F238E27FC236}">
                <a16:creationId xmlns:a16="http://schemas.microsoft.com/office/drawing/2014/main" id="{17DC9E77-16F4-4009-8D7D-04A8D889F4E6}"/>
              </a:ext>
            </a:extLst>
          </p:cNvPr>
          <p:cNvSpPr/>
          <p:nvPr/>
        </p:nvSpPr>
        <p:spPr>
          <a:xfrm>
            <a:off x="10841385" y="362673"/>
            <a:ext cx="1146468" cy="1708160"/>
          </a:xfrm>
          <a:prstGeom prst="rect">
            <a:avLst/>
          </a:prstGeom>
          <a:noFill/>
        </p:spPr>
        <p:txBody>
          <a:bodyPr wrap="none" lIns="91440" tIns="45720" rIns="91440" bIns="45720">
            <a:spAutoFit/>
          </a:bodyPr>
          <a:lstStyle/>
          <a:p>
            <a:pPr algn="ctr"/>
            <a:r>
              <a:rPr lang="en-US" sz="10500" b="1" cap="none" spc="50" dirty="0">
                <a:ln w="0"/>
                <a:solidFill>
                  <a:schemeClr val="bg2"/>
                </a:solidFill>
                <a:effectLst>
                  <a:innerShdw blurRad="63500" dist="50800" dir="13500000">
                    <a:srgbClr val="000000">
                      <a:alpha val="50000"/>
                    </a:srgbClr>
                  </a:innerShdw>
                </a:effectLst>
              </a:rPr>
              <a:t>Q</a:t>
            </a:r>
          </a:p>
        </p:txBody>
      </p:sp>
    </p:spTree>
    <p:extLst>
      <p:ext uri="{BB962C8B-B14F-4D97-AF65-F5344CB8AC3E}">
        <p14:creationId xmlns:p14="http://schemas.microsoft.com/office/powerpoint/2010/main" val="205591124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a:xfrm>
            <a:off x="680322" y="609597"/>
            <a:ext cx="9613858" cy="3592750"/>
          </a:xfrm>
        </p:spPr>
        <p:txBody>
          <a:bodyPr anchor="ctr">
            <a:normAutofit/>
          </a:bodyPr>
          <a:lstStyle/>
          <a:p>
            <a:pPr algn="just">
              <a:lnSpc>
                <a:spcPct val="125000"/>
              </a:lnSpc>
            </a:pPr>
            <a:r>
              <a:rPr lang="en-US" b="0" u="sng" dirty="0">
                <a:effectLst>
                  <a:outerShdw blurRad="38100" dist="38100" dir="2700000" algn="tl">
                    <a:srgbClr val="000000">
                      <a:alpha val="43137"/>
                    </a:srgbClr>
                  </a:outerShdw>
                </a:effectLst>
              </a:rPr>
              <a:t>ANSWER</a:t>
            </a:r>
            <a:r>
              <a:rPr lang="en-US" b="0" dirty="0">
                <a:effectLst>
                  <a:outerShdw blurRad="38100" dist="38100" dir="2700000" algn="tl">
                    <a:srgbClr val="000000">
                      <a:alpha val="43137"/>
                    </a:srgbClr>
                  </a:outerShdw>
                </a:effectLst>
              </a:rPr>
              <a:t>: Both are bootstrapping tools and provides us </a:t>
            </a:r>
            <a:r>
              <a:rPr lang="en-US" b="0" dirty="0" err="1">
                <a:effectLst>
                  <a:outerShdw blurRad="38100" dist="38100" dir="2700000" algn="tl">
                    <a:srgbClr val="000000">
                      <a:alpha val="43137"/>
                    </a:srgbClr>
                  </a:outerShdw>
                </a:effectLst>
              </a:rPr>
              <a:t>kubectl</a:t>
            </a:r>
            <a:r>
              <a:rPr lang="en-US" b="0" dirty="0">
                <a:effectLst>
                  <a:outerShdw blurRad="38100" dist="38100" dir="2700000" algn="tl">
                    <a:srgbClr val="000000">
                      <a:alpha val="43137"/>
                    </a:srgbClr>
                  </a:outerShdw>
                </a:effectLst>
              </a:rPr>
              <a:t> utility to manage cluster.</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half" idx="2"/>
          </p:nvPr>
        </p:nvSpPr>
        <p:spPr>
          <a:xfrm>
            <a:off x="680322" y="4703226"/>
            <a:ext cx="9613859" cy="1090789"/>
          </a:xfrm>
        </p:spPr>
        <p:txBody>
          <a:bodyPr anchor="ctr">
            <a:normAutofit/>
          </a:bodyPr>
          <a:lstStyle/>
          <a:p>
            <a:pPr algn="just">
              <a:lnSpc>
                <a:spcPct val="100000"/>
              </a:lnSpc>
            </a:pPr>
            <a:r>
              <a:rPr lang="en-US" sz="2000" b="0" i="0" strike="noStrike" cap="small" spc="300" dirty="0">
                <a:effectLst>
                  <a:outerShdw blurRad="38100" dist="38100" dir="2700000" algn="tl">
                    <a:srgbClr val="000000">
                      <a:alpha val="43137"/>
                    </a:srgbClr>
                  </a:outerShdw>
                </a:effectLst>
              </a:rPr>
              <a:t>Q#29</a:t>
            </a:r>
            <a:r>
              <a:rPr lang="en-US" sz="2000" b="0" i="0" u="none" strike="noStrike" cap="small" spc="300" dirty="0">
                <a:effectLst>
                  <a:outerShdw blurRad="38100" dist="38100" dir="2700000" algn="tl">
                    <a:srgbClr val="000000">
                      <a:alpha val="43137"/>
                    </a:srgbClr>
                  </a:outerShdw>
                </a:effectLst>
              </a:rPr>
              <a:t>. The “k3s” and “kind” are examples of which category of tools and what important command line utility does it provide?</a:t>
            </a:r>
          </a:p>
        </p:txBody>
      </p:sp>
      <p:sp>
        <p:nvSpPr>
          <p:cNvPr id="4" name="Rectangle 3">
            <a:extLst>
              <a:ext uri="{FF2B5EF4-FFF2-40B4-BE49-F238E27FC236}">
                <a16:creationId xmlns:a16="http://schemas.microsoft.com/office/drawing/2014/main" id="{C7C65EF8-B0C0-4B10-86C7-AA147292EB36}"/>
              </a:ext>
            </a:extLst>
          </p:cNvPr>
          <p:cNvSpPr/>
          <p:nvPr/>
        </p:nvSpPr>
        <p:spPr>
          <a:xfrm>
            <a:off x="10861591" y="4317596"/>
            <a:ext cx="1125629" cy="1862048"/>
          </a:xfrm>
          <a:prstGeom prst="rect">
            <a:avLst/>
          </a:prstGeom>
          <a:noFill/>
        </p:spPr>
        <p:txBody>
          <a:bodyPr wrap="none" lIns="91440" tIns="45720" rIns="91440" bIns="45720">
            <a:spAutoFit/>
          </a:bodyPr>
          <a:lstStyle/>
          <a:p>
            <a:pPr algn="ctr"/>
            <a:r>
              <a:rPr lang="en-US" sz="11500" b="1" cap="none" spc="50" dirty="0">
                <a:ln w="0"/>
                <a:solidFill>
                  <a:schemeClr val="bg2"/>
                </a:solidFill>
                <a:effectLst>
                  <a:innerShdw blurRad="63500" dist="50800" dir="13500000">
                    <a:srgbClr val="000000">
                      <a:alpha val="50000"/>
                    </a:srgbClr>
                  </a:innerShdw>
                </a:effectLst>
              </a:rPr>
              <a:t>A</a:t>
            </a:r>
          </a:p>
        </p:txBody>
      </p:sp>
    </p:spTree>
    <p:extLst>
      <p:ext uri="{BB962C8B-B14F-4D97-AF65-F5344CB8AC3E}">
        <p14:creationId xmlns:p14="http://schemas.microsoft.com/office/powerpoint/2010/main" val="416787907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535926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p:txBody>
          <a:bodyPr/>
          <a:lstStyle/>
          <a:p>
            <a:r>
              <a:rPr lang="en-US" dirty="0"/>
              <a:t>IQ4CN – Question #  30</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quarter" idx="13"/>
          </p:nvPr>
        </p:nvSpPr>
        <p:spPr/>
        <p:txBody>
          <a:bodyPr>
            <a:normAutofit/>
          </a:bodyPr>
          <a:lstStyle/>
          <a:p>
            <a:pPr>
              <a:lnSpc>
                <a:spcPct val="150000"/>
              </a:lnSpc>
            </a:pP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Q. What is the purpose of the </a:t>
            </a:r>
            <a:r>
              <a:rPr lang="en-US" sz="3600" b="0" i="0" u="none" strike="noStrike" cap="small" dirty="0" err="1">
                <a:solidFill>
                  <a:schemeClr val="tx1"/>
                </a:solidFill>
                <a:effectLst>
                  <a:outerShdw blurRad="38100" dist="38100" dir="2700000" algn="tl">
                    <a:srgbClr val="000000">
                      <a:alpha val="43137"/>
                    </a:srgbClr>
                  </a:outerShdw>
                </a:effectLst>
                <a:latin typeface="Arial" panose="020B0604020202020204" pitchFamily="34" charset="0"/>
              </a:rPr>
              <a:t>kubeconfig</a:t>
            </a: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 file?</a:t>
            </a:r>
          </a:p>
        </p:txBody>
      </p:sp>
      <p:sp>
        <p:nvSpPr>
          <p:cNvPr id="4" name="Rectangle 3">
            <a:extLst>
              <a:ext uri="{FF2B5EF4-FFF2-40B4-BE49-F238E27FC236}">
                <a16:creationId xmlns:a16="http://schemas.microsoft.com/office/drawing/2014/main" id="{17DC9E77-16F4-4009-8D7D-04A8D889F4E6}"/>
              </a:ext>
            </a:extLst>
          </p:cNvPr>
          <p:cNvSpPr/>
          <p:nvPr/>
        </p:nvSpPr>
        <p:spPr>
          <a:xfrm>
            <a:off x="10841385" y="362673"/>
            <a:ext cx="1146468" cy="1708160"/>
          </a:xfrm>
          <a:prstGeom prst="rect">
            <a:avLst/>
          </a:prstGeom>
          <a:noFill/>
        </p:spPr>
        <p:txBody>
          <a:bodyPr wrap="none" lIns="91440" tIns="45720" rIns="91440" bIns="45720">
            <a:spAutoFit/>
          </a:bodyPr>
          <a:lstStyle/>
          <a:p>
            <a:pPr algn="ctr"/>
            <a:r>
              <a:rPr lang="en-US" sz="10500" b="1" cap="none" spc="50" dirty="0">
                <a:ln w="0"/>
                <a:solidFill>
                  <a:schemeClr val="bg2"/>
                </a:solidFill>
                <a:effectLst>
                  <a:innerShdw blurRad="63500" dist="50800" dir="13500000">
                    <a:srgbClr val="000000">
                      <a:alpha val="50000"/>
                    </a:srgbClr>
                  </a:innerShdw>
                </a:effectLst>
              </a:rPr>
              <a:t>Q</a:t>
            </a:r>
          </a:p>
        </p:txBody>
      </p:sp>
    </p:spTree>
    <p:extLst>
      <p:ext uri="{BB962C8B-B14F-4D97-AF65-F5344CB8AC3E}">
        <p14:creationId xmlns:p14="http://schemas.microsoft.com/office/powerpoint/2010/main" val="353389337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a:xfrm>
            <a:off x="680322" y="609597"/>
            <a:ext cx="9613858" cy="3592750"/>
          </a:xfrm>
        </p:spPr>
        <p:txBody>
          <a:bodyPr anchor="ctr">
            <a:normAutofit/>
          </a:bodyPr>
          <a:lstStyle/>
          <a:p>
            <a:pPr algn="just">
              <a:lnSpc>
                <a:spcPct val="125000"/>
              </a:lnSpc>
            </a:pPr>
            <a:r>
              <a:rPr lang="en-US" b="0" u="sng" dirty="0">
                <a:effectLst>
                  <a:outerShdw blurRad="38100" dist="38100" dir="2700000" algn="tl">
                    <a:srgbClr val="000000">
                      <a:alpha val="43137"/>
                    </a:srgbClr>
                  </a:outerShdw>
                </a:effectLst>
              </a:rPr>
              <a:t>ANSWER</a:t>
            </a:r>
            <a:r>
              <a:rPr lang="en-US" b="0" dirty="0">
                <a:effectLst>
                  <a:outerShdw blurRad="38100" dist="38100" dir="2700000" algn="tl">
                    <a:srgbClr val="000000">
                      <a:alpha val="43137"/>
                    </a:srgbClr>
                  </a:outerShdw>
                </a:effectLst>
              </a:rPr>
              <a:t>: A </a:t>
            </a:r>
            <a:r>
              <a:rPr lang="en-US" b="0" dirty="0" err="1">
                <a:effectLst>
                  <a:outerShdw blurRad="38100" dist="38100" dir="2700000" algn="tl">
                    <a:srgbClr val="000000">
                      <a:alpha val="43137"/>
                    </a:srgbClr>
                  </a:outerShdw>
                </a:effectLst>
              </a:rPr>
              <a:t>kubeconfig</a:t>
            </a:r>
            <a:r>
              <a:rPr lang="en-US" b="0" dirty="0">
                <a:effectLst>
                  <a:outerShdw blurRad="38100" dist="38100" dir="2700000" algn="tl">
                    <a:srgbClr val="000000">
                      <a:alpha val="43137"/>
                    </a:srgbClr>
                  </a:outerShdw>
                </a:effectLst>
              </a:rPr>
              <a:t> file is a file used to configure access to Kubernetes when used in conjunction with the </a:t>
            </a:r>
            <a:r>
              <a:rPr lang="en-US" b="0" dirty="0" err="1">
                <a:effectLst>
                  <a:outerShdw blurRad="38100" dist="38100" dir="2700000" algn="tl">
                    <a:srgbClr val="000000">
                      <a:alpha val="43137"/>
                    </a:srgbClr>
                  </a:outerShdw>
                </a:effectLst>
              </a:rPr>
              <a:t>kubectl</a:t>
            </a:r>
            <a:r>
              <a:rPr lang="en-US" b="0" dirty="0">
                <a:effectLst>
                  <a:outerShdw blurRad="38100" dist="38100" dir="2700000" algn="tl">
                    <a:srgbClr val="000000">
                      <a:alpha val="43137"/>
                    </a:srgbClr>
                  </a:outerShdw>
                </a:effectLst>
              </a:rPr>
              <a:t> command line tool (or other clients).</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half" idx="2"/>
          </p:nvPr>
        </p:nvSpPr>
        <p:spPr>
          <a:xfrm>
            <a:off x="680322" y="4703226"/>
            <a:ext cx="9613859" cy="1090789"/>
          </a:xfrm>
        </p:spPr>
        <p:txBody>
          <a:bodyPr anchor="ctr">
            <a:normAutofit/>
          </a:bodyPr>
          <a:lstStyle/>
          <a:p>
            <a:pPr algn="just">
              <a:lnSpc>
                <a:spcPct val="100000"/>
              </a:lnSpc>
            </a:pPr>
            <a:r>
              <a:rPr lang="en-US" sz="2000" b="0" i="0" strike="noStrike" cap="small" spc="300" dirty="0">
                <a:effectLst>
                  <a:outerShdw blurRad="38100" dist="38100" dir="2700000" algn="tl">
                    <a:srgbClr val="000000">
                      <a:alpha val="43137"/>
                    </a:srgbClr>
                  </a:outerShdw>
                </a:effectLst>
              </a:rPr>
              <a:t>Q#30</a:t>
            </a:r>
            <a:r>
              <a:rPr lang="en-US" sz="2000" b="0" i="0" u="none" strike="noStrike" cap="small" spc="300" dirty="0">
                <a:effectLst>
                  <a:outerShdw blurRad="38100" dist="38100" dir="2700000" algn="tl">
                    <a:srgbClr val="000000">
                      <a:alpha val="43137"/>
                    </a:srgbClr>
                  </a:outerShdw>
                </a:effectLst>
              </a:rPr>
              <a:t>. What is the purpose of the </a:t>
            </a:r>
            <a:r>
              <a:rPr lang="en-US" sz="2000" b="0" i="0" u="none" strike="noStrike" cap="small" spc="300" dirty="0" err="1">
                <a:effectLst>
                  <a:outerShdw blurRad="38100" dist="38100" dir="2700000" algn="tl">
                    <a:srgbClr val="000000">
                      <a:alpha val="43137"/>
                    </a:srgbClr>
                  </a:outerShdw>
                </a:effectLst>
              </a:rPr>
              <a:t>kubeconfig</a:t>
            </a:r>
            <a:r>
              <a:rPr lang="en-US" sz="2000" b="0" i="0" u="none" strike="noStrike" cap="small" spc="300" dirty="0">
                <a:effectLst>
                  <a:outerShdw blurRad="38100" dist="38100" dir="2700000" algn="tl">
                    <a:srgbClr val="000000">
                      <a:alpha val="43137"/>
                    </a:srgbClr>
                  </a:outerShdw>
                </a:effectLst>
              </a:rPr>
              <a:t> file?</a:t>
            </a:r>
          </a:p>
        </p:txBody>
      </p:sp>
      <p:sp>
        <p:nvSpPr>
          <p:cNvPr id="4" name="Rectangle 3">
            <a:extLst>
              <a:ext uri="{FF2B5EF4-FFF2-40B4-BE49-F238E27FC236}">
                <a16:creationId xmlns:a16="http://schemas.microsoft.com/office/drawing/2014/main" id="{C7C65EF8-B0C0-4B10-86C7-AA147292EB36}"/>
              </a:ext>
            </a:extLst>
          </p:cNvPr>
          <p:cNvSpPr/>
          <p:nvPr/>
        </p:nvSpPr>
        <p:spPr>
          <a:xfrm>
            <a:off x="10861591" y="4317596"/>
            <a:ext cx="1125629" cy="1862048"/>
          </a:xfrm>
          <a:prstGeom prst="rect">
            <a:avLst/>
          </a:prstGeom>
          <a:noFill/>
        </p:spPr>
        <p:txBody>
          <a:bodyPr wrap="none" lIns="91440" tIns="45720" rIns="91440" bIns="45720">
            <a:spAutoFit/>
          </a:bodyPr>
          <a:lstStyle/>
          <a:p>
            <a:pPr algn="ctr"/>
            <a:r>
              <a:rPr lang="en-US" sz="11500" b="1" cap="none" spc="50" dirty="0">
                <a:ln w="0"/>
                <a:solidFill>
                  <a:schemeClr val="bg2"/>
                </a:solidFill>
                <a:effectLst>
                  <a:innerShdw blurRad="63500" dist="50800" dir="13500000">
                    <a:srgbClr val="000000">
                      <a:alpha val="50000"/>
                    </a:srgbClr>
                  </a:innerShdw>
                </a:effectLst>
              </a:rPr>
              <a:t>A</a:t>
            </a:r>
          </a:p>
        </p:txBody>
      </p:sp>
    </p:spTree>
    <p:extLst>
      <p:ext uri="{BB962C8B-B14F-4D97-AF65-F5344CB8AC3E}">
        <p14:creationId xmlns:p14="http://schemas.microsoft.com/office/powerpoint/2010/main" val="1304539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816793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073880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p:txBody>
          <a:bodyPr/>
          <a:lstStyle/>
          <a:p>
            <a:r>
              <a:rPr lang="en-US" dirty="0"/>
              <a:t>IQ4CN – Question #  31</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quarter" idx="13"/>
          </p:nvPr>
        </p:nvSpPr>
        <p:spPr/>
        <p:txBody>
          <a:bodyPr>
            <a:normAutofit lnSpcReduction="10000"/>
          </a:bodyPr>
          <a:lstStyle/>
          <a:p>
            <a:pPr>
              <a:lnSpc>
                <a:spcPct val="150000"/>
              </a:lnSpc>
            </a:pP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Q. In a Kubernetes cluster, what is the smallest manageable unit that provides the execution environment for an application?</a:t>
            </a:r>
          </a:p>
        </p:txBody>
      </p:sp>
      <p:sp>
        <p:nvSpPr>
          <p:cNvPr id="4" name="Rectangle 3">
            <a:extLst>
              <a:ext uri="{FF2B5EF4-FFF2-40B4-BE49-F238E27FC236}">
                <a16:creationId xmlns:a16="http://schemas.microsoft.com/office/drawing/2014/main" id="{17DC9E77-16F4-4009-8D7D-04A8D889F4E6}"/>
              </a:ext>
            </a:extLst>
          </p:cNvPr>
          <p:cNvSpPr/>
          <p:nvPr/>
        </p:nvSpPr>
        <p:spPr>
          <a:xfrm>
            <a:off x="10841385" y="362673"/>
            <a:ext cx="1146468" cy="1708160"/>
          </a:xfrm>
          <a:prstGeom prst="rect">
            <a:avLst/>
          </a:prstGeom>
          <a:noFill/>
        </p:spPr>
        <p:txBody>
          <a:bodyPr wrap="none" lIns="91440" tIns="45720" rIns="91440" bIns="45720">
            <a:spAutoFit/>
          </a:bodyPr>
          <a:lstStyle/>
          <a:p>
            <a:pPr algn="ctr"/>
            <a:r>
              <a:rPr lang="en-US" sz="10500" b="1" cap="none" spc="50" dirty="0">
                <a:ln w="0"/>
                <a:solidFill>
                  <a:schemeClr val="bg2"/>
                </a:solidFill>
                <a:effectLst>
                  <a:innerShdw blurRad="63500" dist="50800" dir="13500000">
                    <a:srgbClr val="000000">
                      <a:alpha val="50000"/>
                    </a:srgbClr>
                  </a:innerShdw>
                </a:effectLst>
              </a:rPr>
              <a:t>Q</a:t>
            </a:r>
          </a:p>
        </p:txBody>
      </p:sp>
    </p:spTree>
    <p:extLst>
      <p:ext uri="{BB962C8B-B14F-4D97-AF65-F5344CB8AC3E}">
        <p14:creationId xmlns:p14="http://schemas.microsoft.com/office/powerpoint/2010/main" val="357995746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a:xfrm>
            <a:off x="680322" y="609597"/>
            <a:ext cx="9613858" cy="3592750"/>
          </a:xfrm>
        </p:spPr>
        <p:txBody>
          <a:bodyPr anchor="ctr">
            <a:normAutofit/>
          </a:bodyPr>
          <a:lstStyle/>
          <a:p>
            <a:pPr algn="just">
              <a:lnSpc>
                <a:spcPct val="125000"/>
              </a:lnSpc>
            </a:pPr>
            <a:r>
              <a:rPr lang="en-US" b="0" u="sng" dirty="0">
                <a:effectLst>
                  <a:outerShdw blurRad="38100" dist="38100" dir="2700000" algn="tl">
                    <a:srgbClr val="000000">
                      <a:alpha val="43137"/>
                    </a:srgbClr>
                  </a:outerShdw>
                </a:effectLst>
              </a:rPr>
              <a:t>ANSWER</a:t>
            </a:r>
            <a:r>
              <a:rPr lang="en-US" b="0" dirty="0">
                <a:effectLst>
                  <a:outerShdw blurRad="38100" dist="38100" dir="2700000" algn="tl">
                    <a:srgbClr val="000000">
                      <a:alpha val="43137"/>
                    </a:srgbClr>
                  </a:outerShdw>
                </a:effectLst>
              </a:rPr>
              <a:t>: POD is the smallest manageable unit that provides the execution environment for an application, in a Kubernetes cluster.</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half" idx="2"/>
          </p:nvPr>
        </p:nvSpPr>
        <p:spPr>
          <a:xfrm>
            <a:off x="680322" y="4703226"/>
            <a:ext cx="9613859" cy="1090789"/>
          </a:xfrm>
        </p:spPr>
        <p:txBody>
          <a:bodyPr anchor="ctr">
            <a:normAutofit/>
          </a:bodyPr>
          <a:lstStyle/>
          <a:p>
            <a:pPr algn="just">
              <a:lnSpc>
                <a:spcPct val="100000"/>
              </a:lnSpc>
            </a:pPr>
            <a:r>
              <a:rPr lang="en-US" sz="2000" b="0" i="0" strike="noStrike" cap="small" spc="300" dirty="0">
                <a:effectLst>
                  <a:outerShdw blurRad="38100" dist="38100" dir="2700000" algn="tl">
                    <a:srgbClr val="000000">
                      <a:alpha val="43137"/>
                    </a:srgbClr>
                  </a:outerShdw>
                </a:effectLst>
              </a:rPr>
              <a:t>Q#31</a:t>
            </a:r>
            <a:r>
              <a:rPr lang="en-US" sz="2000" b="0" i="0" u="none" strike="noStrike" cap="small" spc="300" dirty="0">
                <a:effectLst>
                  <a:outerShdw blurRad="38100" dist="38100" dir="2700000" algn="tl">
                    <a:srgbClr val="000000">
                      <a:alpha val="43137"/>
                    </a:srgbClr>
                  </a:outerShdw>
                </a:effectLst>
              </a:rPr>
              <a:t>. In a Kubernetes cluster, what is the smallest manageable unit that provides the execution environment for an application?</a:t>
            </a:r>
          </a:p>
        </p:txBody>
      </p:sp>
      <p:sp>
        <p:nvSpPr>
          <p:cNvPr id="4" name="Rectangle 3">
            <a:extLst>
              <a:ext uri="{FF2B5EF4-FFF2-40B4-BE49-F238E27FC236}">
                <a16:creationId xmlns:a16="http://schemas.microsoft.com/office/drawing/2014/main" id="{C7C65EF8-B0C0-4B10-86C7-AA147292EB36}"/>
              </a:ext>
            </a:extLst>
          </p:cNvPr>
          <p:cNvSpPr/>
          <p:nvPr/>
        </p:nvSpPr>
        <p:spPr>
          <a:xfrm>
            <a:off x="10861591" y="4317596"/>
            <a:ext cx="1125629" cy="1862048"/>
          </a:xfrm>
          <a:prstGeom prst="rect">
            <a:avLst/>
          </a:prstGeom>
          <a:noFill/>
        </p:spPr>
        <p:txBody>
          <a:bodyPr wrap="none" lIns="91440" tIns="45720" rIns="91440" bIns="45720">
            <a:spAutoFit/>
          </a:bodyPr>
          <a:lstStyle/>
          <a:p>
            <a:pPr algn="ctr"/>
            <a:r>
              <a:rPr lang="en-US" sz="11500" b="1" cap="none" spc="50" dirty="0">
                <a:ln w="0"/>
                <a:solidFill>
                  <a:schemeClr val="bg2"/>
                </a:solidFill>
                <a:effectLst>
                  <a:innerShdw blurRad="63500" dist="50800" dir="13500000">
                    <a:srgbClr val="000000">
                      <a:alpha val="50000"/>
                    </a:srgbClr>
                  </a:innerShdw>
                </a:effectLst>
              </a:rPr>
              <a:t>A</a:t>
            </a:r>
          </a:p>
        </p:txBody>
      </p:sp>
    </p:spTree>
    <p:extLst>
      <p:ext uri="{BB962C8B-B14F-4D97-AF65-F5344CB8AC3E}">
        <p14:creationId xmlns:p14="http://schemas.microsoft.com/office/powerpoint/2010/main" val="386292024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1463842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p:txBody>
          <a:bodyPr/>
          <a:lstStyle/>
          <a:p>
            <a:r>
              <a:rPr lang="en-US" dirty="0"/>
              <a:t>IQ4CN – Question #  32</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quarter" idx="13"/>
          </p:nvPr>
        </p:nvSpPr>
        <p:spPr/>
        <p:txBody>
          <a:bodyPr>
            <a:normAutofit lnSpcReduction="10000"/>
          </a:bodyPr>
          <a:lstStyle/>
          <a:p>
            <a:pPr>
              <a:lnSpc>
                <a:spcPct val="150000"/>
              </a:lnSpc>
            </a:pP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Q. Can we have multiple pods on a single node? Can we host multiple containers on a single node of a cluster?</a:t>
            </a:r>
          </a:p>
        </p:txBody>
      </p:sp>
      <p:sp>
        <p:nvSpPr>
          <p:cNvPr id="4" name="Rectangle 3">
            <a:extLst>
              <a:ext uri="{FF2B5EF4-FFF2-40B4-BE49-F238E27FC236}">
                <a16:creationId xmlns:a16="http://schemas.microsoft.com/office/drawing/2014/main" id="{17DC9E77-16F4-4009-8D7D-04A8D889F4E6}"/>
              </a:ext>
            </a:extLst>
          </p:cNvPr>
          <p:cNvSpPr/>
          <p:nvPr/>
        </p:nvSpPr>
        <p:spPr>
          <a:xfrm>
            <a:off x="10841385" y="362673"/>
            <a:ext cx="1146468" cy="1708160"/>
          </a:xfrm>
          <a:prstGeom prst="rect">
            <a:avLst/>
          </a:prstGeom>
          <a:noFill/>
        </p:spPr>
        <p:txBody>
          <a:bodyPr wrap="none" lIns="91440" tIns="45720" rIns="91440" bIns="45720">
            <a:spAutoFit/>
          </a:bodyPr>
          <a:lstStyle/>
          <a:p>
            <a:pPr algn="ctr"/>
            <a:r>
              <a:rPr lang="en-US" sz="10500" b="1" cap="none" spc="50" dirty="0">
                <a:ln w="0"/>
                <a:solidFill>
                  <a:schemeClr val="bg2"/>
                </a:solidFill>
                <a:effectLst>
                  <a:innerShdw blurRad="63500" dist="50800" dir="13500000">
                    <a:srgbClr val="000000">
                      <a:alpha val="50000"/>
                    </a:srgbClr>
                  </a:innerShdw>
                </a:effectLst>
              </a:rPr>
              <a:t>Q</a:t>
            </a:r>
          </a:p>
        </p:txBody>
      </p:sp>
    </p:spTree>
    <p:extLst>
      <p:ext uri="{BB962C8B-B14F-4D97-AF65-F5344CB8AC3E}">
        <p14:creationId xmlns:p14="http://schemas.microsoft.com/office/powerpoint/2010/main" val="317288787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a:xfrm>
            <a:off x="680322" y="609597"/>
            <a:ext cx="9613858" cy="3592750"/>
          </a:xfrm>
        </p:spPr>
        <p:txBody>
          <a:bodyPr anchor="ctr">
            <a:normAutofit/>
          </a:bodyPr>
          <a:lstStyle/>
          <a:p>
            <a:pPr algn="just">
              <a:lnSpc>
                <a:spcPct val="125000"/>
              </a:lnSpc>
            </a:pPr>
            <a:r>
              <a:rPr lang="en-US" b="0" u="sng" dirty="0">
                <a:effectLst>
                  <a:outerShdw blurRad="38100" dist="38100" dir="2700000" algn="tl">
                    <a:srgbClr val="000000">
                      <a:alpha val="43137"/>
                    </a:srgbClr>
                  </a:outerShdw>
                </a:effectLst>
              </a:rPr>
              <a:t>ANSWER</a:t>
            </a:r>
            <a:r>
              <a:rPr lang="en-US" b="0" dirty="0">
                <a:effectLst>
                  <a:outerShdw blurRad="38100" dist="38100" dir="2700000" algn="tl">
                    <a:srgbClr val="000000">
                      <a:alpha val="43137"/>
                    </a:srgbClr>
                  </a:outerShdw>
                </a:effectLst>
              </a:rPr>
              <a:t>: YES, any single worker node can host multiple pods, each of which can provide execution environment for containers having application.</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half" idx="2"/>
          </p:nvPr>
        </p:nvSpPr>
        <p:spPr>
          <a:xfrm>
            <a:off x="680322" y="4703226"/>
            <a:ext cx="9613859" cy="1090789"/>
          </a:xfrm>
        </p:spPr>
        <p:txBody>
          <a:bodyPr anchor="ctr">
            <a:normAutofit/>
          </a:bodyPr>
          <a:lstStyle/>
          <a:p>
            <a:pPr algn="just">
              <a:lnSpc>
                <a:spcPct val="100000"/>
              </a:lnSpc>
            </a:pPr>
            <a:r>
              <a:rPr lang="en-US" sz="2000" b="0" i="0" strike="noStrike" cap="small" spc="300" dirty="0">
                <a:effectLst>
                  <a:outerShdw blurRad="38100" dist="38100" dir="2700000" algn="tl">
                    <a:srgbClr val="000000">
                      <a:alpha val="43137"/>
                    </a:srgbClr>
                  </a:outerShdw>
                </a:effectLst>
              </a:rPr>
              <a:t>Q#32</a:t>
            </a:r>
            <a:r>
              <a:rPr lang="en-US" sz="2000" b="0" i="0" u="none" strike="noStrike" cap="small" spc="300" dirty="0">
                <a:effectLst>
                  <a:outerShdw blurRad="38100" dist="38100" dir="2700000" algn="tl">
                    <a:srgbClr val="000000">
                      <a:alpha val="43137"/>
                    </a:srgbClr>
                  </a:outerShdw>
                </a:effectLst>
              </a:rPr>
              <a:t>. Can we have multiple pods on a single node? Can we host multiple containers on a single node of a cluster?</a:t>
            </a:r>
          </a:p>
        </p:txBody>
      </p:sp>
      <p:sp>
        <p:nvSpPr>
          <p:cNvPr id="4" name="Rectangle 3">
            <a:extLst>
              <a:ext uri="{FF2B5EF4-FFF2-40B4-BE49-F238E27FC236}">
                <a16:creationId xmlns:a16="http://schemas.microsoft.com/office/drawing/2014/main" id="{C7C65EF8-B0C0-4B10-86C7-AA147292EB36}"/>
              </a:ext>
            </a:extLst>
          </p:cNvPr>
          <p:cNvSpPr/>
          <p:nvPr/>
        </p:nvSpPr>
        <p:spPr>
          <a:xfrm>
            <a:off x="10861591" y="4317596"/>
            <a:ext cx="1125629" cy="1862048"/>
          </a:xfrm>
          <a:prstGeom prst="rect">
            <a:avLst/>
          </a:prstGeom>
          <a:noFill/>
        </p:spPr>
        <p:txBody>
          <a:bodyPr wrap="none" lIns="91440" tIns="45720" rIns="91440" bIns="45720">
            <a:spAutoFit/>
          </a:bodyPr>
          <a:lstStyle/>
          <a:p>
            <a:pPr algn="ctr"/>
            <a:r>
              <a:rPr lang="en-US" sz="11500" b="1" cap="none" spc="50" dirty="0">
                <a:ln w="0"/>
                <a:solidFill>
                  <a:schemeClr val="bg2"/>
                </a:solidFill>
                <a:effectLst>
                  <a:innerShdw blurRad="63500" dist="50800" dir="13500000">
                    <a:srgbClr val="000000">
                      <a:alpha val="50000"/>
                    </a:srgbClr>
                  </a:innerShdw>
                </a:effectLst>
              </a:rPr>
              <a:t>A</a:t>
            </a:r>
          </a:p>
        </p:txBody>
      </p:sp>
    </p:spTree>
    <p:extLst>
      <p:ext uri="{BB962C8B-B14F-4D97-AF65-F5344CB8AC3E}">
        <p14:creationId xmlns:p14="http://schemas.microsoft.com/office/powerpoint/2010/main" val="17323796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9802113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p:txBody>
          <a:bodyPr/>
          <a:lstStyle/>
          <a:p>
            <a:r>
              <a:rPr lang="en-US" dirty="0"/>
              <a:t>IQ4CN – Question #  33</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quarter" idx="13"/>
          </p:nvPr>
        </p:nvSpPr>
        <p:spPr/>
        <p:txBody>
          <a:bodyPr>
            <a:normAutofit lnSpcReduction="10000"/>
          </a:bodyPr>
          <a:lstStyle/>
          <a:p>
            <a:pPr>
              <a:lnSpc>
                <a:spcPct val="150000"/>
              </a:lnSpc>
            </a:pP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Q. Which resources are created when we execute “</a:t>
            </a:r>
            <a:r>
              <a:rPr lang="en-US" sz="3600" b="0" i="0" u="none" strike="noStrike" cap="small" dirty="0" err="1">
                <a:solidFill>
                  <a:schemeClr val="tx1"/>
                </a:solidFill>
                <a:effectLst>
                  <a:outerShdw blurRad="38100" dist="38100" dir="2700000" algn="tl">
                    <a:srgbClr val="000000">
                      <a:alpha val="43137"/>
                    </a:srgbClr>
                  </a:outerShdw>
                </a:effectLst>
                <a:latin typeface="Arial" panose="020B0604020202020204" pitchFamily="34" charset="0"/>
              </a:rPr>
              <a:t>kubectl</a:t>
            </a:r>
            <a:r>
              <a:rPr lang="en-US" sz="3600" b="0" i="0" u="none" strike="noStrike" cap="small" dirty="0">
                <a:solidFill>
                  <a:schemeClr val="tx1"/>
                </a:solidFill>
                <a:effectLst>
                  <a:outerShdw blurRad="38100" dist="38100" dir="2700000" algn="tl">
                    <a:srgbClr val="000000">
                      <a:alpha val="43137"/>
                    </a:srgbClr>
                  </a:outerShdw>
                </a:effectLst>
                <a:latin typeface="Arial" panose="020B0604020202020204" pitchFamily="34" charset="0"/>
              </a:rPr>
              <a:t> create deploy” with all required details and what are their functions?</a:t>
            </a:r>
          </a:p>
        </p:txBody>
      </p:sp>
      <p:sp>
        <p:nvSpPr>
          <p:cNvPr id="4" name="Rectangle 3">
            <a:extLst>
              <a:ext uri="{FF2B5EF4-FFF2-40B4-BE49-F238E27FC236}">
                <a16:creationId xmlns:a16="http://schemas.microsoft.com/office/drawing/2014/main" id="{17DC9E77-16F4-4009-8D7D-04A8D889F4E6}"/>
              </a:ext>
            </a:extLst>
          </p:cNvPr>
          <p:cNvSpPr/>
          <p:nvPr/>
        </p:nvSpPr>
        <p:spPr>
          <a:xfrm>
            <a:off x="10841385" y="362673"/>
            <a:ext cx="1146468" cy="1708160"/>
          </a:xfrm>
          <a:prstGeom prst="rect">
            <a:avLst/>
          </a:prstGeom>
          <a:noFill/>
        </p:spPr>
        <p:txBody>
          <a:bodyPr wrap="none" lIns="91440" tIns="45720" rIns="91440" bIns="45720">
            <a:spAutoFit/>
          </a:bodyPr>
          <a:lstStyle/>
          <a:p>
            <a:pPr algn="ctr"/>
            <a:r>
              <a:rPr lang="en-US" sz="10500" b="1" cap="none" spc="50" dirty="0">
                <a:ln w="0"/>
                <a:solidFill>
                  <a:schemeClr val="bg2"/>
                </a:solidFill>
                <a:effectLst>
                  <a:innerShdw blurRad="63500" dist="50800" dir="13500000">
                    <a:srgbClr val="000000">
                      <a:alpha val="50000"/>
                    </a:srgbClr>
                  </a:innerShdw>
                </a:effectLst>
              </a:rPr>
              <a:t>Q</a:t>
            </a:r>
          </a:p>
        </p:txBody>
      </p:sp>
    </p:spTree>
    <p:extLst>
      <p:ext uri="{BB962C8B-B14F-4D97-AF65-F5344CB8AC3E}">
        <p14:creationId xmlns:p14="http://schemas.microsoft.com/office/powerpoint/2010/main" val="219354443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A1DC-D4F4-4C35-8C1A-06823F992D0C}"/>
              </a:ext>
            </a:extLst>
          </p:cNvPr>
          <p:cNvSpPr>
            <a:spLocks noGrp="1"/>
          </p:cNvSpPr>
          <p:nvPr>
            <p:ph type="title"/>
          </p:nvPr>
        </p:nvSpPr>
        <p:spPr>
          <a:xfrm>
            <a:off x="680322" y="609597"/>
            <a:ext cx="9613858" cy="3592750"/>
          </a:xfrm>
        </p:spPr>
        <p:txBody>
          <a:bodyPr anchor="ctr">
            <a:normAutofit fontScale="90000"/>
          </a:bodyPr>
          <a:lstStyle/>
          <a:p>
            <a:pPr algn="just">
              <a:lnSpc>
                <a:spcPct val="125000"/>
              </a:lnSpc>
            </a:pPr>
            <a:r>
              <a:rPr lang="en-US" b="0" u="sng" dirty="0">
                <a:effectLst>
                  <a:outerShdw blurRad="38100" dist="38100" dir="2700000" algn="tl">
                    <a:srgbClr val="000000">
                      <a:alpha val="43137"/>
                    </a:srgbClr>
                  </a:outerShdw>
                </a:effectLst>
              </a:rPr>
              <a:t>ANSWER</a:t>
            </a:r>
            <a:r>
              <a:rPr lang="en-US" b="0" dirty="0">
                <a:effectLst>
                  <a:outerShdw blurRad="38100" dist="38100" dir="2700000" algn="tl">
                    <a:srgbClr val="000000">
                      <a:alpha val="43137"/>
                    </a:srgbClr>
                  </a:outerShdw>
                </a:effectLst>
              </a:rPr>
              <a:t>: Deployment resource, which holds the specifications that describe the desired state of the application. </a:t>
            </a:r>
            <a:r>
              <a:rPr lang="en-US" b="0" dirty="0" err="1">
                <a:effectLst>
                  <a:outerShdw blurRad="38100" dist="38100" dir="2700000" algn="tl">
                    <a:srgbClr val="000000">
                      <a:alpha val="43137"/>
                    </a:srgbClr>
                  </a:outerShdw>
                </a:effectLst>
              </a:rPr>
              <a:t>ReplicaSet</a:t>
            </a:r>
            <a:r>
              <a:rPr lang="en-US" b="0" dirty="0">
                <a:effectLst>
                  <a:outerShdw blurRad="38100" dist="38100" dir="2700000" algn="tl">
                    <a:srgbClr val="000000">
                      <a:alpha val="43137"/>
                    </a:srgbClr>
                  </a:outerShdw>
                </a:effectLst>
              </a:rPr>
              <a:t> resource, which is used to ensure that the desired number of replicas are up &amp; running. Pod resources, that provides the execution environment for an application</a:t>
            </a:r>
          </a:p>
        </p:txBody>
      </p:sp>
      <p:sp>
        <p:nvSpPr>
          <p:cNvPr id="3" name="Text Placeholder 2">
            <a:extLst>
              <a:ext uri="{FF2B5EF4-FFF2-40B4-BE49-F238E27FC236}">
                <a16:creationId xmlns:a16="http://schemas.microsoft.com/office/drawing/2014/main" id="{6C45D158-1C55-4D10-99A5-BA3A493B1717}"/>
              </a:ext>
            </a:extLst>
          </p:cNvPr>
          <p:cNvSpPr>
            <a:spLocks noGrp="1"/>
          </p:cNvSpPr>
          <p:nvPr>
            <p:ph type="body" sz="half" idx="2"/>
          </p:nvPr>
        </p:nvSpPr>
        <p:spPr>
          <a:xfrm>
            <a:off x="680322" y="4703226"/>
            <a:ext cx="9613859" cy="1090789"/>
          </a:xfrm>
        </p:spPr>
        <p:txBody>
          <a:bodyPr anchor="ctr">
            <a:normAutofit/>
          </a:bodyPr>
          <a:lstStyle/>
          <a:p>
            <a:pPr algn="just">
              <a:lnSpc>
                <a:spcPct val="100000"/>
              </a:lnSpc>
            </a:pPr>
            <a:r>
              <a:rPr lang="en-US" sz="2000" b="0" i="0" strike="noStrike" cap="small" spc="300" dirty="0">
                <a:effectLst>
                  <a:outerShdw blurRad="38100" dist="38100" dir="2700000" algn="tl">
                    <a:srgbClr val="000000">
                      <a:alpha val="43137"/>
                    </a:srgbClr>
                  </a:outerShdw>
                </a:effectLst>
              </a:rPr>
              <a:t>Q#33</a:t>
            </a:r>
            <a:r>
              <a:rPr lang="en-US" sz="2000" b="0" i="0" u="none" strike="noStrike" cap="small" spc="300" dirty="0">
                <a:effectLst>
                  <a:outerShdw blurRad="38100" dist="38100" dir="2700000" algn="tl">
                    <a:srgbClr val="000000">
                      <a:alpha val="43137"/>
                    </a:srgbClr>
                  </a:outerShdw>
                </a:effectLst>
              </a:rPr>
              <a:t>. Which Kubernetes resources are created when we execute “</a:t>
            </a:r>
            <a:r>
              <a:rPr lang="en-US" sz="2000" b="0" i="0" u="none" strike="noStrike" cap="small" spc="300" dirty="0" err="1">
                <a:effectLst>
                  <a:outerShdw blurRad="38100" dist="38100" dir="2700000" algn="tl">
                    <a:srgbClr val="000000">
                      <a:alpha val="43137"/>
                    </a:srgbClr>
                  </a:outerShdw>
                </a:effectLst>
              </a:rPr>
              <a:t>kubectl</a:t>
            </a:r>
            <a:r>
              <a:rPr lang="en-US" sz="2000" b="0" i="0" u="none" strike="noStrike" cap="small" spc="300" dirty="0">
                <a:effectLst>
                  <a:outerShdw blurRad="38100" dist="38100" dir="2700000" algn="tl">
                    <a:srgbClr val="000000">
                      <a:alpha val="43137"/>
                    </a:srgbClr>
                  </a:outerShdw>
                </a:effectLst>
              </a:rPr>
              <a:t> create deploy” with all required details and what are their functions?</a:t>
            </a:r>
          </a:p>
        </p:txBody>
      </p:sp>
      <p:sp>
        <p:nvSpPr>
          <p:cNvPr id="4" name="Rectangle 3">
            <a:extLst>
              <a:ext uri="{FF2B5EF4-FFF2-40B4-BE49-F238E27FC236}">
                <a16:creationId xmlns:a16="http://schemas.microsoft.com/office/drawing/2014/main" id="{C7C65EF8-B0C0-4B10-86C7-AA147292EB36}"/>
              </a:ext>
            </a:extLst>
          </p:cNvPr>
          <p:cNvSpPr/>
          <p:nvPr/>
        </p:nvSpPr>
        <p:spPr>
          <a:xfrm>
            <a:off x="10861591" y="4317596"/>
            <a:ext cx="1125629" cy="1862048"/>
          </a:xfrm>
          <a:prstGeom prst="rect">
            <a:avLst/>
          </a:prstGeom>
          <a:noFill/>
        </p:spPr>
        <p:txBody>
          <a:bodyPr wrap="none" lIns="91440" tIns="45720" rIns="91440" bIns="45720">
            <a:spAutoFit/>
          </a:bodyPr>
          <a:lstStyle/>
          <a:p>
            <a:pPr algn="ctr"/>
            <a:r>
              <a:rPr lang="en-US" sz="11500" b="1" cap="none" spc="50" dirty="0">
                <a:ln w="0"/>
                <a:solidFill>
                  <a:schemeClr val="bg2"/>
                </a:solidFill>
                <a:effectLst>
                  <a:innerShdw blurRad="63500" dist="50800" dir="13500000">
                    <a:srgbClr val="000000">
                      <a:alpha val="50000"/>
                    </a:srgbClr>
                  </a:innerShdw>
                </a:effectLst>
              </a:rPr>
              <a:t>A</a:t>
            </a:r>
          </a:p>
        </p:txBody>
      </p:sp>
    </p:spTree>
    <p:extLst>
      <p:ext uri="{BB962C8B-B14F-4D97-AF65-F5344CB8AC3E}">
        <p14:creationId xmlns:p14="http://schemas.microsoft.com/office/powerpoint/2010/main" val="93959870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950106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67421116_Reflection on learning_AAS_v5" id="{59B7BDFB-57AB-4529-979B-198FE99CC53E}" vid="{8B6E8B8A-CD93-411A-90DE-1F9807F38B6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8699A2-1304-4DB0-887E-96D5B04746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CF1D2AC-2735-457E-B639-07E13F9A629B}">
  <ds:schemaRefs>
    <ds:schemaRef ds:uri="http://schemas.openxmlformats.org/package/2006/metadata/core-properties"/>
    <ds:schemaRef ds:uri="http://schemas.microsoft.com/office/2006/metadata/properties"/>
    <ds:schemaRef ds:uri="http://purl.org/dc/elements/1.1/"/>
    <ds:schemaRef ds:uri="http://schemas.microsoft.com/office/2006/documentManagement/types"/>
    <ds:schemaRef ds:uri="http://purl.org/dc/dcmitype/"/>
    <ds:schemaRef ds:uri="http://www.w3.org/XML/1998/namespace"/>
    <ds:schemaRef ds:uri="71af3243-3dd4-4a8d-8c0d-dd76da1f02a5"/>
    <ds:schemaRef ds:uri="http://purl.org/dc/terms/"/>
    <ds:schemaRef ds:uri="http://schemas.microsoft.com/office/infopath/2007/PartnerControls"/>
    <ds:schemaRef ds:uri="16c05727-aa75-4e4a-9b5f-8a80a1165891"/>
  </ds:schemaRefs>
</ds:datastoreItem>
</file>

<file path=customXml/itemProps3.xml><?xml version="1.0" encoding="utf-8"?>
<ds:datastoreItem xmlns:ds="http://schemas.openxmlformats.org/officeDocument/2006/customXml" ds:itemID="{B12AB9FA-5EE8-4111-B873-E09ACA2BC39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Reflection on learning </Template>
  <TotalTime>2548</TotalTime>
  <Words>5350</Words>
  <Application>Microsoft Office PowerPoint</Application>
  <PresentationFormat>Widescreen</PresentationFormat>
  <Paragraphs>362</Paragraphs>
  <Slides>179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179</vt:i4>
      </vt:variant>
    </vt:vector>
  </HeadingPairs>
  <TitlesOfParts>
    <vt:vector size="183" baseType="lpstr">
      <vt:lpstr>Arial</vt:lpstr>
      <vt:lpstr>Calibri</vt:lpstr>
      <vt:lpstr>Trebuchet MS</vt:lpstr>
      <vt:lpstr>Berlin</vt:lpstr>
      <vt:lpstr>IQ4CN – Question #  1</vt:lpstr>
      <vt:lpstr>ANSWER:  linux, python, nginx, go vagrant, virtualbox,  docker,  k3s / kubectl, IBMCloud, ArgoCD, Helm</vt:lpstr>
      <vt:lpstr>PowerPoint Presentation</vt:lpstr>
      <vt:lpstr>IQ4CN – Question #  2</vt:lpstr>
      <vt:lpstr>ANSWER:  Github,  DockerHub,  IBMCloud</vt:lpstr>
      <vt:lpstr>PowerPoint Presentation</vt:lpstr>
      <vt:lpstr>IQ4CN – Question #  3</vt:lpstr>
      <vt:lpstr>ANSWER: Understanding Software Architecture &amp; Designs with the trade-offs to be considered; Business &amp; Technical Perspectives in selection; Containerization of application / microservices; Orchestrating containers; Imperative &amp; Declarative approaches; Cloud Services like IaaS vs PaaS vs FaaS; Continuous Integration; Continuous Delivery &amp; Deployment;</vt:lpstr>
      <vt:lpstr>PowerPoint Presentation</vt:lpstr>
      <vt:lpstr>IQ4CN – Question #  4</vt:lpstr>
      <vt:lpstr>ANSWER: How to refactor microservice capabilities from a monolithic architecture; Message Passing in microservices; Observability in distributed systems; how to collect system performance data, application tracing data, visualize the results in a dashboard; Microservices security tools for introspection; how to respond to a security incident; Four projects and a Capstone project;</vt:lpstr>
      <vt:lpstr>PowerPoint Presentation</vt:lpstr>
      <vt:lpstr>IQ4CN – Question #  5</vt:lpstr>
      <vt:lpstr>ANSWER: Cloud-native technologies are architected to be CLOUD-FIRST &amp; built to work in a connected, online retail world such that it is continuously updated and seamlessly interconnected whereas, Cloud-enabled solutions are designed to be deployed in traditional data centers, although many of these applications are being retrofitted and sold as “cloud solutions” </vt:lpstr>
      <vt:lpstr>PowerPoint Presentation</vt:lpstr>
      <vt:lpstr>IQ4CN – Question #  6</vt:lpstr>
      <vt:lpstr>ANSWER: Business &amp; Technical Engineers both have to adopt for cloud-native implementation. Business benefits includes agility, growth &amp; service availability, whereas technical gains include automation, orchestration &amp; observability</vt:lpstr>
      <vt:lpstr>PowerPoint Presentation</vt:lpstr>
      <vt:lpstr>IQ4CN – Question #  7</vt:lpstr>
      <vt:lpstr>ANSWER: Context Discovery Process includes listing all necessary functionalities of the application and enumerates any resources that can enable its buildout. This phase sets the fundamentals of the project. If properly implemented, it can enable the creation of services that are scalable, resilient, and extensible.</vt:lpstr>
      <vt:lpstr>PowerPoint Presentation</vt:lpstr>
      <vt:lpstr>IQ4CN – Question #  8</vt:lpstr>
      <vt:lpstr>ANSWER: The functional areas includes document Stakeholders, Functionalities, End Users, Input / Output processes &amp; Engineering teams. The evaluation of Available Resources includes Engineering &amp; Financial resources, timeframes &amp; internal knowledge.</vt:lpstr>
      <vt:lpstr>PowerPoint Presentation</vt:lpstr>
      <vt:lpstr>IQ4CN – Question #  9</vt:lpstr>
      <vt:lpstr>ANSWER:  Mono: a prefix that means One, Only, Single;  Lith: It is defined as related to a rock or stone; Micro: Very small, Involving minute quantities; Services: The action of helping or doing work;</vt:lpstr>
      <vt:lpstr>PowerPoint Presentation</vt:lpstr>
      <vt:lpstr>IQ4CN – Question #  10</vt:lpstr>
      <vt:lpstr>ANSWER: No, because microservices are small, lightweight, easily maintainable &amp; loosely coupled. Microliths indicates it is small but lith (i-e difficult to change); Polyliths indicates that these are many but are all liths; Distributed Monoliths indicates that the same non-native cloud enabled app is distributed.</vt:lpstr>
      <vt:lpstr>PowerPoint Presentation</vt:lpstr>
      <vt:lpstr>IQ4CN – Question #  11</vt:lpstr>
      <vt:lpstr>ANSWER: Yes, monolith could be selected in low budget project where context discovery process concludes that the internal knowledge of technical engineers is on single programming language, new features &amp; increase in user requests not expected.</vt:lpstr>
      <vt:lpstr>PowerPoint Presentation</vt:lpstr>
      <vt:lpstr>IQ4CN – Question #  12</vt:lpstr>
      <vt:lpstr>ANSWER: No, Monolith applications are built for in-house IT infrastructure, such that it has a single binary having all the application tiers. These may be further retrofitted for cloud, however, it would still land only as cloud-enabled application.</vt:lpstr>
      <vt:lpstr>PowerPoint Presentation</vt:lpstr>
      <vt:lpstr>IQ4CN – Question #  13</vt:lpstr>
      <vt:lpstr>ANSWER: The objective of having an efficient delivery pipeline, having the ability to adopt new technologies and to have ability to easily add subtract features, certainly sets the path to cloud-native deployment.</vt:lpstr>
      <vt:lpstr>PowerPoint Presentation</vt:lpstr>
      <vt:lpstr>IQ4CN – Question #  14</vt:lpstr>
      <vt:lpstr>ANSWER: The good development practices of health checks, metrics, logs, tracing, &amp; resource consumption should be applied in order to increase resiliency, to lower the time to recovery, &amp; to have transparency of how incoming requests are handle</vt:lpstr>
      <vt:lpstr>PowerPoint Presentation</vt:lpstr>
      <vt:lpstr>IQ4CN – Question #  15</vt:lpstr>
      <vt:lpstr>ANSWER: With EXTENSIBILITY in focus, we get multiple services with a well-defined &amp; simple functionality, whereas with FLEXIBILITY in focus, we add more heavy abstraction layers to support new services. Hence, extensibility gives efficiency.</vt:lpstr>
      <vt:lpstr>PowerPoint Presentation</vt:lpstr>
      <vt:lpstr>IQ4CN – Question #  16</vt:lpstr>
      <vt:lpstr>ANSWER: Some of the most encountered operations in the maintenance phase are:  SPLIT: Complex functionality spilt into simple ones,  MERGE: Too simple / interlinked functionality merged,  REPLACE: Adopted to increase efficiency with new one,  STALE: Retire or expire or archive the unused services</vt:lpstr>
      <vt:lpstr>PowerPoint Presentation</vt:lpstr>
      <vt:lpstr>IQ4CN – Question #  17</vt:lpstr>
      <vt:lpstr>ANSWER: Replicating an OS consumes a lot of resources, and the more applications we run the more space we allocate to the replication of the operating systems alone.</vt:lpstr>
      <vt:lpstr>PowerPoint Presentation</vt:lpstr>
      <vt:lpstr>IQ4CN – Question #  18</vt:lpstr>
      <vt:lpstr>ANSWER: On hypervisor, each VM requires an O/S whereas the container management tool virtualizes the O/S and requires only application code, config files and dependencies.</vt:lpstr>
      <vt:lpstr>PowerPoint Presentation</vt:lpstr>
      <vt:lpstr>IQ4CN – Question #  19</vt:lpstr>
      <vt:lpstr>ANSWER: Docker uses O/S level virtualization to deliver software in application packages called containers. A Dockerfile with set of instructions is defined based on which a read-only template is built, which is used to spin up a runnable instance of an application.</vt:lpstr>
      <vt:lpstr>PowerPoint Presentation</vt:lpstr>
      <vt:lpstr>IQ4CN – Question #  20</vt:lpstr>
      <vt:lpstr>ANSWER: No. The docker image is a read-only package of the application in a non-executed state. When docker image is run, a new container is created, within which the application is in execution state.</vt:lpstr>
      <vt:lpstr>PowerPoint Presentation</vt:lpstr>
      <vt:lpstr>IQ4CN – Question #  21</vt:lpstr>
      <vt:lpstr>ANSWER: No, docker images are read-only and hence it has to be re-build once all changes are completed in the source code.</vt:lpstr>
      <vt:lpstr>PowerPoint Presentation</vt:lpstr>
      <vt:lpstr>IQ4CN – Question #  22</vt:lpstr>
      <vt:lpstr>ANSWER: The tag provides version control over application releases. It is highly recommended to tag the docker image first before it is pushed to the docker registry like DockerHub.</vt:lpstr>
      <vt:lpstr>PowerPoint Presentation</vt:lpstr>
      <vt:lpstr>IQ4CN – Question #  23</vt:lpstr>
      <vt:lpstr>ANSWER: It provides a central mechanism to store and distribute Docker images after been built and tested on the local machine. It can be maintained with public open access or with private restricted access.</vt:lpstr>
      <vt:lpstr>PowerPoint Presentation</vt:lpstr>
      <vt:lpstr>IQ4CN – Question #  24</vt:lpstr>
      <vt:lpstr>ANSWER: We require a container orchestrator framework which has the capability to create, manage, configure thousands of containers &amp; which has defined principles to run containerized workloads on a distributed amount of machines.</vt:lpstr>
      <vt:lpstr>PowerPoint Presentation</vt:lpstr>
      <vt:lpstr>IQ4CN – Question #  25</vt:lpstr>
      <vt:lpstr>ANSWER: Kubernetes can be hosted on any available infrastructure or on any public, private or hybrid cloud. It has in-built resources, to determine required amount of replicas, to self-heal from container failures using replicasets, readiness &amp; liveness probes, to reach new services using cluster level DNS, routing &amp; load balancing of incoming traffic. Further, it has a powerful scheduling mechanism &amp; uses building-block principles, due to which it has high extensibility &amp; high efficiency of resource consumption.</vt:lpstr>
      <vt:lpstr>PowerPoint Presentation</vt:lpstr>
      <vt:lpstr>IQ4CN – Question #  26</vt:lpstr>
      <vt:lpstr>ANSWER:  Cluster, Planes, Nodes, Components;   Control Plane, Master Nodes, Global Decision-Making components;   Data Plane, Worker Nodes, Minimum Components with Application Execution context;  </vt:lpstr>
      <vt:lpstr>PowerPoint Presentation</vt:lpstr>
      <vt:lpstr>IQ4CN – Question #  27</vt:lpstr>
      <vt:lpstr>ANSWER:  &gt;&gt; apiserver – nucleus of the cluster;  &gt;&gt; scheduler – allocates new workloads on a node having sufficient satisfactory resources;  &gt;&gt; controller_manager – handles controller processes and propagates desired configuration to resources;  &gt;&gt; etcd – key-value store for backups &amp; cluster manifest &gt;&gt; kubelet – notifies the nucleus of cluster about existence of node;  &gt;&gt; proxy - ensures network reachability and accessibility of workloads placed on this node</vt:lpstr>
      <vt:lpstr>PowerPoint Presentation</vt:lpstr>
      <vt:lpstr>IQ4CN – Question #  28</vt:lpstr>
      <vt:lpstr>ANSWER: Bootstrapping means provisioning a Kubernetes cluster such that each node has the necessary components installed. Manual bootstrapping implies independent distribution &amp; execution of components &amp; it is possible but a highly tedious task that has a high risk of misconfiguration.</vt:lpstr>
      <vt:lpstr>PowerPoint Presentation</vt:lpstr>
      <vt:lpstr>IQ4CN – Question #  29</vt:lpstr>
      <vt:lpstr>ANSWER: Both are bootstrapping tools and provides us kubectl utility to manage cluster.</vt:lpstr>
      <vt:lpstr>PowerPoint Presentation</vt:lpstr>
      <vt:lpstr>IQ4CN – Question #  30</vt:lpstr>
      <vt:lpstr>ANSWER: A kubeconfig file is a file used to configure access to Kubernetes when used in conjunction with the kubectl command line tool (or other clients).</vt:lpstr>
      <vt:lpstr>PowerPoint Presentation</vt:lpstr>
      <vt:lpstr>IQ4CN – Question #  31</vt:lpstr>
      <vt:lpstr>ANSWER: POD is the smallest manageable unit that provides the execution environment for an application, in a Kubernetes cluster.</vt:lpstr>
      <vt:lpstr>PowerPoint Presentation</vt:lpstr>
      <vt:lpstr>IQ4CN – Question #  32</vt:lpstr>
      <vt:lpstr>ANSWER: YES, any single worker node can host multiple pods, each of which can provide execution environment for containers having application.</vt:lpstr>
      <vt:lpstr>PowerPoint Presentation</vt:lpstr>
      <vt:lpstr>IQ4CN – Question #  33</vt:lpstr>
      <vt:lpstr>ANSWER: Deployment resource, which holds the specifications that describe the desired state of the application. ReplicaSet resource, which is used to ensure that the desired number of replicas are up &amp; running. Pod resources, that provides the execution environment for an application</vt:lpstr>
      <vt:lpstr>PowerPoint Presentation</vt:lpstr>
      <vt:lpstr>IQ4CN – Question #  34</vt:lpstr>
      <vt:lpstr>ANSWER: Headless pod is a pod which is not created by any ReplicaSet or by definition of Deployment resource. Rather, it is created directly via “kubectl run” command with an intended use to test the containerized application.</vt:lpstr>
      <vt:lpstr>PowerPoint Presentation</vt:lpstr>
      <vt:lpstr>IQ4CN – Question #  35</vt:lpstr>
      <vt:lpstr>ANSWER: RollingUpdate will update the pods one-by-one whereas Recreate will kill all exiting pods before new pods are created.</vt:lpstr>
      <vt:lpstr>PowerPoint Presentation</vt:lpstr>
      <vt:lpstr>IQ4CN – Question #  36</vt:lpstr>
      <vt:lpstr>ANSWER: Service Resource and Ingress Resource are created when an abstraction layer is required over a collection of pods running an application, such that the ingress resource routes the external users to the abstract layer of service resource.</vt:lpstr>
      <vt:lpstr>PowerPoint Presentation</vt:lpstr>
      <vt:lpstr>IQ4CN – Question #  37</vt:lpstr>
      <vt:lpstr>ANSWER: Namespace resource provides application context, which gives logical separation by defining the environment between multiple applications and associated resources.</vt:lpstr>
      <vt:lpstr>PowerPoint Presentation</vt:lpstr>
      <vt:lpstr>IQ4CN – Question #  38</vt:lpstr>
      <vt:lpstr>ANSWER: Both are key value pairs, but Secret is base64 encoded &amp; used to store confidential data.</vt:lpstr>
      <vt:lpstr>PowerPoint Presentation</vt:lpstr>
      <vt:lpstr>IQ4CN – Question #  39</vt:lpstr>
      <vt:lpstr>ANSWER: The manifest.yaml file is used in declarative approach, which is recommended for production release &amp; it enables us to version control the state of deployed resources.</vt:lpstr>
      <vt:lpstr>PowerPoint Presentation</vt:lpstr>
      <vt:lpstr>IQ4CN – Question #  40</vt:lpstr>
      <vt:lpstr>ANSWER: Yes, each of the kubectl get resource could have parameter “-o yaml” to get its manifest in YAML format.</vt:lpstr>
      <vt:lpstr>PowerPoint Presentation</vt:lpstr>
      <vt:lpstr>IQ4CN – Question #  41</vt:lpstr>
      <vt:lpstr>ANSWER: In case of failure of the control plane, no new workloads could be deployed and no changes could be applied to existing workloads, however, the applications on existing workloads will be intact &amp; still handling requests.</vt:lpstr>
      <vt:lpstr>PowerPoint Presentation</vt:lpstr>
      <vt:lpstr>IQ4CN – Question #  42</vt:lpstr>
      <vt:lpstr>ANSWER: Managing Kubernetes at scale is challenging, especially when the clusters are self-hosted in datacenters or private clouds. Configuring, managing, upgrading, updating, and deploying to multiple clusters for sandbox, staging &amp; production becomes a herculean task and often requires a dedicated team.</vt:lpstr>
      <vt:lpstr>PowerPoint Presentation</vt:lpstr>
      <vt:lpstr>IQ4CN – Question #  43</vt:lpstr>
      <vt:lpstr>ANSWER: The industry is abundant with cloud-computing offerings and offers a variety of services, which includes platform-as-a-service (PaaS), where the infrastructure is fully managed by a provider &amp; the team is focused on app dev.</vt:lpstr>
      <vt:lpstr>PowerPoint Presentation</vt:lpstr>
      <vt:lpstr>IQ4CN – Question #  44</vt:lpstr>
      <vt:lpstr>ANSWER: PaaS solution abstracts the O/S, Middleware and Runtime in addition to the virtualization that Infrastructure-as-a-Service provides.</vt:lpstr>
      <vt:lpstr>PowerPoint Presentation</vt:lpstr>
      <vt:lpstr>IQ4CN – Question #  45</vt:lpstr>
      <vt:lpstr>ANSWER: With PaaS, the developer is only responsible for the code &amp; associated data, hence is able to fully focus on the application. Since the infrastructure is abstracted away &amp; guaranteed by the service provider for high availability &amp; scalability, the development team experience greater time management &amp; quicker usability. </vt:lpstr>
      <vt:lpstr>PowerPoint Presentation</vt:lpstr>
      <vt:lpstr>IQ4CN – Question #  46</vt:lpstr>
      <vt:lpstr>ANSWER: With PaaS, the user have Less Control over the available functionalities of platform components, Less Complexity in managing platform &amp; Quicker Usability over the new application deployment.</vt:lpstr>
      <vt:lpstr>PowerPoint Presentation</vt:lpstr>
      <vt:lpstr>IQ4CN – Question #  47</vt:lpstr>
      <vt:lpstr>ANSWER: Yes. With Cloud Foundry, which is an open source PaaS, there is no vendor lock-in and the community contributes &amp; define its future roadmap. It is a stand-alone software package that can be installed on any available infrastructure; private, public, or hybrid cloud.</vt:lpstr>
      <vt:lpstr>PowerPoint Presentation</vt:lpstr>
      <vt:lpstr>IQ4CN – Question #  48</vt:lpstr>
      <vt:lpstr>ANSWER: FaaS is an event driven execution model and is metered on demand by the service provider. Hence, it is more cost efficient to invoke a FaaS i-e only when it is required rather than a PaaS which is constantly running.</vt:lpstr>
      <vt:lpstr>PowerPoint Presentation</vt:lpstr>
      <vt:lpstr>IQ4CN – Question #  49</vt:lpstr>
      <vt:lpstr>ANSWER: Cloud Foundry monitors the repository with the source code, and when a new commit is identified, the user can easily deploy the latest changes with a click of a button.</vt:lpstr>
      <vt:lpstr>PowerPoint Presentation</vt:lpstr>
      <vt:lpstr>IQ4CN – Question #  50</vt:lpstr>
      <vt:lpstr>ANSWER: A delivery pipeline is essential for a product that has thousands of microservices developed by hundreds of engineers. The manual deployment is not viable for such product and a continuous and automated deployment of new functionalities is required.</vt:lpstr>
      <vt:lpstr>PowerPoint Presentation</vt:lpstr>
      <vt:lpstr>IQ4CN – Question #  51</vt:lpstr>
      <vt:lpstr>ANSWER: CI/CD is the software development method that combines continuous integration and continuous deployment in a manner to release updates at any time sustainably. Development cycles are thus more meaningful, frequent, and faster.</vt:lpstr>
      <vt:lpstr>PowerPoint Presentation</vt:lpstr>
      <vt:lpstr>IQ4CN – Question #  52</vt:lpstr>
      <vt:lpstr>ANSWER: GitHub Actions are event-driven workflows that can be executed when a new commit is available, on external or scheduled events. It is one of the effective tool that can be used to automate Continuous Integration stages of build, test, and package an application.</vt:lpstr>
      <vt:lpstr>PowerPoint Presentation</vt:lpstr>
      <vt:lpstr>IQ4CN – Question #  53</vt:lpstr>
      <vt:lpstr>ANSWER: The process of propagating an application through a sandbox, staging &amp; production environment, until it reaches the end-users, is known as the Continuous Delivery (or CD) stage. It represent the DEPLOY stage in the pipeline having pre stages of BUILD, TEST &amp; PACKAGE as part of continuous integration.</vt:lpstr>
      <vt:lpstr>PowerPoint Presentation</vt:lpstr>
      <vt:lpstr>IQ4CN – Question #  54</vt:lpstr>
      <vt:lpstr>ANSWER: The push to production requires engineering validation and triggering, as this is the environment that the end-users will interact with. On the other hand, the sandbox and staging environments are fully automated. If the deployment to sandbox is successful and meets the expected behavior, then the code will also be propagated to the staging automatically.</vt:lpstr>
      <vt:lpstr>PowerPoint Presentation</vt:lpstr>
      <vt:lpstr>IQ4CN – Question #  55</vt:lpstr>
      <vt:lpstr>ANSWER: By declarative, it is meant that the CD tool operates on configuration stored in manifests and when a CD tool follows GitOps pattern it means that it uses Git repositories as the source of truth for the desired state of an application.</vt:lpstr>
      <vt:lpstr>PowerPoint Presentation</vt:lpstr>
      <vt:lpstr>IQ4CN – Question #  56</vt:lpstr>
      <vt:lpstr>ANSWER: Configuration managers solve the problem of managing multiple manifest files in a reliable, scalable, and flexible way.</vt:lpstr>
      <vt:lpstr>PowerPoint Presentation</vt:lpstr>
      <vt:lpstr>IQ4CN – Question #  57</vt:lpstr>
      <vt:lpstr>ANSWER: Both methods are initiated by a new commit to the source code repository. In a push based model the code is packaged and distributed to an image registry, once the YAML manifests are updated a continuous delivery tool is used to push the manifests to the clusters. In a pull based model a continuous delivery tool pulls the manifest changes &amp; apply to the cluster.</vt:lpstr>
      <vt:lpstr>PowerPoint Presentation</vt:lpstr>
      <vt:lpstr>IQ4CN – Question #  58</vt:lpstr>
      <vt:lpstr>ANSWER: GitHub Actions for build, test &amp; package; ArgoCD with its Helm Chart templating for configuration manager</vt:lpstr>
      <vt:lpstr>PowerPoint Presentation</vt:lpstr>
      <vt:lpstr>IQ4CN – Question #  59</vt:lpstr>
      <vt:lpstr>ANSWER: With Continuous Delivery we can decide to release daily, weekly, fortnightly, or whatever suits our business requirements. With Continuous Deployment, every change that passes all stages of production pipeline is released to the customers for feedback loop. There's no human intervention, &amp; only a failed test will prevent new change from being deployed to production.</vt:lpstr>
      <vt:lpstr>PowerPoint Presentation</vt:lpstr>
      <vt:lpstr>IQ4CN – Question #  60</vt:lpstr>
      <vt:lpstr>ANSWER: It improves responsiveness to customer feedback, reduces risk by eliminating the need of manual intervention &amp; configuration and increase developer productivity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Reflection on Learning</dc:title>
  <dc:creator>Akbar Punjwani</dc:creator>
  <cp:lastModifiedBy>Akbar Punjwani</cp:lastModifiedBy>
  <cp:revision>23</cp:revision>
  <dcterms:created xsi:type="dcterms:W3CDTF">2021-07-22T17:21:59Z</dcterms:created>
  <dcterms:modified xsi:type="dcterms:W3CDTF">2021-07-24T11:50:26Z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