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0200"/>
            <a:ext cx="82296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3964320"/>
            <a:ext cx="82296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020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60020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396432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396432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600200"/>
            <a:ext cx="8229600" cy="452592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57200" y="1600200"/>
            <a:ext cx="8229600" cy="452592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1735560" y="1600200"/>
            <a:ext cx="5672520" cy="4525920"/>
          </a:xfrm>
          <a:prstGeom prst="rect">
            <a:avLst/>
          </a:prstGeom>
          <a:ln>
            <a:noFill/>
          </a:ln>
        </p:spPr>
      </p:pic>
      <p:pic>
        <p:nvPicPr>
          <p:cNvPr id="38" name="" descr=""/>
          <p:cNvPicPr/>
          <p:nvPr/>
        </p:nvPicPr>
        <p:blipFill>
          <a:blip r:embed="rId3"/>
          <a:stretch/>
        </p:blipFill>
        <p:spPr>
          <a:xfrm>
            <a:off x="1735560" y="1600200"/>
            <a:ext cx="5672520" cy="4525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600200"/>
            <a:ext cx="8229600" cy="4525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0200"/>
            <a:ext cx="8229600" cy="452592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600200"/>
            <a:ext cx="4015800" cy="452592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600200"/>
            <a:ext cx="4015800" cy="452592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320"/>
            <a:ext cx="8229600" cy="5299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60020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396432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600200"/>
            <a:ext cx="4015800" cy="452592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0200"/>
            <a:ext cx="4015800" cy="452592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60020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396432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020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0200"/>
            <a:ext cx="40158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3964320"/>
            <a:ext cx="8229600" cy="2158560"/>
          </a:xfrm>
          <a:prstGeom prst="rect">
            <a:avLst/>
          </a:prstGeom>
        </p:spPr>
        <p:txBody>
          <a:bodyPr lIns="90000" rIns="90000" tIns="46800" bIns="4680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320"/>
            <a:ext cx="8229600" cy="1143000"/>
          </a:xfrm>
          <a:prstGeom prst="rect">
            <a:avLst/>
          </a:prstGeom>
        </p:spPr>
        <p:txBody>
          <a:bodyPr lIns="90000" rIns="90000" tIns="46800" bIns="4680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0200"/>
            <a:ext cx="8229600" cy="4525920"/>
          </a:xfrm>
          <a:prstGeom prst="rect">
            <a:avLst/>
          </a:prstGeom>
        </p:spPr>
        <p:txBody>
          <a:bodyPr lIns="90000" rIns="90000" tIns="46800" bIns="46800"/>
          <a:p>
            <a:pPr marL="342720" indent="-342720">
              <a:buClr>
                <a:srgbClr val="000000"/>
              </a:buClr>
              <a:buFont typeface="Arial"/>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742680" indent="-285480">
              <a:buClr>
                <a:srgbClr val="000000"/>
              </a:buClr>
              <a:buFont typeface="Arial"/>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143000" indent="-228600">
              <a:buClr>
                <a:srgbClr val="000000"/>
              </a:buClr>
              <a:buFont typeface="Arial"/>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600200" indent="-228600">
              <a:buClr>
                <a:srgbClr val="000000"/>
              </a:buClr>
              <a:buFont typeface="Arial"/>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057400" indent="-228600">
              <a:buClr>
                <a:srgbClr val="000000"/>
              </a:buClr>
              <a:buFont typeface="Arial"/>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057400" indent="-228600">
              <a:buClr>
                <a:srgbClr val="000000"/>
              </a:buClr>
              <a:buFont typeface="Arial"/>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2057400" indent="-228600">
              <a:buClr>
                <a:srgbClr val="000000"/>
              </a:buClr>
              <a:buFont typeface="Arial"/>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56840" y="6244920"/>
            <a:ext cx="2133720" cy="476280"/>
          </a:xfrm>
          <a:prstGeom prst="rect">
            <a:avLst/>
          </a:prstGeom>
        </p:spPr>
        <p:txBody>
          <a:bodyPr lIns="90000" rIns="90000" tIns="46800" bIns="46800"/>
          <a:p>
            <a:pPr/>
            <a:r>
              <a:rPr b="0" lang="en-IN" sz="1800" spc="-1" strike="noStrike">
                <a:solidFill>
                  <a:srgbClr val="000000"/>
                </a:solidFill>
                <a:uFill>
                  <a:solidFill>
                    <a:srgbClr val="ffffff"/>
                  </a:solidFill>
                </a:uFill>
                <a:latin typeface="Arial"/>
              </a:rPr>
              <a:t>&lt;date/time&gt;</a:t>
            </a:r>
            <a:endParaRPr b="0" lang="en-IN" sz="1800" spc="-1" strike="noStrike">
              <a:solidFill>
                <a:srgbClr val="000000"/>
              </a:solidFill>
              <a:uFill>
                <a:solidFill>
                  <a:srgbClr val="ffffff"/>
                </a:solidFill>
              </a:uFill>
              <a:latin typeface="Arial"/>
            </a:endParaRPr>
          </a:p>
        </p:txBody>
      </p:sp>
      <p:sp>
        <p:nvSpPr>
          <p:cNvPr id="3" name="PlaceHolder 4"/>
          <p:cNvSpPr>
            <a:spLocks noGrp="1"/>
          </p:cNvSpPr>
          <p:nvPr>
            <p:ph type="ftr"/>
          </p:nvPr>
        </p:nvSpPr>
        <p:spPr>
          <a:xfrm>
            <a:off x="3124080" y="6244920"/>
            <a:ext cx="2895840" cy="476280"/>
          </a:xfrm>
          <a:prstGeom prst="rect">
            <a:avLst/>
          </a:prstGeom>
        </p:spPr>
        <p:txBody>
          <a:bodyPr lIns="90000" rIns="90000" tIns="46800" bIns="46800"/>
          <a:p>
            <a:pPr/>
            <a:r>
              <a:rPr b="0" lang="en-IN" sz="1800" spc="-1" strike="noStrike">
                <a:solidFill>
                  <a:srgbClr val="000000"/>
                </a:solidFill>
                <a:uFill>
                  <a:solidFill>
                    <a:srgbClr val="ffffff"/>
                  </a:solidFill>
                </a:uFill>
                <a:latin typeface="Arial"/>
              </a:rPr>
              <a:t>&lt;footer&gt;</a:t>
            </a:r>
            <a:endParaRPr b="0" lang="en-IN" sz="18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6552720" y="6244920"/>
            <a:ext cx="2133720" cy="476280"/>
          </a:xfrm>
          <a:prstGeom prst="rect">
            <a:avLst/>
          </a:prstGeom>
        </p:spPr>
        <p:txBody>
          <a:bodyPr lIns="90000" rIns="90000" tIns="46800" bIns="46800"/>
          <a:p>
            <a:pPr/>
            <a:fld id="{7A787610-4E6D-4FD7-A986-CC540B4459EC}" type="slidenum">
              <a:rPr b="0" lang="en-IN" sz="1800" spc="-1" strike="noStrike">
                <a:solidFill>
                  <a:srgbClr val="000000"/>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TextShape 1"/>
          <p:cNvSpPr txBox="1"/>
          <p:nvPr/>
        </p:nvSpPr>
        <p:spPr>
          <a:xfrm>
            <a:off x="685800" y="2130120"/>
            <a:ext cx="7772400" cy="146988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A ‘ringbuffer’ application</a:t>
            </a:r>
            <a:endParaRPr b="0" lang="en-IN" sz="4400" spc="-1" strike="noStrike">
              <a:solidFill>
                <a:srgbClr val="000000"/>
              </a:solidFill>
              <a:uFill>
                <a:solidFill>
                  <a:srgbClr val="ffffff"/>
                </a:solidFill>
              </a:uFill>
              <a:latin typeface="Arial"/>
            </a:endParaRPr>
          </a:p>
        </p:txBody>
      </p:sp>
      <p:sp>
        <p:nvSpPr>
          <p:cNvPr id="40" name="TextShape 2"/>
          <p:cNvSpPr txBox="1"/>
          <p:nvPr/>
        </p:nvSpPr>
        <p:spPr>
          <a:xfrm>
            <a:off x="1371600" y="3886200"/>
            <a:ext cx="6400800" cy="1752480"/>
          </a:xfrm>
          <a:prstGeom prst="rect">
            <a:avLst/>
          </a:prstGeom>
          <a:noFill/>
          <a:ln>
            <a:noFill/>
          </a:ln>
        </p:spPr>
        <p:txBody>
          <a:bodyPr lIns="90000" rIns="90000" tIns="46800" bIns="46800"/>
          <a:p>
            <a:pPr algn="ctr"/>
            <a:r>
              <a:rPr b="0" lang="en-IN" sz="3200" spc="-1" strike="noStrike">
                <a:solidFill>
                  <a:srgbClr val="000000"/>
                </a:solidFill>
                <a:uFill>
                  <a:solidFill>
                    <a:srgbClr val="ffffff"/>
                  </a:solidFill>
                </a:uFill>
                <a:latin typeface="Arial"/>
              </a:rPr>
              <a:t>Introduction to process ‘blocking’ and the Linux kernel’s support for ‘sleeping’ and ‘waking’</a:t>
            </a:r>
            <a:endParaRPr b="0" lang="en-IN"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a:t>
            </a:r>
            <a:r>
              <a:rPr b="0" lang="en-IN" sz="4400" spc="-1" strike="noStrike">
                <a:solidFill>
                  <a:srgbClr val="000000"/>
                </a:solidFill>
                <a:uFill>
                  <a:solidFill>
                    <a:srgbClr val="ffffff"/>
                  </a:solidFill>
                </a:uFill>
                <a:latin typeface="Arial"/>
              </a:rPr>
              <a:t>run’ queues and ‘wait’ queues</a:t>
            </a:r>
            <a:endParaRPr b="0" lang="en-IN" sz="4400" spc="-1" strike="noStrike">
              <a:solidFill>
                <a:srgbClr val="000000"/>
              </a:solidFill>
              <a:uFill>
                <a:solidFill>
                  <a:srgbClr val="ffffff"/>
                </a:solidFill>
              </a:uFill>
              <a:latin typeface="Arial"/>
            </a:endParaRPr>
          </a:p>
        </p:txBody>
      </p:sp>
      <p:sp>
        <p:nvSpPr>
          <p:cNvPr id="59"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IN" sz="3200" spc="-1" strike="noStrike">
                <a:solidFill>
                  <a:srgbClr val="000000"/>
                </a:solidFill>
                <a:uFill>
                  <a:solidFill>
                    <a:srgbClr val="ffffff"/>
                  </a:solidFill>
                </a:uFill>
                <a:latin typeface="Arial"/>
              </a:rPr>
              <a:t>In order for Linux to efficiently manage the scheduling of its various ‘tasks’, separate queues are maintained for ‘running’ tasks and for tasks that temporarily are ‘blocked’ while waiting for a particular event to occur (such as the arrival of new data from the keyboard, or the exhaustion of prior data sent to the printer)</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Some tasks are ‘ready-to-run’</a:t>
            </a:r>
            <a:endParaRPr b="0" lang="en-IN" sz="4400" spc="-1" strike="noStrike">
              <a:solidFill>
                <a:srgbClr val="000000"/>
              </a:solidFill>
              <a:uFill>
                <a:solidFill>
                  <a:srgbClr val="ffffff"/>
                </a:solidFill>
              </a:uFill>
              <a:latin typeface="Arial"/>
            </a:endParaRPr>
          </a:p>
        </p:txBody>
      </p:sp>
      <p:sp>
        <p:nvSpPr>
          <p:cNvPr id="61" name="CustomShape 2"/>
          <p:cNvSpPr/>
          <p:nvPr/>
        </p:nvSpPr>
        <p:spPr>
          <a:xfrm>
            <a:off x="685800" y="1828800"/>
            <a:ext cx="533520" cy="914400"/>
          </a:xfrm>
          <a:prstGeom prst="rect">
            <a:avLst/>
          </a:prstGeom>
          <a:solidFill>
            <a:srgbClr val="bbe0e3"/>
          </a:solidFill>
          <a:ln w="9360">
            <a:solidFill>
              <a:srgbClr val="000000"/>
            </a:solidFill>
            <a:miter/>
          </a:ln>
        </p:spPr>
        <p:style>
          <a:lnRef idx="0"/>
          <a:fillRef idx="0"/>
          <a:effectRef idx="0"/>
          <a:fontRef idx="minor"/>
        </p:style>
      </p:sp>
      <p:sp>
        <p:nvSpPr>
          <p:cNvPr id="62" name="CustomShape 3"/>
          <p:cNvSpPr/>
          <p:nvPr/>
        </p:nvSpPr>
        <p:spPr>
          <a:xfrm>
            <a:off x="1447920" y="1828800"/>
            <a:ext cx="533160" cy="914400"/>
          </a:xfrm>
          <a:prstGeom prst="rect">
            <a:avLst/>
          </a:prstGeom>
          <a:solidFill>
            <a:srgbClr val="66ffff"/>
          </a:solidFill>
          <a:ln w="9360">
            <a:solidFill>
              <a:srgbClr val="000000"/>
            </a:solidFill>
            <a:miter/>
          </a:ln>
        </p:spPr>
        <p:style>
          <a:lnRef idx="0"/>
          <a:fillRef idx="0"/>
          <a:effectRef idx="0"/>
          <a:fontRef idx="minor"/>
        </p:style>
      </p:sp>
      <p:sp>
        <p:nvSpPr>
          <p:cNvPr id="63" name="CustomShape 4"/>
          <p:cNvSpPr/>
          <p:nvPr/>
        </p:nvSpPr>
        <p:spPr>
          <a:xfrm>
            <a:off x="2209680" y="1828800"/>
            <a:ext cx="533520" cy="914400"/>
          </a:xfrm>
          <a:prstGeom prst="rect">
            <a:avLst/>
          </a:prstGeom>
          <a:solidFill>
            <a:srgbClr val="bbe0e3"/>
          </a:solidFill>
          <a:ln w="9360">
            <a:solidFill>
              <a:srgbClr val="000000"/>
            </a:solidFill>
            <a:miter/>
          </a:ln>
        </p:spPr>
        <p:style>
          <a:lnRef idx="0"/>
          <a:fillRef idx="0"/>
          <a:effectRef idx="0"/>
          <a:fontRef idx="minor"/>
        </p:style>
      </p:sp>
      <p:sp>
        <p:nvSpPr>
          <p:cNvPr id="64" name="CustomShape 5"/>
          <p:cNvSpPr/>
          <p:nvPr/>
        </p:nvSpPr>
        <p:spPr>
          <a:xfrm>
            <a:off x="2971800" y="1828800"/>
            <a:ext cx="533520" cy="914400"/>
          </a:xfrm>
          <a:prstGeom prst="rect">
            <a:avLst/>
          </a:prstGeom>
          <a:solidFill>
            <a:srgbClr val="bbe0e3"/>
          </a:solidFill>
          <a:ln w="9360">
            <a:solidFill>
              <a:srgbClr val="000000"/>
            </a:solidFill>
            <a:miter/>
          </a:ln>
        </p:spPr>
        <p:style>
          <a:lnRef idx="0"/>
          <a:fillRef idx="0"/>
          <a:effectRef idx="0"/>
          <a:fontRef idx="minor"/>
        </p:style>
      </p:sp>
      <p:sp>
        <p:nvSpPr>
          <p:cNvPr id="65" name="CustomShape 6"/>
          <p:cNvSpPr/>
          <p:nvPr/>
        </p:nvSpPr>
        <p:spPr>
          <a:xfrm>
            <a:off x="3733920" y="1828800"/>
            <a:ext cx="533160" cy="914400"/>
          </a:xfrm>
          <a:prstGeom prst="rect">
            <a:avLst/>
          </a:prstGeom>
          <a:solidFill>
            <a:srgbClr val="66ffff"/>
          </a:solidFill>
          <a:ln w="9360">
            <a:solidFill>
              <a:srgbClr val="000000"/>
            </a:solidFill>
            <a:miter/>
          </a:ln>
        </p:spPr>
        <p:style>
          <a:lnRef idx="0"/>
          <a:fillRef idx="0"/>
          <a:effectRef idx="0"/>
          <a:fontRef idx="minor"/>
        </p:style>
      </p:sp>
      <p:sp>
        <p:nvSpPr>
          <p:cNvPr id="66" name="CustomShape 7"/>
          <p:cNvSpPr/>
          <p:nvPr/>
        </p:nvSpPr>
        <p:spPr>
          <a:xfrm>
            <a:off x="4495680" y="1828800"/>
            <a:ext cx="533520" cy="914400"/>
          </a:xfrm>
          <a:prstGeom prst="rect">
            <a:avLst/>
          </a:prstGeom>
          <a:solidFill>
            <a:srgbClr val="bbe0e3"/>
          </a:solidFill>
          <a:ln w="9360">
            <a:solidFill>
              <a:srgbClr val="000000"/>
            </a:solidFill>
            <a:miter/>
          </a:ln>
        </p:spPr>
        <p:style>
          <a:lnRef idx="0"/>
          <a:fillRef idx="0"/>
          <a:effectRef idx="0"/>
          <a:fontRef idx="minor"/>
        </p:style>
      </p:sp>
      <p:sp>
        <p:nvSpPr>
          <p:cNvPr id="67" name="CustomShape 8"/>
          <p:cNvSpPr/>
          <p:nvPr/>
        </p:nvSpPr>
        <p:spPr>
          <a:xfrm>
            <a:off x="5257800" y="1828800"/>
            <a:ext cx="533520" cy="914400"/>
          </a:xfrm>
          <a:prstGeom prst="rect">
            <a:avLst/>
          </a:prstGeom>
          <a:solidFill>
            <a:srgbClr val="66ffff"/>
          </a:solidFill>
          <a:ln w="9360">
            <a:solidFill>
              <a:srgbClr val="000000"/>
            </a:solidFill>
            <a:miter/>
          </a:ln>
        </p:spPr>
        <p:style>
          <a:lnRef idx="0"/>
          <a:fillRef idx="0"/>
          <a:effectRef idx="0"/>
          <a:fontRef idx="minor"/>
        </p:style>
      </p:sp>
      <p:sp>
        <p:nvSpPr>
          <p:cNvPr id="68" name="CustomShape 9"/>
          <p:cNvSpPr/>
          <p:nvPr/>
        </p:nvSpPr>
        <p:spPr>
          <a:xfrm>
            <a:off x="6019920" y="1828800"/>
            <a:ext cx="533160" cy="914400"/>
          </a:xfrm>
          <a:prstGeom prst="rect">
            <a:avLst/>
          </a:prstGeom>
          <a:solidFill>
            <a:srgbClr val="bbe0e3"/>
          </a:solidFill>
          <a:ln w="9360">
            <a:solidFill>
              <a:srgbClr val="000000"/>
            </a:solidFill>
            <a:miter/>
          </a:ln>
        </p:spPr>
        <p:style>
          <a:lnRef idx="0"/>
          <a:fillRef idx="0"/>
          <a:effectRef idx="0"/>
          <a:fontRef idx="minor"/>
        </p:style>
      </p:sp>
      <p:sp>
        <p:nvSpPr>
          <p:cNvPr id="69" name="CustomShape 10"/>
          <p:cNvSpPr/>
          <p:nvPr/>
        </p:nvSpPr>
        <p:spPr>
          <a:xfrm>
            <a:off x="6781680" y="1828800"/>
            <a:ext cx="533520" cy="914400"/>
          </a:xfrm>
          <a:prstGeom prst="rect">
            <a:avLst/>
          </a:prstGeom>
          <a:solidFill>
            <a:srgbClr val="bbe0e3"/>
          </a:solidFill>
          <a:ln w="9360">
            <a:solidFill>
              <a:srgbClr val="000000"/>
            </a:solidFill>
            <a:miter/>
          </a:ln>
        </p:spPr>
        <p:style>
          <a:lnRef idx="0"/>
          <a:fillRef idx="0"/>
          <a:effectRef idx="0"/>
          <a:fontRef idx="minor"/>
        </p:style>
      </p:sp>
      <p:sp>
        <p:nvSpPr>
          <p:cNvPr id="70" name="CustomShape 11"/>
          <p:cNvSpPr/>
          <p:nvPr/>
        </p:nvSpPr>
        <p:spPr>
          <a:xfrm>
            <a:off x="7543800" y="1828800"/>
            <a:ext cx="533520" cy="914400"/>
          </a:xfrm>
          <a:prstGeom prst="rect">
            <a:avLst/>
          </a:prstGeom>
          <a:solidFill>
            <a:srgbClr val="bbe0e3"/>
          </a:solidFill>
          <a:ln w="9360">
            <a:solidFill>
              <a:srgbClr val="000000"/>
            </a:solidFill>
            <a:miter/>
          </a:ln>
        </p:spPr>
        <p:style>
          <a:lnRef idx="0"/>
          <a:fillRef idx="0"/>
          <a:effectRef idx="0"/>
          <a:fontRef idx="minor"/>
        </p:style>
      </p:sp>
      <p:sp>
        <p:nvSpPr>
          <p:cNvPr id="71" name="CustomShape 12"/>
          <p:cNvSpPr/>
          <p:nvPr/>
        </p:nvSpPr>
        <p:spPr>
          <a:xfrm>
            <a:off x="8305920" y="1828800"/>
            <a:ext cx="533160" cy="914400"/>
          </a:xfrm>
          <a:prstGeom prst="rect">
            <a:avLst/>
          </a:prstGeom>
          <a:solidFill>
            <a:srgbClr val="66ffff"/>
          </a:solidFill>
          <a:ln w="9360">
            <a:solidFill>
              <a:srgbClr val="000000"/>
            </a:solidFill>
            <a:miter/>
          </a:ln>
        </p:spPr>
        <p:style>
          <a:lnRef idx="0"/>
          <a:fillRef idx="0"/>
          <a:effectRef idx="0"/>
          <a:fontRef idx="minor"/>
        </p:style>
      </p:sp>
      <p:sp>
        <p:nvSpPr>
          <p:cNvPr id="72" name="Line 13"/>
          <p:cNvSpPr/>
          <p:nvPr/>
        </p:nvSpPr>
        <p:spPr>
          <a:xfrm>
            <a:off x="990720" y="2057400"/>
            <a:ext cx="457200" cy="0"/>
          </a:xfrm>
          <a:prstGeom prst="line">
            <a:avLst/>
          </a:prstGeom>
          <a:ln w="9360">
            <a:solidFill>
              <a:srgbClr val="000000"/>
            </a:solidFill>
            <a:miter/>
            <a:tailEnd len="med" type="triangle" w="med"/>
          </a:ln>
        </p:spPr>
        <p:style>
          <a:lnRef idx="0"/>
          <a:fillRef idx="0"/>
          <a:effectRef idx="0"/>
          <a:fontRef idx="minor"/>
        </p:style>
      </p:sp>
      <p:sp>
        <p:nvSpPr>
          <p:cNvPr id="73" name="Line 14"/>
          <p:cNvSpPr/>
          <p:nvPr/>
        </p:nvSpPr>
        <p:spPr>
          <a:xfrm>
            <a:off x="1752480" y="2057400"/>
            <a:ext cx="457200" cy="0"/>
          </a:xfrm>
          <a:prstGeom prst="line">
            <a:avLst/>
          </a:prstGeom>
          <a:ln w="9360">
            <a:solidFill>
              <a:srgbClr val="000000"/>
            </a:solidFill>
            <a:miter/>
            <a:tailEnd len="med" type="triangle" w="med"/>
          </a:ln>
        </p:spPr>
        <p:style>
          <a:lnRef idx="0"/>
          <a:fillRef idx="0"/>
          <a:effectRef idx="0"/>
          <a:fontRef idx="minor"/>
        </p:style>
      </p:sp>
      <p:sp>
        <p:nvSpPr>
          <p:cNvPr id="74" name="Line 15"/>
          <p:cNvSpPr/>
          <p:nvPr/>
        </p:nvSpPr>
        <p:spPr>
          <a:xfrm>
            <a:off x="2514600" y="2057400"/>
            <a:ext cx="457200" cy="0"/>
          </a:xfrm>
          <a:prstGeom prst="line">
            <a:avLst/>
          </a:prstGeom>
          <a:ln w="9360">
            <a:solidFill>
              <a:srgbClr val="000000"/>
            </a:solidFill>
            <a:miter/>
            <a:tailEnd len="med" type="triangle" w="med"/>
          </a:ln>
        </p:spPr>
        <p:style>
          <a:lnRef idx="0"/>
          <a:fillRef idx="0"/>
          <a:effectRef idx="0"/>
          <a:fontRef idx="minor"/>
        </p:style>
      </p:sp>
      <p:sp>
        <p:nvSpPr>
          <p:cNvPr id="75" name="Line 16"/>
          <p:cNvSpPr/>
          <p:nvPr/>
        </p:nvSpPr>
        <p:spPr>
          <a:xfrm>
            <a:off x="3276720" y="2057400"/>
            <a:ext cx="457200" cy="0"/>
          </a:xfrm>
          <a:prstGeom prst="line">
            <a:avLst/>
          </a:prstGeom>
          <a:ln w="9360">
            <a:solidFill>
              <a:srgbClr val="000000"/>
            </a:solidFill>
            <a:miter/>
            <a:tailEnd len="med" type="triangle" w="med"/>
          </a:ln>
        </p:spPr>
        <p:style>
          <a:lnRef idx="0"/>
          <a:fillRef idx="0"/>
          <a:effectRef idx="0"/>
          <a:fontRef idx="minor"/>
        </p:style>
      </p:sp>
      <p:sp>
        <p:nvSpPr>
          <p:cNvPr id="76" name="Line 17"/>
          <p:cNvSpPr/>
          <p:nvPr/>
        </p:nvSpPr>
        <p:spPr>
          <a:xfrm>
            <a:off x="4038480" y="2057400"/>
            <a:ext cx="457200" cy="0"/>
          </a:xfrm>
          <a:prstGeom prst="line">
            <a:avLst/>
          </a:prstGeom>
          <a:ln w="9360">
            <a:solidFill>
              <a:srgbClr val="000000"/>
            </a:solidFill>
            <a:miter/>
            <a:tailEnd len="med" type="triangle" w="med"/>
          </a:ln>
        </p:spPr>
        <p:style>
          <a:lnRef idx="0"/>
          <a:fillRef idx="0"/>
          <a:effectRef idx="0"/>
          <a:fontRef idx="minor"/>
        </p:style>
      </p:sp>
      <p:sp>
        <p:nvSpPr>
          <p:cNvPr id="77" name="Line 18"/>
          <p:cNvSpPr/>
          <p:nvPr/>
        </p:nvSpPr>
        <p:spPr>
          <a:xfrm>
            <a:off x="4800600" y="2057400"/>
            <a:ext cx="457200" cy="0"/>
          </a:xfrm>
          <a:prstGeom prst="line">
            <a:avLst/>
          </a:prstGeom>
          <a:ln w="9360">
            <a:solidFill>
              <a:srgbClr val="000000"/>
            </a:solidFill>
            <a:miter/>
            <a:tailEnd len="med" type="triangle" w="med"/>
          </a:ln>
        </p:spPr>
        <p:style>
          <a:lnRef idx="0"/>
          <a:fillRef idx="0"/>
          <a:effectRef idx="0"/>
          <a:fontRef idx="minor"/>
        </p:style>
      </p:sp>
      <p:sp>
        <p:nvSpPr>
          <p:cNvPr id="78" name="Line 19"/>
          <p:cNvSpPr/>
          <p:nvPr/>
        </p:nvSpPr>
        <p:spPr>
          <a:xfrm>
            <a:off x="5562720" y="2057400"/>
            <a:ext cx="457200" cy="0"/>
          </a:xfrm>
          <a:prstGeom prst="line">
            <a:avLst/>
          </a:prstGeom>
          <a:ln w="9360">
            <a:solidFill>
              <a:srgbClr val="000000"/>
            </a:solidFill>
            <a:miter/>
            <a:tailEnd len="med" type="triangle" w="med"/>
          </a:ln>
        </p:spPr>
        <p:style>
          <a:lnRef idx="0"/>
          <a:fillRef idx="0"/>
          <a:effectRef idx="0"/>
          <a:fontRef idx="minor"/>
        </p:style>
      </p:sp>
      <p:sp>
        <p:nvSpPr>
          <p:cNvPr id="79" name="Line 20"/>
          <p:cNvSpPr/>
          <p:nvPr/>
        </p:nvSpPr>
        <p:spPr>
          <a:xfrm>
            <a:off x="6324480" y="2057400"/>
            <a:ext cx="457200" cy="0"/>
          </a:xfrm>
          <a:prstGeom prst="line">
            <a:avLst/>
          </a:prstGeom>
          <a:ln w="9360">
            <a:solidFill>
              <a:srgbClr val="000000"/>
            </a:solidFill>
            <a:miter/>
            <a:tailEnd len="med" type="triangle" w="med"/>
          </a:ln>
        </p:spPr>
        <p:style>
          <a:lnRef idx="0"/>
          <a:fillRef idx="0"/>
          <a:effectRef idx="0"/>
          <a:fontRef idx="minor"/>
        </p:style>
      </p:sp>
      <p:sp>
        <p:nvSpPr>
          <p:cNvPr id="80" name="Line 21"/>
          <p:cNvSpPr/>
          <p:nvPr/>
        </p:nvSpPr>
        <p:spPr>
          <a:xfrm>
            <a:off x="7086600" y="2057400"/>
            <a:ext cx="457200" cy="0"/>
          </a:xfrm>
          <a:prstGeom prst="line">
            <a:avLst/>
          </a:prstGeom>
          <a:ln w="9360">
            <a:solidFill>
              <a:srgbClr val="000000"/>
            </a:solidFill>
            <a:miter/>
            <a:tailEnd len="med" type="triangle" w="med"/>
          </a:ln>
        </p:spPr>
        <p:style>
          <a:lnRef idx="0"/>
          <a:fillRef idx="0"/>
          <a:effectRef idx="0"/>
          <a:fontRef idx="minor"/>
        </p:style>
      </p:sp>
      <p:sp>
        <p:nvSpPr>
          <p:cNvPr id="81" name="Line 22"/>
          <p:cNvSpPr/>
          <p:nvPr/>
        </p:nvSpPr>
        <p:spPr>
          <a:xfrm>
            <a:off x="7848720" y="2057400"/>
            <a:ext cx="457200" cy="0"/>
          </a:xfrm>
          <a:prstGeom prst="line">
            <a:avLst/>
          </a:prstGeom>
          <a:ln w="9360">
            <a:solidFill>
              <a:srgbClr val="000000"/>
            </a:solidFill>
            <a:miter/>
            <a:tailEnd len="med" type="triangle" w="med"/>
          </a:ln>
        </p:spPr>
        <p:style>
          <a:lnRef idx="0"/>
          <a:fillRef idx="0"/>
          <a:effectRef idx="0"/>
          <a:fontRef idx="minor"/>
        </p:style>
      </p:sp>
      <p:sp>
        <p:nvSpPr>
          <p:cNvPr id="82" name="Line 23"/>
          <p:cNvSpPr/>
          <p:nvPr/>
        </p:nvSpPr>
        <p:spPr>
          <a:xfrm>
            <a:off x="8610480" y="2057400"/>
            <a:ext cx="457200" cy="0"/>
          </a:xfrm>
          <a:prstGeom prst="line">
            <a:avLst/>
          </a:prstGeom>
          <a:ln w="9360">
            <a:solidFill>
              <a:srgbClr val="000000"/>
            </a:solidFill>
            <a:miter/>
            <a:tailEnd len="med" type="triangle" w="med"/>
          </a:ln>
        </p:spPr>
        <p:style>
          <a:lnRef idx="0"/>
          <a:fillRef idx="0"/>
          <a:effectRef idx="0"/>
          <a:fontRef idx="minor"/>
        </p:style>
      </p:sp>
      <p:sp>
        <p:nvSpPr>
          <p:cNvPr id="83" name="Line 24"/>
          <p:cNvSpPr/>
          <p:nvPr/>
        </p:nvSpPr>
        <p:spPr>
          <a:xfrm flipH="1">
            <a:off x="1219320" y="2286000"/>
            <a:ext cx="457200" cy="0"/>
          </a:xfrm>
          <a:prstGeom prst="line">
            <a:avLst/>
          </a:prstGeom>
          <a:ln w="9360">
            <a:solidFill>
              <a:srgbClr val="000000"/>
            </a:solidFill>
            <a:miter/>
            <a:tailEnd len="med" type="triangle" w="med"/>
          </a:ln>
        </p:spPr>
        <p:style>
          <a:lnRef idx="0"/>
          <a:fillRef idx="0"/>
          <a:effectRef idx="0"/>
          <a:fontRef idx="minor"/>
        </p:style>
      </p:sp>
      <p:sp>
        <p:nvSpPr>
          <p:cNvPr id="84" name="Line 25"/>
          <p:cNvSpPr/>
          <p:nvPr/>
        </p:nvSpPr>
        <p:spPr>
          <a:xfrm flipH="1">
            <a:off x="1981080" y="2286000"/>
            <a:ext cx="457200" cy="0"/>
          </a:xfrm>
          <a:prstGeom prst="line">
            <a:avLst/>
          </a:prstGeom>
          <a:ln w="9360">
            <a:solidFill>
              <a:srgbClr val="000000"/>
            </a:solidFill>
            <a:miter/>
            <a:tailEnd len="med" type="triangle" w="med"/>
          </a:ln>
        </p:spPr>
        <p:style>
          <a:lnRef idx="0"/>
          <a:fillRef idx="0"/>
          <a:effectRef idx="0"/>
          <a:fontRef idx="minor"/>
        </p:style>
      </p:sp>
      <p:sp>
        <p:nvSpPr>
          <p:cNvPr id="85" name="Line 26"/>
          <p:cNvSpPr/>
          <p:nvPr/>
        </p:nvSpPr>
        <p:spPr>
          <a:xfrm flipH="1">
            <a:off x="2743200" y="2286000"/>
            <a:ext cx="457200" cy="0"/>
          </a:xfrm>
          <a:prstGeom prst="line">
            <a:avLst/>
          </a:prstGeom>
          <a:ln w="9360">
            <a:solidFill>
              <a:srgbClr val="000000"/>
            </a:solidFill>
            <a:miter/>
            <a:tailEnd len="med" type="triangle" w="med"/>
          </a:ln>
        </p:spPr>
        <p:style>
          <a:lnRef idx="0"/>
          <a:fillRef idx="0"/>
          <a:effectRef idx="0"/>
          <a:fontRef idx="minor"/>
        </p:style>
      </p:sp>
      <p:sp>
        <p:nvSpPr>
          <p:cNvPr id="86" name="Line 27"/>
          <p:cNvSpPr/>
          <p:nvPr/>
        </p:nvSpPr>
        <p:spPr>
          <a:xfrm flipH="1">
            <a:off x="3505320" y="2286000"/>
            <a:ext cx="457200" cy="0"/>
          </a:xfrm>
          <a:prstGeom prst="line">
            <a:avLst/>
          </a:prstGeom>
          <a:ln w="9360">
            <a:solidFill>
              <a:srgbClr val="000000"/>
            </a:solidFill>
            <a:miter/>
            <a:tailEnd len="med" type="triangle" w="med"/>
          </a:ln>
        </p:spPr>
        <p:style>
          <a:lnRef idx="0"/>
          <a:fillRef idx="0"/>
          <a:effectRef idx="0"/>
          <a:fontRef idx="minor"/>
        </p:style>
      </p:sp>
      <p:sp>
        <p:nvSpPr>
          <p:cNvPr id="87" name="Line 28"/>
          <p:cNvSpPr/>
          <p:nvPr/>
        </p:nvSpPr>
        <p:spPr>
          <a:xfrm flipH="1">
            <a:off x="4267080" y="2286000"/>
            <a:ext cx="457200" cy="0"/>
          </a:xfrm>
          <a:prstGeom prst="line">
            <a:avLst/>
          </a:prstGeom>
          <a:ln w="9360">
            <a:solidFill>
              <a:srgbClr val="000000"/>
            </a:solidFill>
            <a:miter/>
            <a:tailEnd len="med" type="triangle" w="med"/>
          </a:ln>
        </p:spPr>
        <p:style>
          <a:lnRef idx="0"/>
          <a:fillRef idx="0"/>
          <a:effectRef idx="0"/>
          <a:fontRef idx="minor"/>
        </p:style>
      </p:sp>
      <p:sp>
        <p:nvSpPr>
          <p:cNvPr id="88" name="Line 29"/>
          <p:cNvSpPr/>
          <p:nvPr/>
        </p:nvSpPr>
        <p:spPr>
          <a:xfrm flipH="1">
            <a:off x="5029200" y="2286000"/>
            <a:ext cx="457200" cy="0"/>
          </a:xfrm>
          <a:prstGeom prst="line">
            <a:avLst/>
          </a:prstGeom>
          <a:ln w="9360">
            <a:solidFill>
              <a:srgbClr val="000000"/>
            </a:solidFill>
            <a:miter/>
            <a:tailEnd len="med" type="triangle" w="med"/>
          </a:ln>
        </p:spPr>
        <p:style>
          <a:lnRef idx="0"/>
          <a:fillRef idx="0"/>
          <a:effectRef idx="0"/>
          <a:fontRef idx="minor"/>
        </p:style>
      </p:sp>
      <p:sp>
        <p:nvSpPr>
          <p:cNvPr id="89" name="Line 30"/>
          <p:cNvSpPr/>
          <p:nvPr/>
        </p:nvSpPr>
        <p:spPr>
          <a:xfrm flipH="1">
            <a:off x="5791320" y="2286000"/>
            <a:ext cx="457200" cy="0"/>
          </a:xfrm>
          <a:prstGeom prst="line">
            <a:avLst/>
          </a:prstGeom>
          <a:ln w="9360">
            <a:solidFill>
              <a:srgbClr val="000000"/>
            </a:solidFill>
            <a:miter/>
            <a:tailEnd len="med" type="triangle" w="med"/>
          </a:ln>
        </p:spPr>
        <p:style>
          <a:lnRef idx="0"/>
          <a:fillRef idx="0"/>
          <a:effectRef idx="0"/>
          <a:fontRef idx="minor"/>
        </p:style>
      </p:sp>
      <p:sp>
        <p:nvSpPr>
          <p:cNvPr id="90" name="Line 31"/>
          <p:cNvSpPr/>
          <p:nvPr/>
        </p:nvSpPr>
        <p:spPr>
          <a:xfrm flipH="1">
            <a:off x="6553080" y="2286000"/>
            <a:ext cx="457200" cy="0"/>
          </a:xfrm>
          <a:prstGeom prst="line">
            <a:avLst/>
          </a:prstGeom>
          <a:ln w="9360">
            <a:solidFill>
              <a:srgbClr val="000000"/>
            </a:solidFill>
            <a:miter/>
            <a:tailEnd len="med" type="triangle" w="med"/>
          </a:ln>
        </p:spPr>
        <p:style>
          <a:lnRef idx="0"/>
          <a:fillRef idx="0"/>
          <a:effectRef idx="0"/>
          <a:fontRef idx="minor"/>
        </p:style>
      </p:sp>
      <p:sp>
        <p:nvSpPr>
          <p:cNvPr id="91" name="Line 32"/>
          <p:cNvSpPr/>
          <p:nvPr/>
        </p:nvSpPr>
        <p:spPr>
          <a:xfrm flipH="1">
            <a:off x="7315200" y="2286000"/>
            <a:ext cx="457200" cy="0"/>
          </a:xfrm>
          <a:prstGeom prst="line">
            <a:avLst/>
          </a:prstGeom>
          <a:ln w="9360">
            <a:solidFill>
              <a:srgbClr val="000000"/>
            </a:solidFill>
            <a:miter/>
            <a:tailEnd len="med" type="triangle" w="med"/>
          </a:ln>
        </p:spPr>
        <p:style>
          <a:lnRef idx="0"/>
          <a:fillRef idx="0"/>
          <a:effectRef idx="0"/>
          <a:fontRef idx="minor"/>
        </p:style>
      </p:sp>
      <p:sp>
        <p:nvSpPr>
          <p:cNvPr id="92" name="Line 33"/>
          <p:cNvSpPr/>
          <p:nvPr/>
        </p:nvSpPr>
        <p:spPr>
          <a:xfrm flipH="1">
            <a:off x="8077320" y="2286000"/>
            <a:ext cx="457200" cy="0"/>
          </a:xfrm>
          <a:prstGeom prst="line">
            <a:avLst/>
          </a:prstGeom>
          <a:ln w="9360">
            <a:solidFill>
              <a:srgbClr val="000000"/>
            </a:solidFill>
            <a:miter/>
            <a:tailEnd len="med" type="triangle" w="med"/>
          </a:ln>
        </p:spPr>
        <p:style>
          <a:lnRef idx="0"/>
          <a:fillRef idx="0"/>
          <a:effectRef idx="0"/>
          <a:fontRef idx="minor"/>
        </p:style>
      </p:sp>
      <p:sp>
        <p:nvSpPr>
          <p:cNvPr id="93" name="Line 34"/>
          <p:cNvSpPr/>
          <p:nvPr/>
        </p:nvSpPr>
        <p:spPr>
          <a:xfrm flipH="1">
            <a:off x="8838720" y="2286000"/>
            <a:ext cx="304920" cy="0"/>
          </a:xfrm>
          <a:prstGeom prst="line">
            <a:avLst/>
          </a:prstGeom>
          <a:ln w="9360">
            <a:solidFill>
              <a:srgbClr val="000000"/>
            </a:solidFill>
            <a:miter/>
            <a:tailEnd len="med" type="triangle" w="med"/>
          </a:ln>
        </p:spPr>
        <p:style>
          <a:lnRef idx="0"/>
          <a:fillRef idx="0"/>
          <a:effectRef idx="0"/>
          <a:fontRef idx="minor"/>
        </p:style>
      </p:sp>
      <p:sp>
        <p:nvSpPr>
          <p:cNvPr id="94" name="Line 35"/>
          <p:cNvSpPr/>
          <p:nvPr/>
        </p:nvSpPr>
        <p:spPr>
          <a:xfrm flipH="1">
            <a:off x="457200" y="2286000"/>
            <a:ext cx="457200" cy="0"/>
          </a:xfrm>
          <a:prstGeom prst="line">
            <a:avLst/>
          </a:prstGeom>
          <a:ln w="9360">
            <a:solidFill>
              <a:srgbClr val="000000"/>
            </a:solidFill>
            <a:miter/>
            <a:tailEnd len="med" type="triangle" w="med"/>
          </a:ln>
        </p:spPr>
        <p:style>
          <a:lnRef idx="0"/>
          <a:fillRef idx="0"/>
          <a:effectRef idx="0"/>
          <a:fontRef idx="minor"/>
        </p:style>
      </p:sp>
      <p:sp>
        <p:nvSpPr>
          <p:cNvPr id="95" name="Line 36"/>
          <p:cNvSpPr/>
          <p:nvPr/>
        </p:nvSpPr>
        <p:spPr>
          <a:xfrm>
            <a:off x="304920" y="2057400"/>
            <a:ext cx="457200" cy="0"/>
          </a:xfrm>
          <a:prstGeom prst="line">
            <a:avLst/>
          </a:prstGeom>
          <a:ln w="9360">
            <a:solidFill>
              <a:srgbClr val="000000"/>
            </a:solidFill>
            <a:miter/>
            <a:tailEnd len="med" type="triangle" w="med"/>
          </a:ln>
        </p:spPr>
        <p:style>
          <a:lnRef idx="0"/>
          <a:fillRef idx="0"/>
          <a:effectRef idx="0"/>
          <a:fontRef idx="minor"/>
        </p:style>
      </p:sp>
      <p:sp>
        <p:nvSpPr>
          <p:cNvPr id="96" name="CustomShape 37"/>
          <p:cNvSpPr/>
          <p:nvPr/>
        </p:nvSpPr>
        <p:spPr>
          <a:xfrm>
            <a:off x="1600200" y="2514600"/>
            <a:ext cx="6997680" cy="1905120"/>
          </a:xfrm>
          <a:custGeom>
            <a:avLst/>
            <a:gdLst/>
            <a:ahLst/>
            <a:rect l="l" t="t" r="r" b="b"/>
            <a:pathLst>
              <a:path w="4408" h="1200">
                <a:moveTo>
                  <a:pt x="88" y="40"/>
                </a:moveTo>
                <a:cubicBezTo>
                  <a:pt x="44" y="448"/>
                  <a:pt x="0" y="856"/>
                  <a:pt x="232" y="856"/>
                </a:cubicBezTo>
                <a:cubicBezTo>
                  <a:pt x="464" y="856"/>
                  <a:pt x="1176" y="0"/>
                  <a:pt x="1480" y="40"/>
                </a:cubicBezTo>
                <a:cubicBezTo>
                  <a:pt x="1784" y="80"/>
                  <a:pt x="1880" y="1096"/>
                  <a:pt x="2056" y="1096"/>
                </a:cubicBezTo>
                <a:cubicBezTo>
                  <a:pt x="2232" y="1096"/>
                  <a:pt x="2256" y="24"/>
                  <a:pt x="2536" y="40"/>
                </a:cubicBezTo>
                <a:cubicBezTo>
                  <a:pt x="2816" y="56"/>
                  <a:pt x="3424" y="1184"/>
                  <a:pt x="3736" y="1192"/>
                </a:cubicBezTo>
                <a:cubicBezTo>
                  <a:pt x="4048" y="1200"/>
                  <a:pt x="4288" y="280"/>
                  <a:pt x="4408" y="88"/>
                </a:cubicBezTo>
              </a:path>
            </a:pathLst>
          </a:custGeom>
          <a:noFill/>
          <a:ln w="9360">
            <a:solidFill>
              <a:srgbClr val="000000"/>
            </a:solidFill>
            <a:round/>
          </a:ln>
        </p:spPr>
        <p:style>
          <a:lnRef idx="0"/>
          <a:fillRef idx="0"/>
          <a:effectRef idx="0"/>
          <a:fontRef idx="minor"/>
        </p:style>
      </p:sp>
      <p:sp>
        <p:nvSpPr>
          <p:cNvPr id="97" name="CustomShape 38"/>
          <p:cNvSpPr/>
          <p:nvPr/>
        </p:nvSpPr>
        <p:spPr>
          <a:xfrm>
            <a:off x="918000" y="4419720"/>
            <a:ext cx="7174440" cy="1739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0" lang="en-US" sz="1800" spc="-1" strike="noStrike">
                <a:solidFill>
                  <a:srgbClr val="000000"/>
                </a:solidFill>
                <a:uFill>
                  <a:solidFill>
                    <a:srgbClr val="ffffff"/>
                  </a:solidFill>
                </a:uFill>
                <a:latin typeface="Arial"/>
              </a:rPr>
              <a:t>Those tasks that are ready-to-run comprise a sub-list of all the tasks, </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and they are arranged on a queue known as the ‘run-queue’  </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Those tasks that are blocked while awaiting a specific event to occur</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are put on alternative sub-lists, called ‘wait queues’, associated with</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the particular event(s) that will allow a blocked task to be unblocked </a:t>
            </a:r>
            <a:endParaRPr b="0" lang="en-IN"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TextShape 1"/>
          <p:cNvSpPr txBox="1"/>
          <p:nvPr/>
        </p:nvSpPr>
        <p:spPr>
          <a:xfrm>
            <a:off x="457200" y="274320"/>
            <a:ext cx="82296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Kernel waitqueues</a:t>
            </a:r>
            <a:endParaRPr b="0" lang="en-IN" sz="4400" spc="-1" strike="noStrike">
              <a:solidFill>
                <a:srgbClr val="000000"/>
              </a:solidFill>
              <a:uFill>
                <a:solidFill>
                  <a:srgbClr val="ffffff"/>
                </a:solidFill>
              </a:uFill>
              <a:latin typeface="Arial"/>
            </a:endParaRPr>
          </a:p>
        </p:txBody>
      </p:sp>
      <p:sp>
        <p:nvSpPr>
          <p:cNvPr id="99" name="CustomShape 2"/>
          <p:cNvSpPr/>
          <p:nvPr/>
        </p:nvSpPr>
        <p:spPr>
          <a:xfrm>
            <a:off x="914400" y="2514600"/>
            <a:ext cx="1905120" cy="533520"/>
          </a:xfrm>
          <a:prstGeom prst="rect">
            <a:avLst/>
          </a:prstGeom>
          <a:solidFill>
            <a:srgbClr val="bbe0e3"/>
          </a:solidFill>
          <a:ln w="9360">
            <a:solidFill>
              <a:srgbClr val="000000"/>
            </a:solidFill>
            <a:miter/>
          </a:ln>
        </p:spPr>
        <p:style>
          <a:lnRef idx="0"/>
          <a:fillRef idx="0"/>
          <a:effectRef idx="0"/>
          <a:fontRef idx="minor"/>
        </p:style>
        <p:txBody>
          <a:bodyPr wrap="none" lIns="90000" rIns="90000" tIns="46800" bIns="46800" anchor="ctr"/>
          <a:p>
            <a:pPr algn="ctr"/>
            <a:r>
              <a:rPr b="1" lang="en-US" sz="1800" spc="-1" strike="noStrike">
                <a:solidFill>
                  <a:srgbClr val="000000"/>
                </a:solidFill>
                <a:uFill>
                  <a:solidFill>
                    <a:srgbClr val="ffffff"/>
                  </a:solidFill>
                </a:uFill>
                <a:latin typeface="Arial"/>
              </a:rPr>
              <a:t>waitqueue</a:t>
            </a:r>
            <a:endParaRPr b="0" lang="en-IN" sz="1800" spc="-1" strike="noStrike">
              <a:solidFill>
                <a:srgbClr val="000000"/>
              </a:solidFill>
              <a:uFill>
                <a:solidFill>
                  <a:srgbClr val="ffffff"/>
                </a:solidFill>
              </a:uFill>
              <a:latin typeface="Arial"/>
            </a:endParaRPr>
          </a:p>
        </p:txBody>
      </p:sp>
      <p:sp>
        <p:nvSpPr>
          <p:cNvPr id="100" name="CustomShape 3"/>
          <p:cNvSpPr/>
          <p:nvPr/>
        </p:nvSpPr>
        <p:spPr>
          <a:xfrm>
            <a:off x="914400" y="3429000"/>
            <a:ext cx="1905120" cy="533520"/>
          </a:xfrm>
          <a:prstGeom prst="rect">
            <a:avLst/>
          </a:prstGeom>
          <a:solidFill>
            <a:srgbClr val="bbe0e3"/>
          </a:solidFill>
          <a:ln w="9360">
            <a:solidFill>
              <a:srgbClr val="000000"/>
            </a:solidFill>
            <a:miter/>
          </a:ln>
        </p:spPr>
        <p:style>
          <a:lnRef idx="0"/>
          <a:fillRef idx="0"/>
          <a:effectRef idx="0"/>
          <a:fontRef idx="minor"/>
        </p:style>
        <p:txBody>
          <a:bodyPr wrap="none" lIns="90000" rIns="90000" tIns="46800" bIns="46800" anchor="ctr"/>
          <a:p>
            <a:pPr algn="ctr"/>
            <a:r>
              <a:rPr b="1" lang="en-US" sz="1800" spc="-1" strike="noStrike">
                <a:solidFill>
                  <a:srgbClr val="000000"/>
                </a:solidFill>
                <a:uFill>
                  <a:solidFill>
                    <a:srgbClr val="ffffff"/>
                  </a:solidFill>
                </a:uFill>
                <a:latin typeface="Arial"/>
              </a:rPr>
              <a:t>waitqueue</a:t>
            </a:r>
            <a:endParaRPr b="0" lang="en-IN" sz="1800" spc="-1" strike="noStrike">
              <a:solidFill>
                <a:srgbClr val="000000"/>
              </a:solidFill>
              <a:uFill>
                <a:solidFill>
                  <a:srgbClr val="ffffff"/>
                </a:solidFill>
              </a:uFill>
              <a:latin typeface="Arial"/>
            </a:endParaRPr>
          </a:p>
        </p:txBody>
      </p:sp>
      <p:sp>
        <p:nvSpPr>
          <p:cNvPr id="101" name="CustomShape 4"/>
          <p:cNvSpPr/>
          <p:nvPr/>
        </p:nvSpPr>
        <p:spPr>
          <a:xfrm>
            <a:off x="914400" y="4343400"/>
            <a:ext cx="1905120" cy="533520"/>
          </a:xfrm>
          <a:prstGeom prst="rect">
            <a:avLst/>
          </a:prstGeom>
          <a:solidFill>
            <a:srgbClr val="bbe0e3"/>
          </a:solidFill>
          <a:ln w="9360">
            <a:solidFill>
              <a:srgbClr val="000000"/>
            </a:solidFill>
            <a:miter/>
          </a:ln>
        </p:spPr>
        <p:style>
          <a:lnRef idx="0"/>
          <a:fillRef idx="0"/>
          <a:effectRef idx="0"/>
          <a:fontRef idx="minor"/>
        </p:style>
        <p:txBody>
          <a:bodyPr wrap="none" lIns="90000" rIns="90000" tIns="46800" bIns="46800" anchor="ctr"/>
          <a:p>
            <a:pPr algn="ctr"/>
            <a:r>
              <a:rPr b="1" lang="en-US" sz="1800" spc="-1" strike="noStrike">
                <a:solidFill>
                  <a:srgbClr val="000000"/>
                </a:solidFill>
                <a:uFill>
                  <a:solidFill>
                    <a:srgbClr val="ffffff"/>
                  </a:solidFill>
                </a:uFill>
                <a:latin typeface="Arial"/>
              </a:rPr>
              <a:t>waitqueue</a:t>
            </a:r>
            <a:endParaRPr b="0" lang="en-IN" sz="1800" spc="-1" strike="noStrike">
              <a:solidFill>
                <a:srgbClr val="000000"/>
              </a:solidFill>
              <a:uFill>
                <a:solidFill>
                  <a:srgbClr val="ffffff"/>
                </a:solidFill>
              </a:uFill>
              <a:latin typeface="Arial"/>
            </a:endParaRPr>
          </a:p>
        </p:txBody>
      </p:sp>
      <p:sp>
        <p:nvSpPr>
          <p:cNvPr id="102" name="CustomShape 5"/>
          <p:cNvSpPr/>
          <p:nvPr/>
        </p:nvSpPr>
        <p:spPr>
          <a:xfrm>
            <a:off x="914400" y="5257800"/>
            <a:ext cx="1905120" cy="533520"/>
          </a:xfrm>
          <a:prstGeom prst="rect">
            <a:avLst/>
          </a:prstGeom>
          <a:solidFill>
            <a:srgbClr val="bbe0e3"/>
          </a:solidFill>
          <a:ln w="9360">
            <a:solidFill>
              <a:srgbClr val="000000"/>
            </a:solidFill>
            <a:miter/>
          </a:ln>
        </p:spPr>
        <p:style>
          <a:lnRef idx="0"/>
          <a:fillRef idx="0"/>
          <a:effectRef idx="0"/>
          <a:fontRef idx="minor"/>
        </p:style>
        <p:txBody>
          <a:bodyPr wrap="none" lIns="90000" rIns="90000" tIns="46800" bIns="46800" anchor="ctr"/>
          <a:p>
            <a:pPr algn="ctr"/>
            <a:r>
              <a:rPr b="1" lang="en-US" sz="1800" spc="-1" strike="noStrike">
                <a:solidFill>
                  <a:srgbClr val="000000"/>
                </a:solidFill>
                <a:uFill>
                  <a:solidFill>
                    <a:srgbClr val="ffffff"/>
                  </a:solidFill>
                </a:uFill>
                <a:latin typeface="Arial"/>
              </a:rPr>
              <a:t>waitqueue</a:t>
            </a:r>
            <a:endParaRPr b="0" lang="en-IN" sz="1800" spc="-1" strike="noStrike">
              <a:solidFill>
                <a:srgbClr val="000000"/>
              </a:solidFill>
              <a:uFill>
                <a:solidFill>
                  <a:srgbClr val="ffffff"/>
                </a:solidFill>
              </a:uFill>
              <a:latin typeface="Arial"/>
            </a:endParaRPr>
          </a:p>
        </p:txBody>
      </p:sp>
      <p:sp>
        <p:nvSpPr>
          <p:cNvPr id="103" name="CustomShape 6"/>
          <p:cNvSpPr/>
          <p:nvPr/>
        </p:nvSpPr>
        <p:spPr>
          <a:xfrm>
            <a:off x="3048120" y="2286000"/>
            <a:ext cx="533160" cy="914400"/>
          </a:xfrm>
          <a:prstGeom prst="rect">
            <a:avLst/>
          </a:prstGeom>
          <a:solidFill>
            <a:srgbClr val="bbe0e3"/>
          </a:solidFill>
          <a:ln w="9360">
            <a:solidFill>
              <a:srgbClr val="000000"/>
            </a:solidFill>
            <a:miter/>
          </a:ln>
        </p:spPr>
        <p:style>
          <a:lnRef idx="0"/>
          <a:fillRef idx="0"/>
          <a:effectRef idx="0"/>
          <a:fontRef idx="minor"/>
        </p:style>
      </p:sp>
      <p:sp>
        <p:nvSpPr>
          <p:cNvPr id="104" name="CustomShape 7"/>
          <p:cNvSpPr/>
          <p:nvPr/>
        </p:nvSpPr>
        <p:spPr>
          <a:xfrm>
            <a:off x="3809880" y="2286000"/>
            <a:ext cx="533520" cy="914400"/>
          </a:xfrm>
          <a:prstGeom prst="rect">
            <a:avLst/>
          </a:prstGeom>
          <a:solidFill>
            <a:srgbClr val="bbe0e3"/>
          </a:solidFill>
          <a:ln w="9360">
            <a:solidFill>
              <a:srgbClr val="000000"/>
            </a:solidFill>
            <a:miter/>
          </a:ln>
        </p:spPr>
        <p:style>
          <a:lnRef idx="0"/>
          <a:fillRef idx="0"/>
          <a:effectRef idx="0"/>
          <a:fontRef idx="minor"/>
        </p:style>
      </p:sp>
      <p:sp>
        <p:nvSpPr>
          <p:cNvPr id="105" name="Line 8"/>
          <p:cNvSpPr/>
          <p:nvPr/>
        </p:nvSpPr>
        <p:spPr>
          <a:xfrm flipH="1">
            <a:off x="2819520" y="2743200"/>
            <a:ext cx="457200" cy="0"/>
          </a:xfrm>
          <a:prstGeom prst="line">
            <a:avLst/>
          </a:prstGeom>
          <a:ln w="9360">
            <a:solidFill>
              <a:srgbClr val="000000"/>
            </a:solidFill>
            <a:miter/>
            <a:headEnd len="med" type="triangle" w="med"/>
          </a:ln>
        </p:spPr>
        <p:style>
          <a:lnRef idx="0"/>
          <a:fillRef idx="0"/>
          <a:effectRef idx="0"/>
          <a:fontRef idx="minor"/>
        </p:style>
      </p:sp>
      <p:sp>
        <p:nvSpPr>
          <p:cNvPr id="106" name="Line 9"/>
          <p:cNvSpPr/>
          <p:nvPr/>
        </p:nvSpPr>
        <p:spPr>
          <a:xfrm flipH="1">
            <a:off x="3581280" y="2743200"/>
            <a:ext cx="457200" cy="0"/>
          </a:xfrm>
          <a:prstGeom prst="line">
            <a:avLst/>
          </a:prstGeom>
          <a:ln w="9360">
            <a:solidFill>
              <a:srgbClr val="000000"/>
            </a:solidFill>
            <a:miter/>
            <a:headEnd len="med" type="triangle" w="med"/>
          </a:ln>
        </p:spPr>
        <p:style>
          <a:lnRef idx="0"/>
          <a:fillRef idx="0"/>
          <a:effectRef idx="0"/>
          <a:fontRef idx="minor"/>
        </p:style>
      </p:sp>
      <p:sp>
        <p:nvSpPr>
          <p:cNvPr id="107" name="Line 10"/>
          <p:cNvSpPr/>
          <p:nvPr/>
        </p:nvSpPr>
        <p:spPr>
          <a:xfrm flipH="1">
            <a:off x="4343400" y="2743200"/>
            <a:ext cx="457200" cy="0"/>
          </a:xfrm>
          <a:prstGeom prst="line">
            <a:avLst/>
          </a:prstGeom>
          <a:ln w="9360">
            <a:solidFill>
              <a:srgbClr val="000000"/>
            </a:solidFill>
            <a:miter/>
            <a:headEnd len="med" type="triangle" w="med"/>
          </a:ln>
        </p:spPr>
        <p:style>
          <a:lnRef idx="0"/>
          <a:fillRef idx="0"/>
          <a:effectRef idx="0"/>
          <a:fontRef idx="minor"/>
        </p:style>
      </p:sp>
      <p:sp>
        <p:nvSpPr>
          <p:cNvPr id="108" name="CustomShape 11"/>
          <p:cNvSpPr/>
          <p:nvPr/>
        </p:nvSpPr>
        <p:spPr>
          <a:xfrm>
            <a:off x="3048120" y="4114800"/>
            <a:ext cx="533160" cy="914400"/>
          </a:xfrm>
          <a:prstGeom prst="rect">
            <a:avLst/>
          </a:prstGeom>
          <a:solidFill>
            <a:srgbClr val="bbe0e3"/>
          </a:solidFill>
          <a:ln w="9360">
            <a:solidFill>
              <a:srgbClr val="000000"/>
            </a:solidFill>
            <a:miter/>
          </a:ln>
        </p:spPr>
        <p:style>
          <a:lnRef idx="0"/>
          <a:fillRef idx="0"/>
          <a:effectRef idx="0"/>
          <a:fontRef idx="minor"/>
        </p:style>
      </p:sp>
      <p:sp>
        <p:nvSpPr>
          <p:cNvPr id="109" name="CustomShape 12"/>
          <p:cNvSpPr/>
          <p:nvPr/>
        </p:nvSpPr>
        <p:spPr>
          <a:xfrm>
            <a:off x="3809880" y="4114800"/>
            <a:ext cx="533520" cy="914400"/>
          </a:xfrm>
          <a:prstGeom prst="rect">
            <a:avLst/>
          </a:prstGeom>
          <a:solidFill>
            <a:srgbClr val="bbe0e3"/>
          </a:solidFill>
          <a:ln w="9360">
            <a:solidFill>
              <a:srgbClr val="000000"/>
            </a:solidFill>
            <a:miter/>
          </a:ln>
        </p:spPr>
        <p:style>
          <a:lnRef idx="0"/>
          <a:fillRef idx="0"/>
          <a:effectRef idx="0"/>
          <a:fontRef idx="minor"/>
        </p:style>
      </p:sp>
      <p:sp>
        <p:nvSpPr>
          <p:cNvPr id="110" name="Line 13"/>
          <p:cNvSpPr/>
          <p:nvPr/>
        </p:nvSpPr>
        <p:spPr>
          <a:xfrm flipH="1">
            <a:off x="2819520" y="4572000"/>
            <a:ext cx="457200" cy="0"/>
          </a:xfrm>
          <a:prstGeom prst="line">
            <a:avLst/>
          </a:prstGeom>
          <a:ln w="9360">
            <a:solidFill>
              <a:srgbClr val="000000"/>
            </a:solidFill>
            <a:miter/>
            <a:headEnd len="med" type="triangle" w="med"/>
          </a:ln>
        </p:spPr>
        <p:style>
          <a:lnRef idx="0"/>
          <a:fillRef idx="0"/>
          <a:effectRef idx="0"/>
          <a:fontRef idx="minor"/>
        </p:style>
      </p:sp>
      <p:sp>
        <p:nvSpPr>
          <p:cNvPr id="111" name="Line 14"/>
          <p:cNvSpPr/>
          <p:nvPr/>
        </p:nvSpPr>
        <p:spPr>
          <a:xfrm flipH="1">
            <a:off x="3581280" y="4572000"/>
            <a:ext cx="457200" cy="0"/>
          </a:xfrm>
          <a:prstGeom prst="line">
            <a:avLst/>
          </a:prstGeom>
          <a:ln w="9360">
            <a:solidFill>
              <a:srgbClr val="000000"/>
            </a:solidFill>
            <a:miter/>
            <a:headEnd len="med" type="triangle" w="med"/>
          </a:ln>
        </p:spPr>
        <p:style>
          <a:lnRef idx="0"/>
          <a:fillRef idx="0"/>
          <a:effectRef idx="0"/>
          <a:fontRef idx="minor"/>
        </p:style>
      </p:sp>
      <p:sp>
        <p:nvSpPr>
          <p:cNvPr id="112" name="Line 15"/>
          <p:cNvSpPr/>
          <p:nvPr/>
        </p:nvSpPr>
        <p:spPr>
          <a:xfrm flipH="1">
            <a:off x="4191120" y="4572000"/>
            <a:ext cx="457200" cy="0"/>
          </a:xfrm>
          <a:prstGeom prst="line">
            <a:avLst/>
          </a:prstGeom>
          <a:ln w="9360">
            <a:solidFill>
              <a:srgbClr val="000000"/>
            </a:solidFill>
            <a:miter/>
            <a:headEnd len="med" type="triangle" w="med"/>
          </a:ln>
        </p:spPr>
        <p:style>
          <a:lnRef idx="0"/>
          <a:fillRef idx="0"/>
          <a:effectRef idx="0"/>
          <a:fontRef idx="minor"/>
        </p:style>
      </p:sp>
      <p:sp>
        <p:nvSpPr>
          <p:cNvPr id="113" name="CustomShape 16"/>
          <p:cNvSpPr/>
          <p:nvPr/>
        </p:nvSpPr>
        <p:spPr>
          <a:xfrm>
            <a:off x="4648320" y="4114800"/>
            <a:ext cx="533160" cy="914400"/>
          </a:xfrm>
          <a:prstGeom prst="rect">
            <a:avLst/>
          </a:prstGeom>
          <a:solidFill>
            <a:srgbClr val="bbe0e3"/>
          </a:solidFill>
          <a:ln w="9360">
            <a:solidFill>
              <a:srgbClr val="000000"/>
            </a:solidFill>
            <a:miter/>
          </a:ln>
        </p:spPr>
        <p:style>
          <a:lnRef idx="0"/>
          <a:fillRef idx="0"/>
          <a:effectRef idx="0"/>
          <a:fontRef idx="minor"/>
        </p:style>
      </p:sp>
      <p:sp>
        <p:nvSpPr>
          <p:cNvPr id="114" name="CustomShape 17"/>
          <p:cNvSpPr/>
          <p:nvPr/>
        </p:nvSpPr>
        <p:spPr>
          <a:xfrm>
            <a:off x="5410080" y="4114800"/>
            <a:ext cx="533520" cy="914400"/>
          </a:xfrm>
          <a:prstGeom prst="rect">
            <a:avLst/>
          </a:prstGeom>
          <a:solidFill>
            <a:srgbClr val="bbe0e3"/>
          </a:solidFill>
          <a:ln w="9360">
            <a:solidFill>
              <a:srgbClr val="000000"/>
            </a:solidFill>
            <a:miter/>
          </a:ln>
        </p:spPr>
        <p:style>
          <a:lnRef idx="0"/>
          <a:fillRef idx="0"/>
          <a:effectRef idx="0"/>
          <a:fontRef idx="minor"/>
        </p:style>
      </p:sp>
      <p:sp>
        <p:nvSpPr>
          <p:cNvPr id="115" name="Line 18"/>
          <p:cNvSpPr/>
          <p:nvPr/>
        </p:nvSpPr>
        <p:spPr>
          <a:xfrm flipH="1">
            <a:off x="5181480" y="4572000"/>
            <a:ext cx="457200" cy="0"/>
          </a:xfrm>
          <a:prstGeom prst="line">
            <a:avLst/>
          </a:prstGeom>
          <a:ln w="9360">
            <a:solidFill>
              <a:srgbClr val="000000"/>
            </a:solidFill>
            <a:miter/>
            <a:headEnd len="med" type="triangle" w="med"/>
          </a:ln>
        </p:spPr>
        <p:style>
          <a:lnRef idx="0"/>
          <a:fillRef idx="0"/>
          <a:effectRef idx="0"/>
          <a:fontRef idx="minor"/>
        </p:style>
      </p:sp>
      <p:sp>
        <p:nvSpPr>
          <p:cNvPr id="116" name="Line 19"/>
          <p:cNvSpPr/>
          <p:nvPr/>
        </p:nvSpPr>
        <p:spPr>
          <a:xfrm flipH="1">
            <a:off x="5943600" y="4572000"/>
            <a:ext cx="457200" cy="0"/>
          </a:xfrm>
          <a:prstGeom prst="line">
            <a:avLst/>
          </a:prstGeom>
          <a:ln w="9360">
            <a:solidFill>
              <a:srgbClr val="000000"/>
            </a:solidFill>
            <a:miter/>
            <a:headEnd len="med" type="triangle" w="med"/>
          </a:ln>
        </p:spPr>
        <p:style>
          <a:lnRef idx="0"/>
          <a:fillRef idx="0"/>
          <a:effectRef idx="0"/>
          <a:fontRef idx="minor"/>
        </p:style>
      </p:sp>
      <p:sp>
        <p:nvSpPr>
          <p:cNvPr id="117" name="CustomShape 20"/>
          <p:cNvSpPr/>
          <p:nvPr/>
        </p:nvSpPr>
        <p:spPr>
          <a:xfrm>
            <a:off x="3048120" y="5105520"/>
            <a:ext cx="533160" cy="914400"/>
          </a:xfrm>
          <a:prstGeom prst="rect">
            <a:avLst/>
          </a:prstGeom>
          <a:solidFill>
            <a:srgbClr val="bbe0e3"/>
          </a:solidFill>
          <a:ln w="9360">
            <a:solidFill>
              <a:srgbClr val="000000"/>
            </a:solidFill>
            <a:miter/>
          </a:ln>
        </p:spPr>
        <p:style>
          <a:lnRef idx="0"/>
          <a:fillRef idx="0"/>
          <a:effectRef idx="0"/>
          <a:fontRef idx="minor"/>
        </p:style>
      </p:sp>
      <p:sp>
        <p:nvSpPr>
          <p:cNvPr id="118" name="Line 21"/>
          <p:cNvSpPr/>
          <p:nvPr/>
        </p:nvSpPr>
        <p:spPr>
          <a:xfrm flipH="1">
            <a:off x="2819520" y="5562720"/>
            <a:ext cx="457200" cy="0"/>
          </a:xfrm>
          <a:prstGeom prst="line">
            <a:avLst/>
          </a:prstGeom>
          <a:ln w="9360">
            <a:solidFill>
              <a:srgbClr val="000000"/>
            </a:solidFill>
            <a:miter/>
            <a:headEnd len="med" type="triangle" w="med"/>
          </a:ln>
        </p:spPr>
        <p:style>
          <a:lnRef idx="0"/>
          <a:fillRef idx="0"/>
          <a:effectRef idx="0"/>
          <a:fontRef idx="minor"/>
        </p:style>
      </p:sp>
      <p:sp>
        <p:nvSpPr>
          <p:cNvPr id="119" name="Line 22"/>
          <p:cNvSpPr/>
          <p:nvPr/>
        </p:nvSpPr>
        <p:spPr>
          <a:xfrm flipH="1">
            <a:off x="3581280" y="5562720"/>
            <a:ext cx="457200" cy="0"/>
          </a:xfrm>
          <a:prstGeom prst="line">
            <a:avLst/>
          </a:prstGeom>
          <a:ln w="9360">
            <a:solidFill>
              <a:srgbClr val="000000"/>
            </a:solidFill>
            <a:miter/>
            <a:headEnd len="med" type="triangle" w="med"/>
          </a:ln>
        </p:spPr>
        <p:style>
          <a:lnRef idx="0"/>
          <a:fillRef idx="0"/>
          <a:effectRef idx="0"/>
          <a:fontRef idx="minor"/>
        </p:style>
      </p:sp>
      <p:sp>
        <p:nvSpPr>
          <p:cNvPr id="120" name="Line 23"/>
          <p:cNvSpPr/>
          <p:nvPr/>
        </p:nvSpPr>
        <p:spPr>
          <a:xfrm flipH="1">
            <a:off x="4495680" y="2590920"/>
            <a:ext cx="76320" cy="228600"/>
          </a:xfrm>
          <a:prstGeom prst="line">
            <a:avLst/>
          </a:prstGeom>
          <a:ln w="9360">
            <a:solidFill>
              <a:srgbClr val="000000"/>
            </a:solidFill>
            <a:miter/>
          </a:ln>
        </p:spPr>
        <p:style>
          <a:lnRef idx="0"/>
          <a:fillRef idx="0"/>
          <a:effectRef idx="0"/>
          <a:fontRef idx="minor"/>
        </p:style>
      </p:sp>
      <p:sp>
        <p:nvSpPr>
          <p:cNvPr id="121" name="Line 24"/>
          <p:cNvSpPr/>
          <p:nvPr/>
        </p:nvSpPr>
        <p:spPr>
          <a:xfrm flipH="1">
            <a:off x="6095880" y="4419720"/>
            <a:ext cx="76320" cy="228600"/>
          </a:xfrm>
          <a:prstGeom prst="line">
            <a:avLst/>
          </a:prstGeom>
          <a:ln w="9360">
            <a:solidFill>
              <a:srgbClr val="000000"/>
            </a:solidFill>
            <a:miter/>
          </a:ln>
        </p:spPr>
        <p:style>
          <a:lnRef idx="0"/>
          <a:fillRef idx="0"/>
          <a:effectRef idx="0"/>
          <a:fontRef idx="minor"/>
        </p:style>
      </p:sp>
      <p:sp>
        <p:nvSpPr>
          <p:cNvPr id="122" name="Line 25"/>
          <p:cNvSpPr/>
          <p:nvPr/>
        </p:nvSpPr>
        <p:spPr>
          <a:xfrm flipH="1">
            <a:off x="3733560" y="5410080"/>
            <a:ext cx="75960" cy="228600"/>
          </a:xfrm>
          <a:prstGeom prst="line">
            <a:avLst/>
          </a:prstGeom>
          <a:ln w="9360">
            <a:solidFill>
              <a:srgbClr val="000000"/>
            </a:solidFill>
            <a:miter/>
          </a:ln>
        </p:spPr>
        <p:style>
          <a:lnRef idx="0"/>
          <a:fillRef idx="0"/>
          <a:effectRef idx="0"/>
          <a:fontRef idx="minor"/>
        </p:style>
      </p:sp>
      <p:sp>
        <p:nvSpPr>
          <p:cNvPr id="123" name="Line 26"/>
          <p:cNvSpPr/>
          <p:nvPr/>
        </p:nvSpPr>
        <p:spPr>
          <a:xfrm>
            <a:off x="2819520" y="3657600"/>
            <a:ext cx="380880" cy="0"/>
          </a:xfrm>
          <a:prstGeom prst="line">
            <a:avLst/>
          </a:prstGeom>
          <a:ln w="9360">
            <a:solidFill>
              <a:srgbClr val="000000"/>
            </a:solidFill>
            <a:miter/>
            <a:tailEnd len="med" type="triangle" w="med"/>
          </a:ln>
        </p:spPr>
        <p:style>
          <a:lnRef idx="0"/>
          <a:fillRef idx="0"/>
          <a:effectRef idx="0"/>
          <a:fontRef idx="minor"/>
        </p:style>
      </p:sp>
      <p:sp>
        <p:nvSpPr>
          <p:cNvPr id="124" name="Line 27"/>
          <p:cNvSpPr/>
          <p:nvPr/>
        </p:nvSpPr>
        <p:spPr>
          <a:xfrm flipH="1">
            <a:off x="2895480" y="3505320"/>
            <a:ext cx="76320" cy="228600"/>
          </a:xfrm>
          <a:prstGeom prst="line">
            <a:avLst/>
          </a:prstGeom>
          <a:ln w="9360">
            <a:solidFill>
              <a:srgbClr val="000000"/>
            </a:solidFill>
            <a:miter/>
          </a:ln>
        </p:spPr>
        <p:style>
          <a:lnRef idx="0"/>
          <a:fillRef idx="0"/>
          <a:effectRef idx="0"/>
          <a:fontRef idx="minor"/>
        </p:style>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Kernel’s support-routines</a:t>
            </a:r>
            <a:endParaRPr b="0" lang="en-IN" sz="4400" spc="-1" strike="noStrike">
              <a:solidFill>
                <a:srgbClr val="000000"/>
              </a:solidFill>
              <a:uFill>
                <a:solidFill>
                  <a:srgbClr val="ffffff"/>
                </a:solidFill>
              </a:uFill>
              <a:latin typeface="Arial"/>
            </a:endParaRPr>
          </a:p>
        </p:txBody>
      </p:sp>
      <p:sp>
        <p:nvSpPr>
          <p:cNvPr id="126"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The Linux kernel makes it easy for drivers to perform the ‘sleep’ and ‘wakeup’ actions while avoiding potential ‘race conditions’ that are inherent in a ‘preemptive’ kernel</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Your driver can use the support-routines by including the header: &lt;linux/sched.h&gt;</a:t>
            </a:r>
            <a:endParaRPr b="0" lang="en-IN" sz="32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Use of Linux wait-queues</a:t>
            </a:r>
            <a:endParaRPr b="0" lang="en-IN" sz="4400" spc="-1" strike="noStrike">
              <a:solidFill>
                <a:srgbClr val="000000"/>
              </a:solidFill>
              <a:uFill>
                <a:solidFill>
                  <a:srgbClr val="ffffff"/>
                </a:solidFill>
              </a:uFill>
              <a:latin typeface="Arial"/>
            </a:endParaRPr>
          </a:p>
        </p:txBody>
      </p:sp>
      <p:sp>
        <p:nvSpPr>
          <p:cNvPr id="128"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#include &lt;linux/sched.h&gt;</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wait_queue_head_t</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my_queue;</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init_waitqueue_head( &amp;my_queue );</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1" lang="en-US" sz="3200" spc="-1" strike="noStrike">
                <a:solidFill>
                  <a:srgbClr val="000000"/>
                </a:solidFill>
                <a:uFill>
                  <a:solidFill>
                    <a:srgbClr val="ffffff"/>
                  </a:solidFill>
                </a:uFill>
                <a:latin typeface="Arial"/>
              </a:rPr>
              <a:t>sleep_on</a:t>
            </a:r>
            <a:r>
              <a:rPr b="0" lang="en-US" sz="3200" spc="-1" strike="noStrike">
                <a:solidFill>
                  <a:srgbClr val="000000"/>
                </a:solidFill>
                <a:uFill>
                  <a:solidFill>
                    <a:srgbClr val="ffffff"/>
                  </a:solidFill>
                </a:uFill>
                <a:latin typeface="Arial"/>
              </a:rPr>
              <a:t>( &amp;my_queue );</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1" lang="en-US" sz="3200" spc="-1" strike="noStrike">
                <a:solidFill>
                  <a:srgbClr val="000000"/>
                </a:solidFill>
                <a:uFill>
                  <a:solidFill>
                    <a:srgbClr val="ffffff"/>
                  </a:solidFill>
                </a:uFill>
                <a:latin typeface="Arial"/>
              </a:rPr>
              <a:t>wake_up</a:t>
            </a:r>
            <a:r>
              <a:rPr b="0" lang="en-US" sz="3200" spc="-1" strike="noStrike">
                <a:solidFill>
                  <a:srgbClr val="000000"/>
                </a:solidFill>
                <a:uFill>
                  <a:solidFill>
                    <a:srgbClr val="ffffff"/>
                  </a:solidFill>
                </a:uFill>
                <a:latin typeface="Arial"/>
              </a:rPr>
              <a:t>( &amp;my_queue );</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But can’t unload driver if task stays asleep!</a:t>
            </a:r>
            <a:endParaRPr b="0" lang="en-IN" sz="32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a:t>
            </a:r>
            <a:r>
              <a:rPr b="0" lang="en-IN" sz="4400" spc="-1" strike="noStrike">
                <a:solidFill>
                  <a:srgbClr val="000000"/>
                </a:solidFill>
                <a:uFill>
                  <a:solidFill>
                    <a:srgbClr val="ffffff"/>
                  </a:solidFill>
                </a:uFill>
                <a:latin typeface="Arial"/>
              </a:rPr>
              <a:t>interruptible’ is preferred</a:t>
            </a:r>
            <a:endParaRPr b="0" lang="en-IN" sz="4400" spc="-1" strike="noStrike">
              <a:solidFill>
                <a:srgbClr val="000000"/>
              </a:solidFill>
              <a:uFill>
                <a:solidFill>
                  <a:srgbClr val="ffffff"/>
                </a:solidFill>
              </a:uFill>
              <a:latin typeface="Arial"/>
            </a:endParaRPr>
          </a:p>
        </p:txBody>
      </p:sp>
      <p:sp>
        <p:nvSpPr>
          <p:cNvPr id="130" name="TextShape 2"/>
          <p:cNvSpPr txBox="1"/>
          <p:nvPr/>
        </p:nvSpPr>
        <p:spPr>
          <a:xfrm>
            <a:off x="626400" y="1584000"/>
            <a:ext cx="8229600" cy="4525920"/>
          </a:xfrm>
          <a:prstGeom prst="rect">
            <a:avLst/>
          </a:prstGeom>
          <a:noFill/>
          <a:ln>
            <a:noFill/>
          </a:ln>
        </p:spPr>
        <p:txBody>
          <a:bodyPr lIns="90000" rIns="90000" tIns="46800" bIns="46800"/>
          <a:p>
            <a:pPr marL="342720" indent="-342720"/>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#include &lt;linux/sched.h&gt;</a:t>
            </a:r>
            <a:endParaRPr b="0" lang="en-IN" sz="3200" spc="-1" strike="noStrike">
              <a:solidFill>
                <a:srgbClr val="000000"/>
              </a:solidFill>
              <a:uFill>
                <a:solidFill>
                  <a:srgbClr val="ffffff"/>
                </a:solidFill>
              </a:uFill>
              <a:latin typeface="Arial"/>
            </a:endParaRPr>
          </a:p>
          <a:p>
            <a:pPr marL="342720" indent="-342720"/>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wait_queue_head_t</a:t>
            </a: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wq;</a:t>
            </a:r>
            <a:endParaRPr b="0" lang="en-IN" sz="3200" spc="-1" strike="noStrike">
              <a:solidFill>
                <a:srgbClr val="000000"/>
              </a:solidFill>
              <a:uFill>
                <a:solidFill>
                  <a:srgbClr val="ffffff"/>
                </a:solidFill>
              </a:uFill>
              <a:latin typeface="Arial"/>
            </a:endParaRPr>
          </a:p>
          <a:p>
            <a:pPr marL="342720" indent="-342720"/>
            <a:r>
              <a:rPr b="0" lang="en-US" sz="28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init_waitqueue_head</a:t>
            </a:r>
            <a:r>
              <a:rPr b="0" lang="en-US" sz="2800" spc="-1" strike="noStrike">
                <a:solidFill>
                  <a:srgbClr val="000000"/>
                </a:solidFill>
                <a:uFill>
                  <a:solidFill>
                    <a:srgbClr val="ffffff"/>
                  </a:solidFill>
                </a:uFill>
                <a:latin typeface="Arial"/>
              </a:rPr>
              <a:t>( &amp;wq );</a:t>
            </a:r>
            <a:endParaRPr b="0" lang="en-IN" sz="3200" spc="-1" strike="noStrike">
              <a:solidFill>
                <a:srgbClr val="000000"/>
              </a:solidFill>
              <a:uFill>
                <a:solidFill>
                  <a:srgbClr val="ffffff"/>
                </a:solidFill>
              </a:uFill>
              <a:latin typeface="Arial"/>
            </a:endParaRPr>
          </a:p>
          <a:p>
            <a:pPr marL="342720" indent="-342720"/>
            <a:r>
              <a:rPr b="0" lang="en-US" sz="28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wait_event_interruptible</a:t>
            </a:r>
            <a:r>
              <a:rPr b="0" lang="en-US" sz="2800" spc="-1" strike="noStrike">
                <a:solidFill>
                  <a:srgbClr val="000000"/>
                </a:solidFill>
                <a:uFill>
                  <a:solidFill>
                    <a:srgbClr val="ffffff"/>
                  </a:solidFill>
                </a:uFill>
                <a:latin typeface="Arial"/>
              </a:rPr>
              <a:t>( wq, &lt;condition&gt; );</a:t>
            </a:r>
            <a:endParaRPr b="0" lang="en-IN" sz="3200" spc="-1" strike="noStrike">
              <a:solidFill>
                <a:srgbClr val="000000"/>
              </a:solidFill>
              <a:uFill>
                <a:solidFill>
                  <a:srgbClr val="ffffff"/>
                </a:solidFill>
              </a:uFill>
              <a:latin typeface="Arial"/>
            </a:endParaRPr>
          </a:p>
          <a:p>
            <a:pPr marL="342720" indent="-342720"/>
            <a:r>
              <a:rPr b="0" lang="en-US" sz="28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wake_up_interruptible</a:t>
            </a:r>
            <a:r>
              <a:rPr b="0" lang="en-US" sz="2800" spc="-1" strike="noStrike">
                <a:solidFill>
                  <a:srgbClr val="000000"/>
                </a:solidFill>
                <a:uFill>
                  <a:solidFill>
                    <a:srgbClr val="ffffff"/>
                  </a:solidFill>
                </a:uFill>
                <a:latin typeface="Arial"/>
              </a:rPr>
              <a:t>( &amp;wq );</a:t>
            </a:r>
            <a:endParaRPr b="0" lang="en-IN" sz="3200" spc="-1" strike="noStrike">
              <a:solidFill>
                <a:srgbClr val="000000"/>
              </a:solidFill>
              <a:uFill>
                <a:solidFill>
                  <a:srgbClr val="ffffff"/>
                </a:solidFill>
              </a:uFill>
              <a:latin typeface="Arial"/>
            </a:endParaRPr>
          </a:p>
          <a:p>
            <a:pPr marL="342720" indent="-342720"/>
            <a:r>
              <a:rPr b="0" lang="en-US" sz="28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342720" indent="-342720"/>
            <a:r>
              <a:rPr b="0" lang="en-US" sz="2800" spc="-1" strike="noStrike">
                <a:solidFill>
                  <a:srgbClr val="000000"/>
                </a:solidFill>
                <a:uFill>
                  <a:solidFill>
                    <a:srgbClr val="ffffff"/>
                  </a:solidFill>
                </a:uFill>
                <a:latin typeface="Arial"/>
              </a:rPr>
              <a:t>An ‘interruptible’ sleep can be awoken by a signal, </a:t>
            </a:r>
            <a:endParaRPr b="0" lang="en-IN" sz="3200" spc="-1" strike="noStrike">
              <a:solidFill>
                <a:srgbClr val="000000"/>
              </a:solidFill>
              <a:uFill>
                <a:solidFill>
                  <a:srgbClr val="ffffff"/>
                </a:solidFill>
              </a:uFill>
              <a:latin typeface="Arial"/>
            </a:endParaRPr>
          </a:p>
          <a:p>
            <a:pPr marL="342720" indent="-342720"/>
            <a:r>
              <a:rPr b="0" lang="en-US" sz="2800" spc="-1" strike="noStrike">
                <a:solidFill>
                  <a:srgbClr val="000000"/>
                </a:solidFill>
                <a:uFill>
                  <a:solidFill>
                    <a:srgbClr val="ffffff"/>
                  </a:solidFill>
                </a:uFill>
                <a:latin typeface="Arial"/>
              </a:rPr>
              <a:t>in case you might want to ‘unload’ your driver! </a:t>
            </a:r>
            <a:endParaRPr b="0" lang="en-IN"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A convenient ‘macro’ </a:t>
            </a:r>
            <a:endParaRPr b="0" lang="en-IN" sz="4400" spc="-1" strike="noStrike">
              <a:solidFill>
                <a:srgbClr val="000000"/>
              </a:solidFill>
              <a:uFill>
                <a:solidFill>
                  <a:srgbClr val="ffffff"/>
                </a:solidFill>
              </a:uFill>
              <a:latin typeface="Arial"/>
            </a:endParaRPr>
          </a:p>
        </p:txBody>
      </p:sp>
      <p:sp>
        <p:nvSpPr>
          <p:cNvPr id="132" name="TextShape 2"/>
          <p:cNvSpPr txBox="1"/>
          <p:nvPr/>
        </p:nvSpPr>
        <p:spPr>
          <a:xfrm>
            <a:off x="457200" y="1600200"/>
            <a:ext cx="8229600" cy="452592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DECLARE_WAIT_QUEUE_HEAD( wq );</a:t>
            </a:r>
            <a:endParaRPr b="0" lang="en-IN" sz="3200" spc="-1" strike="noStrike">
              <a:solidFill>
                <a:srgbClr val="000000"/>
              </a:solidFill>
              <a:uFill>
                <a:solidFill>
                  <a:srgbClr val="ffffff"/>
                </a:solidFill>
              </a:uFill>
              <a:latin typeface="Arial"/>
            </a:endParaRPr>
          </a:p>
          <a:p>
            <a:pPr marL="342720" indent="-342720">
              <a:lnSpc>
                <a:spcPct val="90000"/>
              </a:lnSpc>
            </a:pPr>
            <a:r>
              <a:rPr b="0" lang="en-US"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This statement can be placed outside your</a:t>
            </a:r>
            <a:endParaRPr b="0" lang="en-IN" sz="3200" spc="-1" strike="noStrike">
              <a:solidFill>
                <a:srgbClr val="000000"/>
              </a:solidFill>
              <a:uFill>
                <a:solidFill>
                  <a:srgbClr val="ffffff"/>
                </a:solidFill>
              </a:uFill>
              <a:latin typeface="Arial"/>
            </a:endParaRPr>
          </a:p>
          <a:p>
            <a:pPr marL="342720" indent="-342720">
              <a:lnSpc>
                <a:spcPct val="9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module’s functions (i.e., a ‘global’ object)</a:t>
            </a:r>
            <a:endParaRPr b="0" lang="en-IN" sz="3200" spc="-1" strike="noStrike">
              <a:solidFill>
                <a:srgbClr val="000000"/>
              </a:solidFill>
              <a:uFill>
                <a:solidFill>
                  <a:srgbClr val="ffffff"/>
                </a:solidFill>
              </a:uFill>
              <a:latin typeface="Arial"/>
            </a:endParaRPr>
          </a:p>
          <a:p>
            <a:pPr marL="342720" indent="-342720">
              <a:lnSpc>
                <a:spcPct val="90000"/>
              </a:lnSpc>
            </a:pPr>
            <a:r>
              <a:rPr b="0" lang="en-US"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It combines declaration with initialization:</a:t>
            </a:r>
            <a:endParaRPr b="0" lang="en-IN" sz="3200" spc="-1" strike="noStrike">
              <a:solidFill>
                <a:srgbClr val="000000"/>
              </a:solidFill>
              <a:uFill>
                <a:solidFill>
                  <a:srgbClr val="ffffff"/>
                </a:solidFill>
              </a:uFill>
              <a:latin typeface="Arial"/>
            </a:endParaRPr>
          </a:p>
          <a:p>
            <a:pPr marL="342720" indent="-342720">
              <a:lnSpc>
                <a:spcPct val="9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wait_queue_head_t</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wq;</a:t>
            </a:r>
            <a:endParaRPr b="0" lang="en-IN" sz="3200" spc="-1" strike="noStrike">
              <a:solidFill>
                <a:srgbClr val="000000"/>
              </a:solidFill>
              <a:uFill>
                <a:solidFill>
                  <a:srgbClr val="ffffff"/>
                </a:solidFill>
              </a:uFill>
              <a:latin typeface="Arial"/>
            </a:endParaRPr>
          </a:p>
          <a:p>
            <a:pPr marL="342720" indent="-342720">
              <a:lnSpc>
                <a:spcPct val="9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init_waitqueue_head( &amp;wq ); </a:t>
            </a:r>
            <a:endParaRPr b="0" lang="en-IN"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Our ‘stash’ device</a:t>
            </a:r>
            <a:endParaRPr b="0" lang="en-IN" sz="4400" spc="-1" strike="noStrike">
              <a:solidFill>
                <a:srgbClr val="000000"/>
              </a:solidFill>
              <a:uFill>
                <a:solidFill>
                  <a:srgbClr val="ffffff"/>
                </a:solidFill>
              </a:uFill>
              <a:latin typeface="Arial"/>
            </a:endParaRPr>
          </a:p>
        </p:txBody>
      </p:sp>
      <p:sp>
        <p:nvSpPr>
          <p:cNvPr id="134"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IN" sz="3200" spc="-1" strike="noStrike">
                <a:solidFill>
                  <a:srgbClr val="000000"/>
                </a:solidFill>
                <a:uFill>
                  <a:solidFill>
                    <a:srgbClr val="ffffff"/>
                  </a:solidFill>
                </a:uFill>
                <a:latin typeface="Arial"/>
              </a:rPr>
              <a:t>Device works like a public ‘clipboard’</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It uses kernel memory to store its data</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It allows ‘communication’ between tasks</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What one task writes, another can read!</a:t>
            </a:r>
            <a:endParaRPr b="0" lang="en-IN"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TextShape 1"/>
          <p:cNvSpPr txBox="1"/>
          <p:nvPr/>
        </p:nvSpPr>
        <p:spPr>
          <a:xfrm>
            <a:off x="457200" y="274320"/>
            <a:ext cx="82296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Ringbuffer </a:t>
            </a:r>
            <a:endParaRPr b="0" lang="en-IN" sz="4400" spc="-1" strike="noStrike">
              <a:solidFill>
                <a:srgbClr val="000000"/>
              </a:solidFill>
              <a:uFill>
                <a:solidFill>
                  <a:srgbClr val="ffffff"/>
                </a:solidFill>
              </a:uFill>
              <a:latin typeface="Arial"/>
            </a:endParaRPr>
          </a:p>
        </p:txBody>
      </p:sp>
      <p:sp>
        <p:nvSpPr>
          <p:cNvPr id="136"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IN" sz="3200" spc="-1" strike="noStrike">
                <a:solidFill>
                  <a:srgbClr val="000000"/>
                </a:solidFill>
                <a:uFill>
                  <a:solidFill>
                    <a:srgbClr val="ffffff"/>
                  </a:solidFill>
                </a:uFill>
                <a:latin typeface="Arial"/>
              </a:rPr>
              <a:t>A first-in first-out data-structure (FIFO)</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Uses a storage array of finite length</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Uses two array-indices: ‘head’ and ‘tail’</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Data is added at the current ‘tail’ position</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Data is removed from the ‘head’ position</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TextShape 1"/>
          <p:cNvSpPr txBox="1"/>
          <p:nvPr/>
        </p:nvSpPr>
        <p:spPr>
          <a:xfrm>
            <a:off x="457200" y="274320"/>
            <a:ext cx="82296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a:t>
            </a:r>
            <a:r>
              <a:rPr b="0" lang="en-US" sz="4400" spc="-1" strike="noStrike">
                <a:solidFill>
                  <a:srgbClr val="000000"/>
                </a:solidFill>
                <a:uFill>
                  <a:solidFill>
                    <a:srgbClr val="ffffff"/>
                  </a:solidFill>
                </a:uFill>
                <a:latin typeface="Arial"/>
              </a:rPr>
              <a:t>ringbuffer’ depicted</a:t>
            </a:r>
            <a:endParaRPr b="0" lang="en-IN" sz="4400" spc="-1" strike="noStrike">
              <a:solidFill>
                <a:srgbClr val="000000"/>
              </a:solidFill>
              <a:uFill>
                <a:solidFill>
                  <a:srgbClr val="ffffff"/>
                </a:solidFill>
              </a:uFill>
              <a:latin typeface="Arial"/>
            </a:endParaRPr>
          </a:p>
        </p:txBody>
      </p:sp>
      <p:sp>
        <p:nvSpPr>
          <p:cNvPr id="138" name="CustomShape 2"/>
          <p:cNvSpPr/>
          <p:nvPr/>
        </p:nvSpPr>
        <p:spPr>
          <a:xfrm>
            <a:off x="14479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39" name="CustomShape 3"/>
          <p:cNvSpPr/>
          <p:nvPr/>
        </p:nvSpPr>
        <p:spPr>
          <a:xfrm>
            <a:off x="19051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40" name="CustomShape 4"/>
          <p:cNvSpPr/>
          <p:nvPr/>
        </p:nvSpPr>
        <p:spPr>
          <a:xfrm>
            <a:off x="23623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41" name="CustomShape 5"/>
          <p:cNvSpPr/>
          <p:nvPr/>
        </p:nvSpPr>
        <p:spPr>
          <a:xfrm>
            <a:off x="28195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42" name="CustomShape 6"/>
          <p:cNvSpPr/>
          <p:nvPr/>
        </p:nvSpPr>
        <p:spPr>
          <a:xfrm>
            <a:off x="3276720" y="2743200"/>
            <a:ext cx="457200" cy="914400"/>
          </a:xfrm>
          <a:prstGeom prst="rect">
            <a:avLst/>
          </a:prstGeom>
          <a:solidFill>
            <a:srgbClr val="66ffff"/>
          </a:solidFill>
          <a:ln w="9360">
            <a:solidFill>
              <a:srgbClr val="000000"/>
            </a:solidFill>
            <a:miter/>
          </a:ln>
        </p:spPr>
        <p:style>
          <a:lnRef idx="0"/>
          <a:fillRef idx="0"/>
          <a:effectRef idx="0"/>
          <a:fontRef idx="minor"/>
        </p:style>
        <p:txBody>
          <a:bodyPr wrap="none" lIns="90000" rIns="90000" tIns="46800" bIns="46800" anchor="ctr"/>
          <a:p>
            <a:pPr algn="ctr"/>
            <a:r>
              <a:rPr b="1" lang="en-IN" sz="1200" spc="-1" strike="noStrike">
                <a:solidFill>
                  <a:srgbClr val="000000"/>
                </a:solidFill>
                <a:uFill>
                  <a:solidFill>
                    <a:srgbClr val="ffffff"/>
                  </a:solidFill>
                </a:uFill>
                <a:latin typeface="Arial"/>
              </a:rPr>
              <a:t>D</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T</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p:txBody>
      </p:sp>
      <p:sp>
        <p:nvSpPr>
          <p:cNvPr id="143" name="CustomShape 7"/>
          <p:cNvSpPr/>
          <p:nvPr/>
        </p:nvSpPr>
        <p:spPr>
          <a:xfrm>
            <a:off x="37339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44" name="CustomShape 8"/>
          <p:cNvSpPr/>
          <p:nvPr/>
        </p:nvSpPr>
        <p:spPr>
          <a:xfrm>
            <a:off x="41911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45" name="CustomShape 9"/>
          <p:cNvSpPr/>
          <p:nvPr/>
        </p:nvSpPr>
        <p:spPr>
          <a:xfrm>
            <a:off x="46483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46" name="CustomShape 10"/>
          <p:cNvSpPr/>
          <p:nvPr/>
        </p:nvSpPr>
        <p:spPr>
          <a:xfrm>
            <a:off x="51055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47" name="CustomShape 11"/>
          <p:cNvSpPr/>
          <p:nvPr/>
        </p:nvSpPr>
        <p:spPr>
          <a:xfrm>
            <a:off x="55627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48" name="CustomShape 12"/>
          <p:cNvSpPr/>
          <p:nvPr/>
        </p:nvSpPr>
        <p:spPr>
          <a:xfrm>
            <a:off x="60199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49" name="CustomShape 13"/>
          <p:cNvSpPr/>
          <p:nvPr/>
        </p:nvSpPr>
        <p:spPr>
          <a:xfrm>
            <a:off x="64771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50" name="CustomShape 14"/>
          <p:cNvSpPr/>
          <p:nvPr/>
        </p:nvSpPr>
        <p:spPr>
          <a:xfrm>
            <a:off x="69343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51" name="CustomShape 15"/>
          <p:cNvSpPr/>
          <p:nvPr/>
        </p:nvSpPr>
        <p:spPr>
          <a:xfrm>
            <a:off x="73915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52" name="CustomShape 16"/>
          <p:cNvSpPr/>
          <p:nvPr/>
        </p:nvSpPr>
        <p:spPr>
          <a:xfrm>
            <a:off x="78487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53" name="CustomShape 17"/>
          <p:cNvSpPr/>
          <p:nvPr/>
        </p:nvSpPr>
        <p:spPr>
          <a:xfrm>
            <a:off x="8305920" y="2743200"/>
            <a:ext cx="457200" cy="914400"/>
          </a:xfrm>
          <a:prstGeom prst="rect">
            <a:avLst/>
          </a:prstGeom>
          <a:solidFill>
            <a:srgbClr val="bbe0e3"/>
          </a:solidFill>
          <a:ln w="9360">
            <a:solidFill>
              <a:srgbClr val="000000"/>
            </a:solidFill>
            <a:miter/>
          </a:ln>
        </p:spPr>
        <p:style>
          <a:lnRef idx="0"/>
          <a:fillRef idx="0"/>
          <a:effectRef idx="0"/>
          <a:fontRef idx="minor"/>
        </p:style>
      </p:sp>
      <p:sp>
        <p:nvSpPr>
          <p:cNvPr id="154" name="CustomShape 18"/>
          <p:cNvSpPr/>
          <p:nvPr/>
        </p:nvSpPr>
        <p:spPr>
          <a:xfrm>
            <a:off x="457200" y="1752480"/>
            <a:ext cx="914400" cy="457200"/>
          </a:xfrm>
          <a:prstGeom prst="rect">
            <a:avLst/>
          </a:prstGeom>
          <a:solidFill>
            <a:srgbClr val="f6fca2"/>
          </a:solidFill>
          <a:ln w="9360">
            <a:solidFill>
              <a:srgbClr val="000000"/>
            </a:solidFill>
            <a:miter/>
          </a:ln>
        </p:spPr>
        <p:style>
          <a:lnRef idx="0"/>
          <a:fillRef idx="0"/>
          <a:effectRef idx="0"/>
          <a:fontRef idx="minor"/>
        </p:style>
        <p:txBody>
          <a:bodyPr wrap="none" lIns="90000" rIns="90000" tIns="46800" bIns="46800" anchor="ctr"/>
          <a:p>
            <a:pPr algn="ctr"/>
            <a:r>
              <a:rPr b="1" lang="en-IN" sz="1400" spc="-1" strike="noStrike">
                <a:solidFill>
                  <a:srgbClr val="000000"/>
                </a:solidFill>
                <a:uFill>
                  <a:solidFill>
                    <a:srgbClr val="ffffff"/>
                  </a:solidFill>
                </a:uFill>
                <a:latin typeface="Arial"/>
              </a:rPr>
              <a:t>HEAD   </a:t>
            </a:r>
            <a:endParaRPr b="0" lang="en-IN" sz="1800" spc="-1" strike="noStrike">
              <a:solidFill>
                <a:srgbClr val="000000"/>
              </a:solidFill>
              <a:uFill>
                <a:solidFill>
                  <a:srgbClr val="ffffff"/>
                </a:solidFill>
              </a:uFill>
              <a:latin typeface="Arial"/>
            </a:endParaRPr>
          </a:p>
        </p:txBody>
      </p:sp>
      <p:sp>
        <p:nvSpPr>
          <p:cNvPr id="155" name="CustomShape 19"/>
          <p:cNvSpPr/>
          <p:nvPr/>
        </p:nvSpPr>
        <p:spPr>
          <a:xfrm>
            <a:off x="457200" y="4038480"/>
            <a:ext cx="914400" cy="457200"/>
          </a:xfrm>
          <a:prstGeom prst="rect">
            <a:avLst/>
          </a:prstGeom>
          <a:solidFill>
            <a:srgbClr val="f6fca2"/>
          </a:solidFill>
          <a:ln w="9360">
            <a:solidFill>
              <a:srgbClr val="000000"/>
            </a:solidFill>
            <a:miter/>
          </a:ln>
        </p:spPr>
        <p:style>
          <a:lnRef idx="0"/>
          <a:fillRef idx="0"/>
          <a:effectRef idx="0"/>
          <a:fontRef idx="minor"/>
        </p:style>
        <p:txBody>
          <a:bodyPr wrap="none" lIns="90000" rIns="90000" tIns="46800" bIns="46800" anchor="ctr"/>
          <a:p>
            <a:pPr algn="ctr"/>
            <a:r>
              <a:rPr b="1" lang="en-IN" sz="1400" spc="-1" strike="noStrike">
                <a:solidFill>
                  <a:srgbClr val="000000"/>
                </a:solidFill>
                <a:uFill>
                  <a:solidFill>
                    <a:srgbClr val="ffffff"/>
                  </a:solidFill>
                </a:uFill>
                <a:latin typeface="Arial"/>
              </a:rPr>
              <a:t>TAIL   </a:t>
            </a:r>
            <a:endParaRPr b="0" lang="en-IN" sz="1800" spc="-1" strike="noStrike">
              <a:solidFill>
                <a:srgbClr val="000000"/>
              </a:solidFill>
              <a:uFill>
                <a:solidFill>
                  <a:srgbClr val="ffffff"/>
                </a:solidFill>
              </a:uFill>
              <a:latin typeface="Arial"/>
            </a:endParaRPr>
          </a:p>
        </p:txBody>
      </p:sp>
      <p:sp>
        <p:nvSpPr>
          <p:cNvPr id="156" name="Line 20"/>
          <p:cNvSpPr/>
          <p:nvPr/>
        </p:nvSpPr>
        <p:spPr>
          <a:xfrm>
            <a:off x="1219320" y="1981080"/>
            <a:ext cx="2286000" cy="0"/>
          </a:xfrm>
          <a:prstGeom prst="line">
            <a:avLst/>
          </a:prstGeom>
          <a:ln w="19080">
            <a:solidFill>
              <a:srgbClr val="000000"/>
            </a:solidFill>
            <a:miter/>
          </a:ln>
        </p:spPr>
        <p:style>
          <a:lnRef idx="0"/>
          <a:fillRef idx="0"/>
          <a:effectRef idx="0"/>
          <a:fontRef idx="minor"/>
        </p:style>
      </p:sp>
      <p:sp>
        <p:nvSpPr>
          <p:cNvPr id="157" name="Line 21"/>
          <p:cNvSpPr/>
          <p:nvPr/>
        </p:nvSpPr>
        <p:spPr>
          <a:xfrm>
            <a:off x="3505320" y="1981080"/>
            <a:ext cx="0" cy="762120"/>
          </a:xfrm>
          <a:prstGeom prst="line">
            <a:avLst/>
          </a:prstGeom>
          <a:ln w="19080">
            <a:solidFill>
              <a:srgbClr val="000000"/>
            </a:solidFill>
            <a:miter/>
            <a:tailEnd len="med" type="triangle" w="med"/>
          </a:ln>
        </p:spPr>
        <p:style>
          <a:lnRef idx="0"/>
          <a:fillRef idx="0"/>
          <a:effectRef idx="0"/>
          <a:fontRef idx="minor"/>
        </p:style>
      </p:sp>
      <p:sp>
        <p:nvSpPr>
          <p:cNvPr id="158" name="CustomShape 22"/>
          <p:cNvSpPr/>
          <p:nvPr/>
        </p:nvSpPr>
        <p:spPr>
          <a:xfrm>
            <a:off x="3733920" y="2743200"/>
            <a:ext cx="457200" cy="914400"/>
          </a:xfrm>
          <a:prstGeom prst="rect">
            <a:avLst/>
          </a:prstGeom>
          <a:solidFill>
            <a:srgbClr val="66ffff"/>
          </a:solidFill>
          <a:ln w="9360">
            <a:solidFill>
              <a:srgbClr val="000000"/>
            </a:solidFill>
            <a:miter/>
          </a:ln>
        </p:spPr>
        <p:style>
          <a:lnRef idx="0"/>
          <a:fillRef idx="0"/>
          <a:effectRef idx="0"/>
          <a:fontRef idx="minor"/>
        </p:style>
        <p:txBody>
          <a:bodyPr wrap="none" lIns="90000" rIns="90000" tIns="46800" bIns="46800" anchor="ctr"/>
          <a:p>
            <a:pPr algn="ctr"/>
            <a:r>
              <a:rPr b="1" lang="en-IN" sz="1200" spc="-1" strike="noStrike">
                <a:solidFill>
                  <a:srgbClr val="000000"/>
                </a:solidFill>
                <a:uFill>
                  <a:solidFill>
                    <a:srgbClr val="ffffff"/>
                  </a:solidFill>
                </a:uFill>
                <a:latin typeface="Arial"/>
              </a:rPr>
              <a:t>D</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T</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p:txBody>
      </p:sp>
      <p:sp>
        <p:nvSpPr>
          <p:cNvPr id="159" name="CustomShape 23"/>
          <p:cNvSpPr/>
          <p:nvPr/>
        </p:nvSpPr>
        <p:spPr>
          <a:xfrm>
            <a:off x="4191120" y="2743200"/>
            <a:ext cx="457200" cy="914400"/>
          </a:xfrm>
          <a:prstGeom prst="rect">
            <a:avLst/>
          </a:prstGeom>
          <a:solidFill>
            <a:srgbClr val="66ffff"/>
          </a:solidFill>
          <a:ln w="9360">
            <a:solidFill>
              <a:srgbClr val="000000"/>
            </a:solidFill>
            <a:miter/>
          </a:ln>
        </p:spPr>
        <p:style>
          <a:lnRef idx="0"/>
          <a:fillRef idx="0"/>
          <a:effectRef idx="0"/>
          <a:fontRef idx="minor"/>
        </p:style>
        <p:txBody>
          <a:bodyPr wrap="none" lIns="90000" rIns="90000" tIns="46800" bIns="46800" anchor="ctr"/>
          <a:p>
            <a:pPr algn="ctr"/>
            <a:r>
              <a:rPr b="1" lang="en-IN" sz="1200" spc="-1" strike="noStrike">
                <a:solidFill>
                  <a:srgbClr val="000000"/>
                </a:solidFill>
                <a:uFill>
                  <a:solidFill>
                    <a:srgbClr val="ffffff"/>
                  </a:solidFill>
                </a:uFill>
                <a:latin typeface="Arial"/>
              </a:rPr>
              <a:t>D</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T</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p:txBody>
      </p:sp>
      <p:sp>
        <p:nvSpPr>
          <p:cNvPr id="160" name="CustomShape 24"/>
          <p:cNvSpPr/>
          <p:nvPr/>
        </p:nvSpPr>
        <p:spPr>
          <a:xfrm>
            <a:off x="4648320" y="2743200"/>
            <a:ext cx="457200" cy="914400"/>
          </a:xfrm>
          <a:prstGeom prst="rect">
            <a:avLst/>
          </a:prstGeom>
          <a:solidFill>
            <a:srgbClr val="66ffff"/>
          </a:solidFill>
          <a:ln w="9360">
            <a:solidFill>
              <a:srgbClr val="000000"/>
            </a:solidFill>
            <a:miter/>
          </a:ln>
        </p:spPr>
        <p:style>
          <a:lnRef idx="0"/>
          <a:fillRef idx="0"/>
          <a:effectRef idx="0"/>
          <a:fontRef idx="minor"/>
        </p:style>
        <p:txBody>
          <a:bodyPr wrap="none" lIns="90000" rIns="90000" tIns="46800" bIns="46800" anchor="ctr"/>
          <a:p>
            <a:pPr algn="ctr"/>
            <a:r>
              <a:rPr b="1" lang="en-IN" sz="1200" spc="-1" strike="noStrike">
                <a:solidFill>
                  <a:srgbClr val="000000"/>
                </a:solidFill>
                <a:uFill>
                  <a:solidFill>
                    <a:srgbClr val="ffffff"/>
                  </a:solidFill>
                </a:uFill>
                <a:latin typeface="Arial"/>
              </a:rPr>
              <a:t>D</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T</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p:txBody>
      </p:sp>
      <p:sp>
        <p:nvSpPr>
          <p:cNvPr id="161" name="CustomShape 25"/>
          <p:cNvSpPr/>
          <p:nvPr/>
        </p:nvSpPr>
        <p:spPr>
          <a:xfrm>
            <a:off x="5105520" y="2743200"/>
            <a:ext cx="457200" cy="914400"/>
          </a:xfrm>
          <a:prstGeom prst="rect">
            <a:avLst/>
          </a:prstGeom>
          <a:solidFill>
            <a:srgbClr val="66ffff"/>
          </a:solidFill>
          <a:ln w="9360">
            <a:solidFill>
              <a:srgbClr val="000000"/>
            </a:solidFill>
            <a:miter/>
          </a:ln>
        </p:spPr>
        <p:style>
          <a:lnRef idx="0"/>
          <a:fillRef idx="0"/>
          <a:effectRef idx="0"/>
          <a:fontRef idx="minor"/>
        </p:style>
        <p:txBody>
          <a:bodyPr wrap="none" lIns="90000" rIns="90000" tIns="46800" bIns="46800" anchor="ctr"/>
          <a:p>
            <a:pPr algn="ctr"/>
            <a:r>
              <a:rPr b="1" lang="en-IN" sz="1200" spc="-1" strike="noStrike">
                <a:solidFill>
                  <a:srgbClr val="000000"/>
                </a:solidFill>
                <a:uFill>
                  <a:solidFill>
                    <a:srgbClr val="ffffff"/>
                  </a:solidFill>
                </a:uFill>
                <a:latin typeface="Arial"/>
              </a:rPr>
              <a:t>D</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T</a:t>
            </a:r>
            <a:endParaRPr b="0" lang="en-IN" sz="1800" spc="-1" strike="noStrike">
              <a:solidFill>
                <a:srgbClr val="000000"/>
              </a:solidFill>
              <a:uFill>
                <a:solidFill>
                  <a:srgbClr val="ffffff"/>
                </a:solidFill>
              </a:uFill>
              <a:latin typeface="Arial"/>
            </a:endParaRPr>
          </a:p>
          <a:p>
            <a:pPr algn="ctr"/>
            <a:r>
              <a:rPr b="1" lang="en-IN" sz="1200" spc="-1"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p:txBody>
      </p:sp>
      <p:sp>
        <p:nvSpPr>
          <p:cNvPr id="162" name="Line 26"/>
          <p:cNvSpPr/>
          <p:nvPr/>
        </p:nvSpPr>
        <p:spPr>
          <a:xfrm>
            <a:off x="1219320" y="4267080"/>
            <a:ext cx="4572000" cy="0"/>
          </a:xfrm>
          <a:prstGeom prst="line">
            <a:avLst/>
          </a:prstGeom>
          <a:ln w="19080">
            <a:solidFill>
              <a:srgbClr val="000000"/>
            </a:solidFill>
            <a:miter/>
          </a:ln>
        </p:spPr>
        <p:style>
          <a:lnRef idx="0"/>
          <a:fillRef idx="0"/>
          <a:effectRef idx="0"/>
          <a:fontRef idx="minor"/>
        </p:style>
      </p:sp>
      <p:sp>
        <p:nvSpPr>
          <p:cNvPr id="163" name="Line 27"/>
          <p:cNvSpPr/>
          <p:nvPr/>
        </p:nvSpPr>
        <p:spPr>
          <a:xfrm flipV="1">
            <a:off x="5791320" y="3657240"/>
            <a:ext cx="0" cy="609480"/>
          </a:xfrm>
          <a:prstGeom prst="line">
            <a:avLst/>
          </a:prstGeom>
          <a:ln w="19080">
            <a:solidFill>
              <a:srgbClr val="000000"/>
            </a:solidFill>
            <a:miter/>
            <a:tailEnd len="med" type="triangle" w="med"/>
          </a:ln>
        </p:spPr>
        <p:style>
          <a:lnRef idx="0"/>
          <a:fillRef idx="0"/>
          <a:effectRef idx="0"/>
          <a:fontRef idx="minor"/>
        </p:style>
      </p:sp>
      <p:sp>
        <p:nvSpPr>
          <p:cNvPr id="164" name="CustomShape 28"/>
          <p:cNvSpPr/>
          <p:nvPr/>
        </p:nvSpPr>
        <p:spPr>
          <a:xfrm>
            <a:off x="1076760" y="4572000"/>
            <a:ext cx="6679080" cy="2014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FIFO rules:</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The next data to be added goes in at the current ‘tail’ position,</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and the next data to be removed comes from the ‘head’ position</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The ringbuffer is ‘empty’ when ‘head’ equals ‘tail’, and </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it is ‘full’ if  ‘tail’ + 1  equals ‘head’ (modulo RINGSIZE)</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Devices might be ‘idle’</a:t>
            </a:r>
            <a:endParaRPr b="0" lang="en-IN" sz="4400" spc="-1" strike="noStrike">
              <a:solidFill>
                <a:srgbClr val="000000"/>
              </a:solidFill>
              <a:uFill>
                <a:solidFill>
                  <a:srgbClr val="ffffff"/>
                </a:solidFill>
              </a:uFill>
              <a:latin typeface="Arial"/>
            </a:endParaRPr>
          </a:p>
        </p:txBody>
      </p:sp>
      <p:sp>
        <p:nvSpPr>
          <p:cNvPr id="42" name="TextShape 2"/>
          <p:cNvSpPr txBox="1"/>
          <p:nvPr/>
        </p:nvSpPr>
        <p:spPr>
          <a:xfrm>
            <a:off x="457200" y="1600200"/>
            <a:ext cx="8229600" cy="452592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With our previous device-driver examples (i.e., dram, cmosram), the data to be read was already there, just waiting to be input</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But with certain other character devices, such as a keyboard, a program may want to input its data before any new data has actually been entered by a user</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In such cases we prefer to wait until data arrives rather than to abandon reading </a:t>
            </a:r>
            <a:endParaRPr b="0" lang="en-IN" sz="32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TextShape 1"/>
          <p:cNvSpPr txBox="1"/>
          <p:nvPr/>
        </p:nvSpPr>
        <p:spPr>
          <a:xfrm>
            <a:off x="457200" y="274320"/>
            <a:ext cx="82296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Ringbuffer (continued)</a:t>
            </a:r>
            <a:endParaRPr b="0" lang="en-IN" sz="4400" spc="-1" strike="noStrike">
              <a:solidFill>
                <a:srgbClr val="000000"/>
              </a:solidFill>
              <a:uFill>
                <a:solidFill>
                  <a:srgbClr val="ffffff"/>
                </a:solidFill>
              </a:uFill>
              <a:latin typeface="Arial"/>
            </a:endParaRPr>
          </a:p>
        </p:txBody>
      </p:sp>
      <p:sp>
        <p:nvSpPr>
          <p:cNvPr id="166"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IN" sz="3200" spc="-1" strike="noStrike">
                <a:solidFill>
                  <a:srgbClr val="000000"/>
                </a:solidFill>
                <a:uFill>
                  <a:solidFill>
                    <a:srgbClr val="ffffff"/>
                  </a:solidFill>
                </a:uFill>
                <a:latin typeface="Arial"/>
              </a:rPr>
              <a:t>One array-position is always left unused</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Condition  ‘head == tail’  means “empty”</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Condition  tail == head-1  means “full”</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Both ‘head’ and ‘tail’ will “wraparound”</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Calculation:  next = ( next+1 )%RINGSIZE;  </a:t>
            </a:r>
            <a:endParaRPr b="0" lang="en-IN" sz="32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read-algorithm for ‘stash’</a:t>
            </a:r>
            <a:endParaRPr b="0" lang="en-IN" sz="4400" spc="-1" strike="noStrike">
              <a:solidFill>
                <a:srgbClr val="000000"/>
              </a:solidFill>
              <a:uFill>
                <a:solidFill>
                  <a:srgbClr val="ffffff"/>
                </a:solidFill>
              </a:uFill>
              <a:latin typeface="Arial"/>
            </a:endParaRPr>
          </a:p>
        </p:txBody>
      </p:sp>
      <p:sp>
        <p:nvSpPr>
          <p:cNvPr id="168"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US" sz="2400" spc="-1" strike="noStrike">
                <a:solidFill>
                  <a:srgbClr val="000000"/>
                </a:solidFill>
                <a:uFill>
                  <a:solidFill>
                    <a:srgbClr val="ffffff"/>
                  </a:solidFill>
                </a:uFill>
                <a:latin typeface="Arial"/>
              </a:rPr>
              <a:t>if ( ringbuffer_is_empty ) </a:t>
            </a:r>
            <a:endParaRPr b="0" lang="en-IN" sz="32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a:t>
            </a:r>
            <a:endParaRPr b="0" lang="en-IN"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 sleep, until another task supplies some data</a:t>
            </a:r>
            <a:endParaRPr b="0" lang="en-IN"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 or else exit if a signal is received by this task</a:t>
            </a:r>
            <a:endParaRPr b="0" lang="en-IN"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a:t>
            </a:r>
            <a:endParaRPr b="0" lang="en-IN"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 </a:t>
            </a:r>
            <a:endParaRPr b="0" lang="en-IN" sz="24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400" spc="-1" strike="noStrike">
                <a:solidFill>
                  <a:srgbClr val="000000"/>
                </a:solidFill>
                <a:uFill>
                  <a:solidFill>
                    <a:srgbClr val="ffffff"/>
                  </a:solidFill>
                </a:uFill>
                <a:latin typeface="Arial"/>
              </a:rPr>
              <a:t>Remove a byte from the ringbuffer; </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400" spc="-1" strike="noStrike">
                <a:solidFill>
                  <a:srgbClr val="000000"/>
                </a:solidFill>
                <a:uFill>
                  <a:solidFill>
                    <a:srgbClr val="ffffff"/>
                  </a:solidFill>
                </a:uFill>
                <a:latin typeface="Arial"/>
              </a:rPr>
              <a:t>Copy the byte to user-space;</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400" spc="-1" strike="noStrike">
                <a:solidFill>
                  <a:srgbClr val="000000"/>
                </a:solidFill>
                <a:uFill>
                  <a:solidFill>
                    <a:srgbClr val="ffffff"/>
                  </a:solidFill>
                </a:uFill>
                <a:latin typeface="Arial"/>
              </a:rPr>
              <a:t>Awaken any sleeping writers;</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400" spc="-1" strike="noStrike">
                <a:solidFill>
                  <a:srgbClr val="000000"/>
                </a:solidFill>
                <a:uFill>
                  <a:solidFill>
                    <a:srgbClr val="ffffff"/>
                  </a:solidFill>
                </a:uFill>
                <a:latin typeface="Arial"/>
              </a:rPr>
              <a:t>return 1;</a:t>
            </a:r>
            <a:endParaRPr b="0" lang="en-IN" sz="32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write-algorithm for ‘stash’</a:t>
            </a:r>
            <a:endParaRPr b="0" lang="en-IN" sz="4400" spc="-1" strike="noStrike">
              <a:solidFill>
                <a:srgbClr val="000000"/>
              </a:solidFill>
              <a:uFill>
                <a:solidFill>
                  <a:srgbClr val="ffffff"/>
                </a:solidFill>
              </a:uFill>
              <a:latin typeface="Arial"/>
            </a:endParaRPr>
          </a:p>
        </p:txBody>
      </p:sp>
      <p:sp>
        <p:nvSpPr>
          <p:cNvPr id="170"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US" sz="2400" spc="-1" strike="noStrike">
                <a:solidFill>
                  <a:srgbClr val="000000"/>
                </a:solidFill>
                <a:uFill>
                  <a:solidFill>
                    <a:srgbClr val="ffffff"/>
                  </a:solidFill>
                </a:uFill>
                <a:latin typeface="Arial"/>
              </a:rPr>
              <a:t>if ( ringbuffer_is_full ) </a:t>
            </a:r>
            <a:endParaRPr b="0" lang="en-IN" sz="32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a:t>
            </a:r>
            <a:endParaRPr b="0" lang="en-IN"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 sleep, until some data is removed by another task</a:t>
            </a:r>
            <a:endParaRPr b="0" lang="en-IN"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 or else exit if a signal is received by this task</a:t>
            </a:r>
            <a:endParaRPr b="0" lang="en-IN"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a:t>
            </a:r>
            <a:endParaRPr b="0" lang="en-IN"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 </a:t>
            </a:r>
            <a:endParaRPr b="0" lang="en-IN" sz="24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400" spc="-1" strike="noStrike">
                <a:solidFill>
                  <a:srgbClr val="000000"/>
                </a:solidFill>
                <a:uFill>
                  <a:solidFill>
                    <a:srgbClr val="ffffff"/>
                  </a:solidFill>
                </a:uFill>
                <a:latin typeface="Arial"/>
              </a:rPr>
              <a:t>Copy a byte from user-space;</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400" spc="-1" strike="noStrike">
                <a:solidFill>
                  <a:srgbClr val="000000"/>
                </a:solidFill>
                <a:uFill>
                  <a:solidFill>
                    <a:srgbClr val="ffffff"/>
                  </a:solidFill>
                </a:uFill>
                <a:latin typeface="Arial"/>
              </a:rPr>
              <a:t>Insert this byte into ringbuffer;</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400" spc="-1" strike="noStrike">
                <a:solidFill>
                  <a:srgbClr val="000000"/>
                </a:solidFill>
                <a:uFill>
                  <a:solidFill>
                    <a:srgbClr val="ffffff"/>
                  </a:solidFill>
                </a:uFill>
                <a:latin typeface="Arial"/>
              </a:rPr>
              <a:t>Awaken any sleeping readers;</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400" spc="-1" strike="noStrike">
                <a:solidFill>
                  <a:srgbClr val="000000"/>
                </a:solidFill>
                <a:uFill>
                  <a:solidFill>
                    <a:srgbClr val="ffffff"/>
                  </a:solidFill>
                </a:uFill>
                <a:latin typeface="Arial"/>
              </a:rPr>
              <a:t>return 1;</a:t>
            </a:r>
            <a:endParaRPr b="0" lang="en-IN" sz="32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Demonstration of ‘stash’</a:t>
            </a:r>
            <a:endParaRPr b="0" lang="en-IN" sz="4400" spc="-1" strike="noStrike">
              <a:solidFill>
                <a:srgbClr val="000000"/>
              </a:solidFill>
              <a:uFill>
                <a:solidFill>
                  <a:srgbClr val="ffffff"/>
                </a:solidFill>
              </a:uFill>
              <a:latin typeface="Arial"/>
            </a:endParaRPr>
          </a:p>
        </p:txBody>
      </p:sp>
      <p:sp>
        <p:nvSpPr>
          <p:cNvPr id="172"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IN" sz="3200" spc="-1" strike="noStrike">
                <a:solidFill>
                  <a:srgbClr val="000000"/>
                </a:solidFill>
                <a:uFill>
                  <a:solidFill>
                    <a:srgbClr val="ffffff"/>
                  </a:solidFill>
                </a:uFill>
                <a:latin typeface="Arial"/>
              </a:rPr>
              <a:t>Quick demo: we can use I/O redirection</a:t>
            </a:r>
            <a:endParaRPr b="0" lang="en-IN" sz="3200" spc="-1" strike="noStrike">
              <a:solidFill>
                <a:srgbClr val="000000"/>
              </a:solidFill>
              <a:uFill>
                <a:solidFill>
                  <a:srgbClr val="ffffff"/>
                </a:solidFill>
              </a:uFill>
              <a:latin typeface="Arial"/>
            </a:endParaRPr>
          </a:p>
          <a:p>
            <a:pPr marL="342720" indent="-342720"/>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For demonstrating ‘write’ to /dev/stash:</a:t>
            </a:r>
            <a:endParaRPr b="0" lang="en-IN" sz="3200" spc="-1" strike="noStrike">
              <a:solidFill>
                <a:srgbClr val="000000"/>
              </a:solidFill>
              <a:uFill>
                <a:solidFill>
                  <a:srgbClr val="ffffff"/>
                </a:solidFill>
              </a:uFill>
              <a:latin typeface="Arial"/>
            </a:endParaRPr>
          </a:p>
          <a:p>
            <a:pPr marL="342720" indent="-342720"/>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 echo “Hello” &gt; /dev/stash</a:t>
            </a:r>
            <a:endParaRPr b="0" lang="en-IN" sz="3200" spc="-1" strike="noStrike">
              <a:solidFill>
                <a:srgbClr val="000000"/>
              </a:solidFill>
              <a:uFill>
                <a:solidFill>
                  <a:srgbClr val="ffffff"/>
                </a:solidFill>
              </a:uFill>
              <a:latin typeface="Arial"/>
            </a:endParaRPr>
          </a:p>
          <a:p>
            <a:pPr marL="342720" indent="-342720"/>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For demonstrating ‘read’ from /dev/stash:</a:t>
            </a:r>
            <a:endParaRPr b="0" lang="en-IN" sz="3200" spc="-1" strike="noStrike">
              <a:solidFill>
                <a:srgbClr val="000000"/>
              </a:solidFill>
              <a:uFill>
                <a:solidFill>
                  <a:srgbClr val="ffffff"/>
                </a:solidFill>
              </a:uFill>
              <a:latin typeface="Arial"/>
            </a:endParaRPr>
          </a:p>
          <a:p>
            <a:pPr marL="342720" indent="-342720"/>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 cat /dev/stash</a:t>
            </a:r>
            <a:endParaRPr b="0" lang="en-IN" sz="32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The ‘device’ file-node</a:t>
            </a:r>
            <a:endParaRPr b="0" lang="en-IN" sz="4400" spc="-1" strike="noStrike">
              <a:solidFill>
                <a:srgbClr val="000000"/>
              </a:solidFill>
              <a:uFill>
                <a:solidFill>
                  <a:srgbClr val="ffffff"/>
                </a:solidFill>
              </a:uFill>
              <a:latin typeface="Arial"/>
            </a:endParaRPr>
          </a:p>
        </p:txBody>
      </p:sp>
      <p:sp>
        <p:nvSpPr>
          <p:cNvPr id="174" name="TextShape 2"/>
          <p:cNvSpPr txBox="1"/>
          <p:nvPr/>
        </p:nvSpPr>
        <p:spPr>
          <a:xfrm>
            <a:off x="457200" y="1600200"/>
            <a:ext cx="8229600" cy="452592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We cannot use the ‘stash.c’ device-driver until a device-node has been created that allows both ‘read’ and ‘write’ access (the SysAdmin must usually do this setup):</a:t>
            </a:r>
            <a:endParaRPr b="0" lang="en-IN" sz="3200" spc="-1" strike="noStrike">
              <a:solidFill>
                <a:srgbClr val="000000"/>
              </a:solidFill>
              <a:uFill>
                <a:solidFill>
                  <a:srgbClr val="ffffff"/>
                </a:solidFill>
              </a:uFill>
              <a:latin typeface="Arial"/>
            </a:endParaRPr>
          </a:p>
          <a:p>
            <a:pPr marL="342720" indent="-342720">
              <a:lnSpc>
                <a:spcPct val="9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#root  mknod  /dev/stash  c  40  0</a:t>
            </a:r>
            <a:endParaRPr b="0" lang="en-IN" sz="3200" spc="-1" strike="noStrike">
              <a:solidFill>
                <a:srgbClr val="000000"/>
              </a:solidFill>
              <a:uFill>
                <a:solidFill>
                  <a:srgbClr val="ffffff"/>
                </a:solidFill>
              </a:uFill>
              <a:latin typeface="Arial"/>
            </a:endParaRPr>
          </a:p>
          <a:p>
            <a:pPr marL="342720" indent="-342720">
              <a:lnSpc>
                <a:spcPct val="9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#root  chmod  a+rw  /dev/stash</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But you can do it, by using a module that resembles our ‘tempcdev.c’ demo (if you just modify its module-data appropriately)</a:t>
            </a:r>
            <a:endParaRPr b="0" lang="en-IN" sz="32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In-class exercise #1</a:t>
            </a:r>
            <a:endParaRPr b="0" lang="en-IN" sz="4400" spc="-1" strike="noStrike">
              <a:solidFill>
                <a:srgbClr val="000000"/>
              </a:solidFill>
              <a:uFill>
                <a:solidFill>
                  <a:srgbClr val="ffffff"/>
                </a:solidFill>
              </a:uFill>
              <a:latin typeface="Arial"/>
            </a:endParaRPr>
          </a:p>
        </p:txBody>
      </p:sp>
      <p:sp>
        <p:nvSpPr>
          <p:cNvPr id="176"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Download a fresh copy of our ‘tempcdev.c’ module and edit it, so that it will create the ‘/dev/stash’ device-file when you install it</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Then you can try using our ‘stash.c’ demo to send data from one task to another task by using the ‘</a:t>
            </a:r>
            <a:r>
              <a:rPr b="1" lang="en-US" sz="3200" spc="-1" strike="noStrike">
                <a:solidFill>
                  <a:srgbClr val="000000"/>
                </a:solidFill>
                <a:uFill>
                  <a:solidFill>
                    <a:srgbClr val="ffffff"/>
                  </a:solidFill>
                </a:uFill>
                <a:latin typeface="Arial"/>
              </a:rPr>
              <a:t>echo</a:t>
            </a:r>
            <a:r>
              <a:rPr b="0" lang="en-US" sz="3200" spc="-1" strike="noStrike">
                <a:solidFill>
                  <a:srgbClr val="000000"/>
                </a:solidFill>
                <a:uFill>
                  <a:solidFill>
                    <a:srgbClr val="ffffff"/>
                  </a:solidFill>
                </a:uFill>
                <a:latin typeface="Arial"/>
              </a:rPr>
              <a:t>’ and ‘</a:t>
            </a:r>
            <a:r>
              <a:rPr b="1" lang="en-US" sz="3200" spc="-1" strike="noStrike">
                <a:solidFill>
                  <a:srgbClr val="000000"/>
                </a:solidFill>
                <a:uFill>
                  <a:solidFill>
                    <a:srgbClr val="ffffff"/>
                  </a:solidFill>
                </a:uFill>
                <a:latin typeface="Arial"/>
              </a:rPr>
              <a:t>cat</a:t>
            </a:r>
            <a:r>
              <a:rPr b="0" lang="en-US" sz="3200" spc="-1" strike="noStrike">
                <a:solidFill>
                  <a:srgbClr val="000000"/>
                </a:solidFill>
                <a:uFill>
                  <a:solidFill>
                    <a:srgbClr val="ffffff"/>
                  </a:solidFill>
                </a:uFill>
                <a:latin typeface="Arial"/>
              </a:rPr>
              <a:t>’ commands</a:t>
            </a:r>
            <a:endParaRPr b="0" lang="en-IN" sz="32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In-class exercise #2</a:t>
            </a:r>
            <a:endParaRPr b="0" lang="en-IN" sz="4400" spc="-1" strike="noStrike">
              <a:solidFill>
                <a:srgbClr val="000000"/>
              </a:solidFill>
              <a:uFill>
                <a:solidFill>
                  <a:srgbClr val="ffffff"/>
                </a:solidFill>
              </a:uFill>
              <a:latin typeface="Arial"/>
            </a:endParaRPr>
          </a:p>
        </p:txBody>
      </p:sp>
      <p:sp>
        <p:nvSpPr>
          <p:cNvPr id="178"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Add a ‘get_info()’ function to this driver to create a pseudo-file (named ‘/proc/stash’) that will show the current contents of the ringbuffer (if any) and the current values for the ‘head’ and ‘tail’ buffer-indices</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Don’t forget: use ‘create_proc_info_entry()’ in your ‘init_module()’ function, and use ‘remove_proc_entry()’ during ‘cleanup’ </a:t>
            </a:r>
            <a:endParaRPr b="0" lang="en-IN" sz="32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Devices might be ‘busy’</a:t>
            </a:r>
            <a:endParaRPr b="0" lang="en-IN" sz="4400" spc="-1" strike="noStrike">
              <a:solidFill>
                <a:srgbClr val="000000"/>
              </a:solidFill>
              <a:uFill>
                <a:solidFill>
                  <a:srgbClr val="ffffff"/>
                </a:solidFill>
              </a:uFill>
              <a:latin typeface="Arial"/>
            </a:endParaRPr>
          </a:p>
        </p:txBody>
      </p:sp>
      <p:sp>
        <p:nvSpPr>
          <p:cNvPr id="44"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IN" sz="3200" spc="-1" strike="noStrike">
                <a:solidFill>
                  <a:srgbClr val="000000"/>
                </a:solidFill>
                <a:uFill>
                  <a:solidFill>
                    <a:srgbClr val="ffffff"/>
                  </a:solidFill>
                </a:uFill>
                <a:latin typeface="Arial"/>
              </a:rPr>
              <a:t>Sometimes an application wants to ‘write’ some data to a character device, such as a printer, but the device temporarily is not able to accept more data, being still busy with processing previously written data</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3200" spc="-1" strike="noStrike">
                <a:solidFill>
                  <a:srgbClr val="000000"/>
                </a:solidFill>
                <a:uFill>
                  <a:solidFill>
                    <a:srgbClr val="ffffff"/>
                  </a:solidFill>
                </a:uFill>
                <a:latin typeface="Arial"/>
              </a:rPr>
              <a:t>Again, in such situations we prefer to just wait until the device becomes ready for us to send it more data rather than to give up</a:t>
            </a:r>
            <a:endParaRPr b="0" lang="en-IN" sz="32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We could do ‘busy waiting’…</a:t>
            </a:r>
            <a:endParaRPr b="0" lang="en-IN" sz="4400" spc="-1" strike="noStrike">
              <a:solidFill>
                <a:srgbClr val="000000"/>
              </a:solidFill>
              <a:uFill>
                <a:solidFill>
                  <a:srgbClr val="ffffff"/>
                </a:solidFill>
              </a:uFill>
              <a:latin typeface="Arial"/>
            </a:endParaRPr>
          </a:p>
        </p:txBody>
      </p:sp>
      <p:sp>
        <p:nvSpPr>
          <p:cNvPr id="46" name="TextShape 2"/>
          <p:cNvSpPr txBox="1"/>
          <p:nvPr/>
        </p:nvSpPr>
        <p:spPr>
          <a:xfrm>
            <a:off x="457200" y="1600200"/>
            <a:ext cx="8229600" cy="452592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IN" sz="3200" spc="-1" strike="noStrike">
                <a:solidFill>
                  <a:srgbClr val="000000"/>
                </a:solidFill>
                <a:uFill>
                  <a:solidFill>
                    <a:srgbClr val="ffffff"/>
                  </a:solidFill>
                </a:uFill>
                <a:latin typeface="Arial"/>
              </a:rPr>
              <a:t>It is possible for a device-driver to ‘poll’ a status-bit continuously until data is ready, (or until a device is no longer “too busy”): </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IN" sz="3200" spc="-1" strike="noStrike">
                <a:solidFill>
                  <a:srgbClr val="000000"/>
                </a:solidFill>
                <a:uFill>
                  <a:solidFill>
                    <a:srgbClr val="ffffff"/>
                  </a:solidFill>
                </a:uFill>
                <a:latin typeface="Arial"/>
              </a:rPr>
              <a:t>Such a technique is called ‘busy waiting’ </a:t>
            </a:r>
            <a:endParaRPr b="0" lang="en-IN"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IN" sz="3200" spc="-1" strike="noStrike">
                <a:solidFill>
                  <a:srgbClr val="000000"/>
                </a:solidFill>
                <a:uFill>
                  <a:solidFill>
                    <a:srgbClr val="ffffff"/>
                  </a:solidFill>
                </a:uFill>
                <a:latin typeface="Arial"/>
              </a:rPr>
              <a:t>But it could waste a lot of valuable CPU time before any benefit was realized!</a:t>
            </a:r>
            <a:endParaRPr b="0" lang="en-IN" sz="3200" spc="-1" strike="noStrike">
              <a:solidFill>
                <a:srgbClr val="000000"/>
              </a:solidFill>
              <a:uFill>
                <a:solidFill>
                  <a:srgbClr val="ffffff"/>
                </a:solidFill>
              </a:uFill>
              <a:latin typeface="Arial"/>
            </a:endParaRPr>
          </a:p>
        </p:txBody>
      </p:sp>
      <p:sp>
        <p:nvSpPr>
          <p:cNvPr id="47" name="CustomShape 3"/>
          <p:cNvSpPr/>
          <p:nvPr/>
        </p:nvSpPr>
        <p:spPr>
          <a:xfrm>
            <a:off x="1066680" y="3048120"/>
            <a:ext cx="6705720" cy="1447560"/>
          </a:xfrm>
          <a:prstGeom prst="rect">
            <a:avLst/>
          </a:prstGeom>
          <a:solidFill>
            <a:srgbClr val="bbe0e3"/>
          </a:solidFill>
          <a:ln w="9360">
            <a:solidFill>
              <a:srgbClr val="000000"/>
            </a:solidFill>
            <a:miter/>
          </a:ln>
        </p:spPr>
        <p:style>
          <a:lnRef idx="0"/>
          <a:fillRef idx="0"/>
          <a:effectRef idx="0"/>
          <a:fontRef idx="minor"/>
        </p:style>
        <p:txBody>
          <a:bodyPr wrap="none" lIns="90000" rIns="90000" tIns="46800" bIns="46800" anchor="ctr"/>
          <a:p>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do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status = inb( 0x64 );</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p>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while ( ( status &amp; READY ) == 0 );</a:t>
            </a:r>
            <a:endParaRPr b="0" lang="en-IN"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457200" y="274680"/>
            <a:ext cx="8229600" cy="1143000"/>
          </a:xfrm>
          <a:prstGeom prst="rect">
            <a:avLst/>
          </a:prstGeom>
          <a:noFill/>
          <a:ln>
            <a:noFill/>
          </a:ln>
        </p:spPr>
        <p:style>
          <a:lnRef idx="0"/>
          <a:fillRef idx="0"/>
          <a:effectRef idx="0"/>
          <a:fontRef idx="minor"/>
        </p:style>
        <p:txBody>
          <a:bodyPr lIns="90000" rIns="90000" tIns="46800" bIns="46800" anchor="ctr"/>
          <a:p>
            <a:pPr algn="ctr"/>
            <a:r>
              <a:rPr b="0" lang="en-IN" sz="4400" spc="-1" strike="noStrike">
                <a:solidFill>
                  <a:srgbClr val="000000"/>
                </a:solidFill>
                <a:uFill>
                  <a:solidFill>
                    <a:srgbClr val="ffffff"/>
                  </a:solidFill>
                </a:uFill>
                <a:latin typeface="Arial"/>
              </a:rPr>
              <a:t>Avoid ‘busy waiting’</a:t>
            </a:r>
            <a:endParaRPr b="0" lang="en-IN" sz="1800" spc="-1" strike="noStrike">
              <a:solidFill>
                <a:srgbClr val="000000"/>
              </a:solidFill>
              <a:uFill>
                <a:solidFill>
                  <a:srgbClr val="ffffff"/>
                </a:solidFill>
              </a:uFill>
              <a:latin typeface="Arial"/>
            </a:endParaRPr>
          </a:p>
        </p:txBody>
      </p:sp>
      <p:sp>
        <p:nvSpPr>
          <p:cNvPr id="49" name="CustomShape 2"/>
          <p:cNvSpPr/>
          <p:nvPr/>
        </p:nvSpPr>
        <p:spPr>
          <a:xfrm>
            <a:off x="457200" y="1600200"/>
            <a:ext cx="8229600" cy="4525920"/>
          </a:xfrm>
          <a:prstGeom prst="rect">
            <a:avLst/>
          </a:prstGeom>
          <a:noFill/>
          <a:ln>
            <a:noFill/>
          </a:ln>
        </p:spPr>
        <p:style>
          <a:lnRef idx="0"/>
          <a:fillRef idx="0"/>
          <a:effectRef idx="0"/>
          <a:fontRef idx="minor"/>
        </p:style>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In a multitasking system we would want to avoid having any processes use the ‘busy waiting’ strategy whenever possible, as it ‘stalls’ any progress by other tasks – it’s a system-performance ‘bottleneck’!</a:t>
            </a:r>
            <a:endParaRPr b="0" lang="en-IN" sz="18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So modern operating systems support an alternative strategy, which allows those tasks that could proceed to do so  </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a:t>
            </a:r>
            <a:r>
              <a:rPr b="0" lang="en-IN" sz="4400" spc="-1" strike="noStrike">
                <a:solidFill>
                  <a:srgbClr val="000000"/>
                </a:solidFill>
                <a:uFill>
                  <a:solidFill>
                    <a:srgbClr val="ffffff"/>
                  </a:solidFill>
                </a:uFill>
                <a:latin typeface="Arial"/>
              </a:rPr>
              <a:t>blocking’ while idle</a:t>
            </a:r>
            <a:endParaRPr b="0" lang="en-IN" sz="4400" spc="-1" strike="noStrike">
              <a:solidFill>
                <a:srgbClr val="000000"/>
              </a:solidFill>
              <a:uFill>
                <a:solidFill>
                  <a:srgbClr val="ffffff"/>
                </a:solidFill>
              </a:uFill>
              <a:latin typeface="Arial"/>
            </a:endParaRPr>
          </a:p>
        </p:txBody>
      </p:sp>
      <p:sp>
        <p:nvSpPr>
          <p:cNvPr id="51"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IN" sz="3200" spc="-1" strike="noStrike">
                <a:solidFill>
                  <a:srgbClr val="000000"/>
                </a:solidFill>
                <a:uFill>
                  <a:solidFill>
                    <a:srgbClr val="ffffff"/>
                  </a:solidFill>
                </a:uFill>
                <a:latin typeface="Arial"/>
              </a:rPr>
              <a:t>If a task is trying to read from a device-file when no data is present, but new data is expected to arrive, the operating system can ‘block’ that task from consuming any valuable CPU time while it is waiting, by ‘putting the task to sleep’ – yet arranging for that task to be ‘awakened’ as soon as some fresh data has actually arrived</a:t>
            </a:r>
            <a:endParaRPr b="0" lang="en-IN" sz="32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a:t>
            </a:r>
            <a:r>
              <a:rPr b="0" lang="en-IN" sz="4400" spc="-1" strike="noStrike">
                <a:solidFill>
                  <a:srgbClr val="000000"/>
                </a:solidFill>
                <a:uFill>
                  <a:solidFill>
                    <a:srgbClr val="ffffff"/>
                  </a:solidFill>
                </a:uFill>
                <a:latin typeface="Arial"/>
              </a:rPr>
              <a:t>blocking’ while busy</a:t>
            </a:r>
            <a:endParaRPr b="0" lang="en-IN" sz="4400" spc="-1" strike="noStrike">
              <a:solidFill>
                <a:srgbClr val="000000"/>
              </a:solidFill>
              <a:uFill>
                <a:solidFill>
                  <a:srgbClr val="ffffff"/>
                </a:solidFill>
              </a:uFill>
              <a:latin typeface="Arial"/>
            </a:endParaRPr>
          </a:p>
        </p:txBody>
      </p:sp>
      <p:sp>
        <p:nvSpPr>
          <p:cNvPr id="53"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IN" sz="3200" spc="-1" strike="noStrike">
                <a:solidFill>
                  <a:srgbClr val="000000"/>
                </a:solidFill>
                <a:uFill>
                  <a:solidFill>
                    <a:srgbClr val="ffffff"/>
                  </a:solidFill>
                </a:uFill>
                <a:latin typeface="Arial"/>
              </a:rPr>
              <a:t>Similarly, if a task is trying to ‘write’ to a device-file, but that device is ‘busy’ with previously written data, then the OS can put this task to sleep, preventing it from wasting any CPU time during its delay so that other tasks can do useful work – but arranging for this ‘sleeping’ task to be ‘woken up’ as soon as the device is no longer ‘busy’ and can accept fresh data</a:t>
            </a:r>
            <a:endParaRPr b="0" lang="en-IN" sz="32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What does ‘sleep’ mean?</a:t>
            </a:r>
            <a:endParaRPr b="0" lang="en-IN" sz="4400" spc="-1" strike="noStrike">
              <a:solidFill>
                <a:srgbClr val="000000"/>
              </a:solidFill>
              <a:uFill>
                <a:solidFill>
                  <a:srgbClr val="ffffff"/>
                </a:solidFill>
              </a:uFill>
              <a:latin typeface="Arial"/>
            </a:endParaRPr>
          </a:p>
        </p:txBody>
      </p:sp>
      <p:sp>
        <p:nvSpPr>
          <p:cNvPr id="55"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IN" sz="2800" spc="-1" strike="noStrike">
                <a:solidFill>
                  <a:srgbClr val="000000"/>
                </a:solidFill>
                <a:uFill>
                  <a:solidFill>
                    <a:srgbClr val="ffffff"/>
                  </a:solidFill>
                </a:uFill>
                <a:latin typeface="Arial"/>
              </a:rPr>
              <a:t>The Linux kernel puts a task to sleep by simply modifying the value of its ‘state’ variable:</a:t>
            </a:r>
            <a:endParaRPr b="0" lang="en-IN" sz="3200" spc="-1" strike="noStrike">
              <a:solidFill>
                <a:srgbClr val="000000"/>
              </a:solidFill>
              <a:uFill>
                <a:solidFill>
                  <a:srgbClr val="ffffff"/>
                </a:solidFill>
              </a:uFill>
              <a:latin typeface="Arial"/>
            </a:endParaRPr>
          </a:p>
          <a:p>
            <a:pPr lvl="1" marL="742680" indent="-285480">
              <a:buClr>
                <a:srgbClr val="000000"/>
              </a:buClr>
              <a:buFont typeface="Arial"/>
              <a:buChar char="–"/>
            </a:pPr>
            <a:r>
              <a:rPr b="0" lang="en-IN" sz="2400" spc="-1" strike="noStrike">
                <a:solidFill>
                  <a:srgbClr val="000000"/>
                </a:solidFill>
                <a:uFill>
                  <a:solidFill>
                    <a:srgbClr val="ffffff"/>
                  </a:solidFill>
                </a:uFill>
                <a:latin typeface="Arial"/>
              </a:rPr>
              <a:t>TASK_RUNNING</a:t>
            </a:r>
            <a:endParaRPr b="0" lang="en-IN" sz="2800" spc="-1" strike="noStrike">
              <a:solidFill>
                <a:srgbClr val="000000"/>
              </a:solidFill>
              <a:uFill>
                <a:solidFill>
                  <a:srgbClr val="ffffff"/>
                </a:solidFill>
              </a:uFill>
              <a:latin typeface="Arial"/>
            </a:endParaRPr>
          </a:p>
          <a:p>
            <a:pPr lvl="1" marL="742680" indent="-285480">
              <a:buClr>
                <a:srgbClr val="000000"/>
              </a:buClr>
              <a:buFont typeface="Arial"/>
              <a:buChar char="–"/>
            </a:pPr>
            <a:r>
              <a:rPr b="0" lang="en-IN" sz="2400" spc="-1" strike="noStrike">
                <a:solidFill>
                  <a:srgbClr val="000000"/>
                </a:solidFill>
                <a:uFill>
                  <a:solidFill>
                    <a:srgbClr val="ffffff"/>
                  </a:solidFill>
                </a:uFill>
                <a:latin typeface="Arial"/>
              </a:rPr>
              <a:t>TASK_STOPPED</a:t>
            </a:r>
            <a:endParaRPr b="0" lang="en-IN" sz="2800" spc="-1" strike="noStrike">
              <a:solidFill>
                <a:srgbClr val="000000"/>
              </a:solidFill>
              <a:uFill>
                <a:solidFill>
                  <a:srgbClr val="ffffff"/>
                </a:solidFill>
              </a:uFill>
              <a:latin typeface="Arial"/>
            </a:endParaRPr>
          </a:p>
          <a:p>
            <a:pPr lvl="1" marL="742680" indent="-285480">
              <a:buClr>
                <a:srgbClr val="000000"/>
              </a:buClr>
              <a:buFont typeface="Arial"/>
              <a:buChar char="–"/>
            </a:pPr>
            <a:r>
              <a:rPr b="0" lang="en-IN" sz="2400" spc="-1" strike="noStrike">
                <a:solidFill>
                  <a:srgbClr val="000000"/>
                </a:solidFill>
                <a:uFill>
                  <a:solidFill>
                    <a:srgbClr val="ffffff"/>
                  </a:solidFill>
                </a:uFill>
                <a:latin typeface="Arial"/>
              </a:rPr>
              <a:t>TASK_UNINTERRUPTIBLE</a:t>
            </a:r>
            <a:endParaRPr b="0" lang="en-IN" sz="2800" spc="-1" strike="noStrike">
              <a:solidFill>
                <a:srgbClr val="000000"/>
              </a:solidFill>
              <a:uFill>
                <a:solidFill>
                  <a:srgbClr val="ffffff"/>
                </a:solidFill>
              </a:uFill>
              <a:latin typeface="Arial"/>
            </a:endParaRPr>
          </a:p>
          <a:p>
            <a:pPr lvl="1" marL="742680" indent="-285480">
              <a:buClr>
                <a:srgbClr val="000000"/>
              </a:buClr>
              <a:buFont typeface="Arial"/>
              <a:buChar char="–"/>
            </a:pPr>
            <a:r>
              <a:rPr b="0" lang="en-IN" sz="2400" spc="-1" strike="noStrike">
                <a:solidFill>
                  <a:srgbClr val="000000"/>
                </a:solidFill>
                <a:uFill>
                  <a:solidFill>
                    <a:srgbClr val="ffffff"/>
                  </a:solidFill>
                </a:uFill>
                <a:latin typeface="Arial"/>
              </a:rPr>
              <a:t>TASK_INTERRUPTIBLE</a:t>
            </a:r>
            <a:endParaRPr b="0" lang="en-IN" sz="2800" spc="-1" strike="noStrike">
              <a:solidFill>
                <a:srgbClr val="000000"/>
              </a:solidFill>
              <a:uFill>
                <a:solidFill>
                  <a:srgbClr val="ffffff"/>
                </a:solidFill>
              </a:uFill>
              <a:latin typeface="Arial"/>
            </a:endParaRPr>
          </a:p>
          <a:p>
            <a:pPr lvl="1" marL="742680" indent="-285480"/>
            <a:r>
              <a:rPr b="0" lang="en-IN" sz="2400" spc="-1" strike="noStrike">
                <a:solidFill>
                  <a:srgbClr val="000000"/>
                </a:solidFill>
                <a:uFill>
                  <a:solidFill>
                    <a:srgbClr val="ffffff"/>
                  </a:solidFill>
                </a:uFill>
                <a:latin typeface="Arial"/>
              </a:rPr>
              <a:t>…</a:t>
            </a:r>
            <a:endParaRPr b="0" lang="en-IN" sz="2800" spc="-1" strike="noStrike">
              <a:solidFill>
                <a:srgbClr val="000000"/>
              </a:solidFill>
              <a:uFill>
                <a:solidFill>
                  <a:srgbClr val="ffffff"/>
                </a:solidFill>
              </a:uFill>
              <a:latin typeface="Arial"/>
            </a:endParaRPr>
          </a:p>
          <a:p>
            <a:pPr marL="342720" indent="-342720">
              <a:buClr>
                <a:srgbClr val="000000"/>
              </a:buClr>
              <a:buFont typeface="Arial"/>
              <a:buChar char="•"/>
            </a:pPr>
            <a:r>
              <a:rPr b="0" lang="en-IN" sz="2800" spc="-1" strike="noStrike">
                <a:solidFill>
                  <a:srgbClr val="000000"/>
                </a:solidFill>
                <a:uFill>
                  <a:solidFill>
                    <a:srgbClr val="ffffff"/>
                  </a:solidFill>
                </a:uFill>
                <a:latin typeface="Arial"/>
              </a:rPr>
              <a:t>Only tasks with ‘state == TASK_RUNNING’ are granted time on the CPU by the ‘scheduler’</a:t>
            </a:r>
            <a:r>
              <a:rPr b="0" lang="en-IN" sz="28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TextShape 1"/>
          <p:cNvSpPr txBox="1"/>
          <p:nvPr/>
        </p:nvSpPr>
        <p:spPr>
          <a:xfrm>
            <a:off x="457200" y="274320"/>
            <a:ext cx="8229600" cy="1143000"/>
          </a:xfrm>
          <a:prstGeom prst="rect">
            <a:avLst/>
          </a:prstGeom>
          <a:noFill/>
          <a:ln>
            <a:noFill/>
          </a:ln>
        </p:spPr>
        <p:txBody>
          <a:bodyPr lIns="90000" rIns="90000" tIns="46800" bIns="46800" anchor="ctr"/>
          <a:p>
            <a:pPr algn="ctr"/>
            <a:r>
              <a:rPr b="0" lang="en-IN" sz="4400" spc="-1" strike="noStrike">
                <a:solidFill>
                  <a:srgbClr val="000000"/>
                </a:solidFill>
                <a:uFill>
                  <a:solidFill>
                    <a:srgbClr val="ffffff"/>
                  </a:solidFill>
                </a:uFill>
                <a:latin typeface="Arial"/>
              </a:rPr>
              <a:t>What does ‘wakeup’ mean?</a:t>
            </a:r>
            <a:endParaRPr b="0" lang="en-IN" sz="4400" spc="-1" strike="noStrike">
              <a:solidFill>
                <a:srgbClr val="000000"/>
              </a:solidFill>
              <a:uFill>
                <a:solidFill>
                  <a:srgbClr val="ffffff"/>
                </a:solidFill>
              </a:uFill>
              <a:latin typeface="Arial"/>
            </a:endParaRPr>
          </a:p>
        </p:txBody>
      </p:sp>
      <p:sp>
        <p:nvSpPr>
          <p:cNvPr id="57" name="TextShape 2"/>
          <p:cNvSpPr txBox="1"/>
          <p:nvPr/>
        </p:nvSpPr>
        <p:spPr>
          <a:xfrm>
            <a:off x="457200" y="1600200"/>
            <a:ext cx="8229600" cy="452592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A sleeping task is one whose ‘task.state’ is equal to ‘TASK_INTERRUPTIBLE’ or to ‘TASK_UNINTERRUPTIBLE’</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A sleeping task is ‘woken up’ by changing its ‘task,state’ to be ‘TASK_RUNNING’</a:t>
            </a:r>
            <a:endParaRPr b="0" lang="en-IN"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When the Linux scheduler sees that a task is in the ‘TASK_RUNNING’ state, it grants that task some CPU time for execution</a:t>
            </a:r>
            <a:endParaRPr b="0" lang="en-IN" sz="32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1498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2007-09-10T05:59:41Z</dcterms:created>
  <dc:creator>CRUSE</dc:creator>
  <dc:description/>
  <dc:language>en-IN</dc:language>
  <cp:lastModifiedBy/>
  <dcterms:modified xsi:type="dcterms:W3CDTF">2018-12-27T11:56:21Z</dcterms:modified>
  <cp:revision>26</cp:revision>
  <dc:subject/>
  <dc:title>Slide 1</dc:title>
</cp:coreProperties>
</file>