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udiowide"/>
      <p:regular r:id="rId26"/>
    </p:embeddedFont>
    <p:embeddedFont>
      <p:font typeface="Roboto"/>
      <p:regular r:id="rId27"/>
      <p:bold r:id="rId28"/>
      <p:italic r:id="rId29"/>
      <p:boldItalic r:id="rId30"/>
    </p:embeddedFont>
    <p:embeddedFont>
      <p:font typeface="Karl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udiowide-regular.fntdata"/><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rla-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Karla-italic.fntdata"/><Relationship Id="rId10" Type="http://schemas.openxmlformats.org/officeDocument/2006/relationships/slide" Target="slides/slide5.xml"/><Relationship Id="rId32" Type="http://schemas.openxmlformats.org/officeDocument/2006/relationships/font" Target="fonts/Karl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Karl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1caab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1caab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dad0b694ad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dad0b694ad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cc9050bdf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cc9050bdf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build a math tutor we found a dataset with high quality of grade school level math problems in textual format. The questions are simple statement and the answers are step -by -step </a:t>
            </a:r>
            <a:r>
              <a:rPr lang="en"/>
              <a:t>solutions involving sequence of basic arithmetic operations. In our dataset we have 10,000 rows in total but for the demonstration of the project we are using only first 300 due to limited computational power and tokens. This is how the first row looks like. We use first 100 rows to train the model, next 100 to validate and again next 100 to test the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dad0b694ad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dad0b694ad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train our model, the first step we do is to </a:t>
            </a:r>
            <a:r>
              <a:rPr lang="en"/>
              <a:t>prepare</a:t>
            </a:r>
            <a:r>
              <a:rPr lang="en"/>
              <a:t> datasets for </a:t>
            </a:r>
            <a:r>
              <a:rPr lang="en"/>
              <a:t>training</a:t>
            </a:r>
            <a:r>
              <a:rPr lang="en"/>
              <a:t> and validation. Then we transform this textual data to structure the questions and answers into AI understandable format. </a:t>
            </a:r>
            <a:r>
              <a:rPr lang="en">
                <a:solidFill>
                  <a:schemeClr val="dk1"/>
                </a:solidFill>
              </a:rPr>
              <a:t>W</a:t>
            </a:r>
            <a:r>
              <a:rPr lang="en">
                <a:solidFill>
                  <a:schemeClr val="dk1"/>
                </a:solidFill>
              </a:rPr>
              <a:t>e</a:t>
            </a:r>
            <a:r>
              <a:rPr lang="en"/>
              <a:t> t</a:t>
            </a:r>
            <a:r>
              <a:rPr lang="en"/>
              <a:t>hen save both the sets into .jsonl file for efficient storage and training and </a:t>
            </a:r>
            <a:r>
              <a:rPr lang="en"/>
              <a:t>load</a:t>
            </a:r>
            <a:r>
              <a:rPr lang="en"/>
              <a:t> these files into the Jupyter notebook. To start fine-tuning, we select </a:t>
            </a:r>
            <a:r>
              <a:rPr lang="en">
                <a:solidFill>
                  <a:srgbClr val="212121"/>
                </a:solidFill>
                <a:latin typeface="Roboto"/>
                <a:ea typeface="Roboto"/>
                <a:cs typeface="Roboto"/>
                <a:sym typeface="Roboto"/>
              </a:rPr>
              <a:t>GPT-3.5-turbo as our AI-model </a:t>
            </a:r>
            <a:r>
              <a:rPr lang="en">
                <a:solidFill>
                  <a:srgbClr val="212121"/>
                </a:solidFill>
                <a:latin typeface="Roboto"/>
                <a:ea typeface="Roboto"/>
                <a:cs typeface="Roboto"/>
                <a:sym typeface="Roboto"/>
              </a:rPr>
              <a:t>because</a:t>
            </a:r>
            <a:r>
              <a:rPr lang="en">
                <a:solidFill>
                  <a:srgbClr val="212121"/>
                </a:solidFill>
                <a:latin typeface="Roboto"/>
                <a:ea typeface="Roboto"/>
                <a:cs typeface="Roboto"/>
                <a:sym typeface="Roboto"/>
              </a:rPr>
              <a:t> of  its efficiency of handling  NLP tasks and we create a fine-tuning job. We can track its progress using few event commands. To test this model, we can pick any one row randomly from the test subset and ask our model to answer the question.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dad0b694ad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dad0b694ad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dad0b694ad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dad0b694ad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db52abe9a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db52abe9a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db52abe9a7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db52abe9a7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 about how it can be used to teach visually impaired.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dad0b694ad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dad0b694ad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cc9050bdf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cc9050bdf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Educational Impact: The project advances math education by providing interactive, step-by-step solutions to math word problems, enhancing student understanding and engagement.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Business Potential: Offers scalable solutions for diverse educational settings, ensuring consistent and accurate learning experiences.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Market Strategy: Strategic product development and promotion strategies position the project for valuable partnerships and sustainable growth.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Fairness and Bias Mitigation: Commitment to diversity, transparency, feedback, audits, and inclusive design ensures equitable benefits for all students.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Future Outlook: Demonstrates the transformative potential of AI in education, emphasizing innovation and inclusivity for a brighter learning future.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db13000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db13000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dd26cc8a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dd26cc8a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dafcc623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dafcc623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420fcad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420fcad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c9050bdf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cc9050bdf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dad0b694a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dad0b694a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c9050bdf8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c9050bdf8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Evaluate Business and Highlight Opportunity for GenAI:</a:t>
            </a:r>
            <a:endParaRPr/>
          </a:p>
          <a:p>
            <a:pPr indent="0" lvl="0" marL="0" rtl="0" algn="l">
              <a:spcBef>
                <a:spcPts val="0"/>
              </a:spcBef>
              <a:spcAft>
                <a:spcPts val="0"/>
              </a:spcAft>
              <a:buNone/>
            </a:pPr>
            <a:r>
              <a:rPr lang="en"/>
              <a:t>Current Landscape</a:t>
            </a:r>
            <a:endParaRPr/>
          </a:p>
          <a:p>
            <a:pPr indent="-298450" lvl="0" marL="457200" rtl="0" algn="l">
              <a:spcBef>
                <a:spcPts val="0"/>
              </a:spcBef>
              <a:spcAft>
                <a:spcPts val="0"/>
              </a:spcAft>
              <a:buSzPts val="1100"/>
              <a:buChar char="●"/>
            </a:pPr>
            <a:r>
              <a:rPr lang="en"/>
              <a:t>Students often struggle with math word problems, impacting their interest and performance.</a:t>
            </a:r>
            <a:endParaRPr/>
          </a:p>
          <a:p>
            <a:pPr indent="-298450" lvl="0" marL="457200" rtl="0" algn="l">
              <a:spcBef>
                <a:spcPts val="0"/>
              </a:spcBef>
              <a:spcAft>
                <a:spcPts val="0"/>
              </a:spcAft>
              <a:buSzPts val="1100"/>
              <a:buChar char="●"/>
            </a:pPr>
            <a:r>
              <a:rPr lang="en"/>
              <a:t>Traditional teaching methods lack personalized and interactive support.</a:t>
            </a:r>
            <a:endParaRPr/>
          </a:p>
          <a:p>
            <a:pPr indent="-298450" lvl="0" marL="457200" rtl="0" algn="l">
              <a:spcBef>
                <a:spcPts val="0"/>
              </a:spcBef>
              <a:spcAft>
                <a:spcPts val="0"/>
              </a:spcAft>
              <a:buSzPts val="1100"/>
              <a:buChar char="●"/>
            </a:pPr>
            <a:r>
              <a:rPr lang="en"/>
              <a:t>Educators seek effective tools to enhance students' problem-solving skills.</a:t>
            </a:r>
            <a:endParaRPr/>
          </a:p>
          <a:p>
            <a:pPr indent="0" lvl="0" marL="0" rtl="0" algn="l">
              <a:spcBef>
                <a:spcPts val="0"/>
              </a:spcBef>
              <a:spcAft>
                <a:spcPts val="0"/>
              </a:spcAft>
              <a:buNone/>
            </a:pPr>
            <a:r>
              <a:rPr lang="en"/>
              <a:t>Opportunity for GenAI:</a:t>
            </a:r>
            <a:endParaRPr/>
          </a:p>
          <a:p>
            <a:pPr indent="-298450" lvl="0" marL="457200" rtl="0" algn="l">
              <a:spcBef>
                <a:spcPts val="0"/>
              </a:spcBef>
              <a:spcAft>
                <a:spcPts val="0"/>
              </a:spcAft>
              <a:buSzPts val="1100"/>
              <a:buChar char="●"/>
            </a:pPr>
            <a:r>
              <a:rPr lang="en"/>
              <a:t>Interactive Learning: Generative AI can transform traditional learning by offering interactive, step-by-step solutions to math word problems. This approach enables students to understand the reasoning behind each step and fosters a deeper comprehension of mathematical concepts.</a:t>
            </a:r>
            <a:endParaRPr/>
          </a:p>
          <a:p>
            <a:pPr indent="-298450" lvl="0" marL="457200" rtl="0" algn="l">
              <a:spcBef>
                <a:spcPts val="0"/>
              </a:spcBef>
              <a:spcAft>
                <a:spcPts val="0"/>
              </a:spcAft>
              <a:buSzPts val="1100"/>
              <a:buChar char="●"/>
            </a:pPr>
            <a:r>
              <a:rPr lang="en"/>
              <a:t>Scalability: By leveraging AI, educational institutions can offer consistent and high-quality support to a larger number of students simultaneously, overcoming the limitations of individualized attention in crowded classrooms.</a:t>
            </a:r>
            <a:endParaRPr/>
          </a:p>
          <a:p>
            <a:pPr indent="-298450" lvl="0" marL="457200" rtl="0" algn="l">
              <a:spcBef>
                <a:spcPts val="0"/>
              </a:spcBef>
              <a:spcAft>
                <a:spcPts val="0"/>
              </a:spcAft>
              <a:buSzPts val="1100"/>
              <a:buChar char="●"/>
            </a:pPr>
            <a:r>
              <a:rPr lang="en"/>
              <a:t>Adaptability: A fine-tuned generative AI model can adjust the complexity and presentation of problems based on the student’s performance, creating a personalized learning experience that evolves with the student.</a:t>
            </a:r>
            <a:endParaRPr/>
          </a:p>
          <a:p>
            <a:pPr indent="-298450" lvl="0" marL="457200" rtl="0" algn="l">
              <a:spcBef>
                <a:spcPts val="0"/>
              </a:spcBef>
              <a:spcAft>
                <a:spcPts val="0"/>
              </a:spcAft>
              <a:buSzPts val="1100"/>
              <a:buChar char="●"/>
            </a:pPr>
            <a:r>
              <a:rPr lang="en"/>
              <a:t>Engagement: Interactive problem-solving with immediate feedback keeps students engaged and motivated, enhancing their learning experience and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GenAI Business strategy</a:t>
            </a:r>
            <a:endParaRPr/>
          </a:p>
          <a:p>
            <a:pPr indent="0" lvl="0" marL="0" rtl="0" algn="l">
              <a:spcBef>
                <a:spcPts val="0"/>
              </a:spcBef>
              <a:spcAft>
                <a:spcPts val="0"/>
              </a:spcAft>
              <a:buNone/>
            </a:pPr>
            <a:r>
              <a:rPr lang="en"/>
              <a:t>Product Development: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Model Fine-Tuning: Develop a generative AI model trained on diverse math word problems to ensure versatility.</a:t>
            </a:r>
            <a:endParaRPr/>
          </a:p>
          <a:p>
            <a:pPr indent="-298450" lvl="0" marL="457200" rtl="0" algn="l">
              <a:spcBef>
                <a:spcPts val="0"/>
              </a:spcBef>
              <a:spcAft>
                <a:spcPts val="0"/>
              </a:spcAft>
              <a:buSzPts val="1100"/>
              <a:buChar char="●"/>
            </a:pPr>
            <a:r>
              <a:rPr lang="en"/>
              <a:t>User Interface Design: Create an intuitive platform for inputting math queries and receiving step-by-step solutions.</a:t>
            </a:r>
            <a:endParaRPr/>
          </a:p>
          <a:p>
            <a:pPr indent="0" lvl="0" marL="0" rtl="0" algn="l">
              <a:spcBef>
                <a:spcPts val="0"/>
              </a:spcBef>
              <a:spcAft>
                <a:spcPts val="0"/>
              </a:spcAft>
              <a:buNone/>
            </a:pPr>
            <a:r>
              <a:rPr lang="en"/>
              <a:t>Market Strategy: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Pilot Testing: Collaborate with schools to pilot the AI solution, gathering feedback for refinement.</a:t>
            </a:r>
            <a:endParaRPr/>
          </a:p>
          <a:p>
            <a:pPr indent="-298450" lvl="0" marL="457200" rtl="0" algn="l">
              <a:spcBef>
                <a:spcPts val="0"/>
              </a:spcBef>
              <a:spcAft>
                <a:spcPts val="0"/>
              </a:spcAft>
              <a:buSzPts val="1100"/>
              <a:buChar char="●"/>
            </a:pPr>
            <a:r>
              <a:rPr lang="en"/>
              <a:t>Partnerships: Form alliances with educational institutions, e-learning platforms, and publishers to integrate the AI into their systems.</a:t>
            </a:r>
            <a:endParaRPr/>
          </a:p>
          <a:p>
            <a:pPr indent="-298450" lvl="0" marL="457200" rtl="0" algn="l">
              <a:spcBef>
                <a:spcPts val="0"/>
              </a:spcBef>
              <a:spcAft>
                <a:spcPts val="0"/>
              </a:spcAft>
              <a:buSzPts val="1100"/>
              <a:buChar char="●"/>
            </a:pPr>
            <a:r>
              <a:rPr lang="en"/>
              <a:t>Subscription Model: Offer tiered services via a subscription-based model for schools and educators.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Demonstrations and Workshops: Conduct sessions showcasing the AI model's benefits for math education.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b52abe9a7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b52abe9a7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3.Model Optimization and Performance:</a:t>
            </a:r>
            <a:endParaRPr/>
          </a:p>
          <a:p>
            <a:pPr indent="-298450" lvl="0" marL="457200" rtl="0" algn="l">
              <a:spcBef>
                <a:spcPts val="0"/>
              </a:spcBef>
              <a:spcAft>
                <a:spcPts val="0"/>
              </a:spcAft>
              <a:buSzPts val="1100"/>
              <a:buChar char="●"/>
            </a:pPr>
            <a:r>
              <a:rPr lang="en"/>
              <a:t>Methods for optimizing AI/ML models:</a:t>
            </a:r>
            <a:endParaRPr/>
          </a:p>
          <a:p>
            <a:pPr indent="-298450" lvl="1" marL="914400" rtl="0" algn="l">
              <a:spcBef>
                <a:spcPts val="0"/>
              </a:spcBef>
              <a:spcAft>
                <a:spcPts val="0"/>
              </a:spcAft>
              <a:buSzPts val="1100"/>
              <a:buChar char="○"/>
            </a:pPr>
            <a:r>
              <a:rPr lang="en"/>
              <a:t>Algorithm refinement: Fine-tune model parameters and architecture to enhance performance and accuracy.</a:t>
            </a:r>
            <a:endParaRPr/>
          </a:p>
          <a:p>
            <a:pPr indent="-298450" lvl="0" marL="457200" rtl="0" algn="l">
              <a:spcBef>
                <a:spcPts val="0"/>
              </a:spcBef>
              <a:spcAft>
                <a:spcPts val="0"/>
              </a:spcAft>
              <a:buSzPts val="1100"/>
              <a:buChar char="●"/>
            </a:pPr>
            <a:r>
              <a:rPr lang="en"/>
              <a:t>Strategies for measuring and enhancing model performance:</a:t>
            </a:r>
            <a:endParaRPr/>
          </a:p>
          <a:p>
            <a:pPr indent="-298450" lvl="1" marL="914400" rtl="0" algn="l">
              <a:spcBef>
                <a:spcPts val="0"/>
              </a:spcBef>
              <a:spcAft>
                <a:spcPts val="0"/>
              </a:spcAft>
              <a:buSzPts val="1100"/>
              <a:buChar char="○"/>
            </a:pPr>
            <a:r>
              <a:rPr lang="en"/>
              <a:t>Performance metrics: Define key performance indicators (KPIs) such as accuracy, completion rates, and student progress.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Fairness and Bias Mitigation: </a:t>
            </a:r>
            <a:endParaRPr/>
          </a:p>
          <a:p>
            <a:pPr indent="-298450" lvl="0" marL="457200" rtl="0" algn="l">
              <a:spcBef>
                <a:spcPts val="0"/>
              </a:spcBef>
              <a:spcAft>
                <a:spcPts val="0"/>
              </a:spcAft>
              <a:buSzPts val="1100"/>
              <a:buChar char="●"/>
            </a:pPr>
            <a:r>
              <a:rPr lang="en"/>
              <a:t>Bias detection: Conduct bias assessments on the training data to identify and mitigate potential biases based on factors such as gender, race, or socioeconomic status.so model isn’t biased towards a single type of arithmetic problem</a:t>
            </a:r>
            <a:endParaRPr/>
          </a:p>
          <a:p>
            <a:pPr indent="-298450" lvl="0" marL="457200" rtl="0" algn="l">
              <a:spcBef>
                <a:spcPts val="0"/>
              </a:spcBef>
              <a:spcAft>
                <a:spcPts val="0"/>
              </a:spcAft>
              <a:buSzPts val="1100"/>
              <a:buChar char="●"/>
            </a:pPr>
            <a:r>
              <a:rPr lang="en"/>
              <a:t>Bias mitigation strategies: Implement techniques such as data augmentation, algorithmic adjustments, and diverse dataset sampling to mitigate bias and ensure ethical and fair outcomes.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b52abe9a7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db52abe9a7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Ethical use:</a:t>
            </a:r>
            <a:endParaRPr/>
          </a:p>
          <a:p>
            <a:pPr indent="-298450" lvl="0" marL="457200" rtl="0" algn="l">
              <a:spcBef>
                <a:spcPts val="0"/>
              </a:spcBef>
              <a:spcAft>
                <a:spcPts val="0"/>
              </a:spcAft>
              <a:buSzPts val="1100"/>
              <a:buChar char="●"/>
            </a:pPr>
            <a:r>
              <a:rPr lang="en"/>
              <a:t>Data Privacy and Security: Ensure that user data, including student interactions and personal information, is handled securely and in compliance with relevant regulations (e.g., GDPR, COPPA).</a:t>
            </a:r>
            <a:endParaRPr/>
          </a:p>
          <a:p>
            <a:pPr indent="-298450" lvl="0" marL="457200" rtl="0" algn="l">
              <a:spcBef>
                <a:spcPts val="0"/>
              </a:spcBef>
              <a:spcAft>
                <a:spcPts val="0"/>
              </a:spcAft>
              <a:buSzPts val="1100"/>
              <a:buChar char="●"/>
            </a:pPr>
            <a:r>
              <a:rPr lang="en"/>
              <a:t>Fairness and Bias Mitigation: Continuously monitor the AI model for biases and ensure fairness in the generation of solutions across different demographic groups to prevent unfair treatment.</a:t>
            </a:r>
            <a:endParaRPr/>
          </a:p>
          <a:p>
            <a:pPr indent="-298450" lvl="0" marL="457200" rtl="0" algn="l">
              <a:spcBef>
                <a:spcPts val="0"/>
              </a:spcBef>
              <a:spcAft>
                <a:spcPts val="0"/>
              </a:spcAft>
              <a:buSzPts val="1100"/>
              <a:buChar char="●"/>
            </a:pPr>
            <a:r>
              <a:rPr lang="en"/>
              <a:t>Transparency: Provide clear explanations of how the AI model works, including its limitations and potential biases, to promote transparency and trust among users.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Strategic Alignment</a:t>
            </a:r>
            <a:endParaRPr/>
          </a:p>
          <a:p>
            <a:pPr indent="0" lvl="0" marL="0" rtl="0" algn="l">
              <a:spcBef>
                <a:spcPts val="1200"/>
              </a:spcBef>
              <a:spcAft>
                <a:spcPts val="0"/>
              </a:spcAft>
              <a:buNone/>
            </a:pPr>
            <a:r>
              <a:rPr lang="en"/>
              <a:t>Educational Partnerships: Collaborate with educational institutions and organizations to align the AI-Powered Math Tutor with existing curriculum standards and learning objectives, ensuring relevance and adoption.</a:t>
            </a:r>
            <a:endParaRPr/>
          </a:p>
          <a:p>
            <a:pPr indent="0" lvl="0" marL="0" rtl="0" algn="l">
              <a:spcBef>
                <a:spcPts val="1200"/>
              </a:spcBef>
              <a:spcAft>
                <a:spcPts val="0"/>
              </a:spcAft>
              <a:buNone/>
            </a:pPr>
            <a:r>
              <a:rPr lang="en"/>
              <a:t>Market Research: Conduct thorough market research to identify target demographics, understand user needs and preferences, and tailor the platform's features and content accordingly.</a:t>
            </a:r>
            <a:endParaRPr/>
          </a:p>
          <a:p>
            <a:pPr indent="0" lvl="0" marL="0" rtl="0" algn="l">
              <a:spcBef>
                <a:spcPts val="1200"/>
              </a:spcBef>
              <a:spcAft>
                <a:spcPts val="0"/>
              </a:spcAft>
              <a:buNone/>
            </a:pPr>
            <a:r>
              <a:rPr lang="en"/>
              <a:t>Scalability: Develop a scalable business model that allows for expansion into new markets and regions while maintaining the quality and effectiveness of the platform's educational content.</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db5fb30f2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db5fb30f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execution: </a:t>
            </a:r>
            <a:endParaRPr/>
          </a:p>
          <a:p>
            <a:pPr indent="-298450" lvl="0" marL="457200" rtl="0" algn="l">
              <a:spcBef>
                <a:spcPts val="0"/>
              </a:spcBef>
              <a:spcAft>
                <a:spcPts val="0"/>
              </a:spcAft>
              <a:buSzPts val="1100"/>
              <a:buChar char="●"/>
            </a:pPr>
            <a:r>
              <a:rPr lang="en"/>
              <a:t>Model Fine-Tuning: Continuously refine and improve the AI model to enhance its accuracy, performance, and coverage of math topics, leveraging advancements in natural language processing and machine learning techniques.</a:t>
            </a:r>
            <a:endParaRPr/>
          </a:p>
          <a:p>
            <a:pPr indent="-298450" lvl="0" marL="457200" rtl="0" algn="l">
              <a:spcBef>
                <a:spcPts val="0"/>
              </a:spcBef>
              <a:spcAft>
                <a:spcPts val="0"/>
              </a:spcAft>
              <a:buSzPts val="1100"/>
              <a:buChar char="●"/>
            </a:pPr>
            <a:r>
              <a:rPr lang="en"/>
              <a:t>Ensure data quality and security throughout the tutoring platform.</a:t>
            </a:r>
            <a:endParaRPr/>
          </a:p>
          <a:p>
            <a:pPr indent="0" lvl="0" marL="0" rtl="0" algn="l">
              <a:spcBef>
                <a:spcPts val="0"/>
              </a:spcBef>
              <a:spcAft>
                <a:spcPts val="0"/>
              </a:spcAft>
              <a:buNone/>
            </a:pPr>
            <a:r>
              <a:rPr lang="en"/>
              <a:t>Societal Impact:</a:t>
            </a:r>
            <a:endParaRPr/>
          </a:p>
          <a:p>
            <a:pPr indent="-298450" lvl="0" marL="457200" rtl="0" algn="l">
              <a:spcBef>
                <a:spcPts val="0"/>
              </a:spcBef>
              <a:spcAft>
                <a:spcPts val="0"/>
              </a:spcAft>
              <a:buSzPts val="1100"/>
              <a:buChar char="●"/>
            </a:pPr>
            <a:r>
              <a:rPr lang="en"/>
              <a:t>Equitable Access: Ensure that the AI-Powered Math Tutor is accessible to students from diverse socioeconomic backgrounds and geographic locations, addressing disparities in access to quality education.</a:t>
            </a:r>
            <a:endParaRPr/>
          </a:p>
          <a:p>
            <a:pPr indent="-298450" lvl="0" marL="457200" rtl="0" algn="l">
              <a:spcBef>
                <a:spcPts val="0"/>
              </a:spcBef>
              <a:spcAft>
                <a:spcPts val="0"/>
              </a:spcAft>
              <a:buSzPts val="1100"/>
              <a:buChar char="●"/>
            </a:pPr>
            <a:r>
              <a:rPr lang="en"/>
              <a:t>Positive Learning Outcomes: Monitor and evaluate the platform's impact on student learning outcomes</a:t>
            </a:r>
            <a:endParaRPr/>
          </a:p>
          <a:p>
            <a:pPr indent="-298450" lvl="0" marL="457200" rtl="0" algn="l">
              <a:spcBef>
                <a:spcPts val="0"/>
              </a:spcBef>
              <a:spcAft>
                <a:spcPts val="0"/>
              </a:spcAft>
              <a:buSzPts val="1100"/>
              <a:buChar char="●"/>
            </a:pPr>
            <a:r>
              <a:rPr lang="en"/>
              <a:t>Community Engagement: Foster a supportive online community where students, educators, and parents can exchange ideas, share resources, and provide feedback to enhance the platform's relevance and impact over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96"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2"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8" name="Google Shape;128;p14"/>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6" name="Google Shape;146;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1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2" name="Google Shape;162;p18"/>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8"/>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 name="Google Shape;164;p18"/>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8"/>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6" name="Google Shape;166;p18"/>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171" name="Google Shape;171;p1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 name="Google Shape;178;p19"/>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9"/>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 name="Google Shape;180;p19"/>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9"/>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2" name="Google Shape;182;p19"/>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185" name="Google Shape;185;p19"/>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2" name="Google Shape;192;p20"/>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4" name="Google Shape;194;p20"/>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5" name="Google Shape;195;p20"/>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6" name="Google Shape;196;p20"/>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8" name="Google Shape;198;p20"/>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9" name="Google Shape;199;p2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8" name="Google Shape;208;p21"/>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21"/>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2" name="Google Shape;212;p21"/>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1"/>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1"/>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1"/>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1"/>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1"/>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1"/>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1"/>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2"/>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2"/>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2"/>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2"/>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2"/>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4" name="Google Shape;234;p22"/>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24"/>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57"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6"/>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 name="Google Shape;47;p5"/>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ctrTitle"/>
          </p:nvPr>
        </p:nvSpPr>
        <p:spPr>
          <a:xfrm>
            <a:off x="1038675" y="1317525"/>
            <a:ext cx="7322700" cy="23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AI-Powered Math Tutor</a:t>
            </a:r>
            <a:endParaRPr sz="4000">
              <a:solidFill>
                <a:srgbClr val="CC0000"/>
              </a:solidFill>
            </a:endParaRPr>
          </a:p>
        </p:txBody>
      </p:sp>
      <p:sp>
        <p:nvSpPr>
          <p:cNvPr id="276" name="Google Shape;276;p27"/>
          <p:cNvSpPr txBox="1"/>
          <p:nvPr>
            <p:ph idx="1" type="subTitle"/>
          </p:nvPr>
        </p:nvSpPr>
        <p:spPr>
          <a:xfrm>
            <a:off x="1625850" y="3837125"/>
            <a:ext cx="589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0501_GenAI Squad</a:t>
            </a:r>
            <a:endParaRPr/>
          </a:p>
          <a:p>
            <a:pPr indent="0" lvl="0" marL="0" rtl="0" algn="ctr">
              <a:spcBef>
                <a:spcPts val="0"/>
              </a:spcBef>
              <a:spcAft>
                <a:spcPts val="0"/>
              </a:spcAft>
              <a:buNone/>
            </a:pPr>
            <a:r>
              <a:rPr lang="en"/>
              <a:t>Aashay Zanpure, Akshay Belnekar, Delvin Eluvathingal,</a:t>
            </a:r>
            <a:endParaRPr/>
          </a:p>
          <a:p>
            <a:pPr indent="0" lvl="0" marL="0" rtl="0" algn="ctr">
              <a:spcBef>
                <a:spcPts val="0"/>
              </a:spcBef>
              <a:spcAft>
                <a:spcPts val="0"/>
              </a:spcAft>
              <a:buNone/>
            </a:pPr>
            <a:r>
              <a:rPr lang="en"/>
              <a:t> Nan Liu, Niharika Gupta, Shuang Lu, Vaibhavi Hedaoo</a:t>
            </a:r>
            <a:endParaRPr/>
          </a:p>
          <a:p>
            <a:pPr indent="0" lvl="0" marL="0" rtl="0" algn="ctr">
              <a:spcBef>
                <a:spcPts val="0"/>
              </a:spcBef>
              <a:spcAft>
                <a:spcPts val="0"/>
              </a:spcAft>
              <a:buNone/>
            </a:pPr>
            <a:r>
              <a:t/>
            </a:r>
            <a:endParaRPr/>
          </a:p>
        </p:txBody>
      </p:sp>
      <p:grpSp>
        <p:nvGrpSpPr>
          <p:cNvPr id="277" name="Google Shape;277;p27"/>
          <p:cNvGrpSpPr/>
          <p:nvPr/>
        </p:nvGrpSpPr>
        <p:grpSpPr>
          <a:xfrm>
            <a:off x="459070" y="457646"/>
            <a:ext cx="288601" cy="1096693"/>
            <a:chOff x="1006700" y="2603975"/>
            <a:chExt cx="55450" cy="210700"/>
          </a:xfrm>
        </p:grpSpPr>
        <p:sp>
          <p:nvSpPr>
            <p:cNvPr id="278" name="Google Shape;278;p2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5400000">
            <a:off x="7922207" y="3906771"/>
            <a:ext cx="288601" cy="1096693"/>
            <a:chOff x="1006700" y="2603975"/>
            <a:chExt cx="55450" cy="210700"/>
          </a:xfrm>
        </p:grpSpPr>
        <p:sp>
          <p:nvSpPr>
            <p:cNvPr id="285" name="Google Shape;285;p2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27"/>
          <p:cNvGrpSpPr/>
          <p:nvPr/>
        </p:nvGrpSpPr>
        <p:grpSpPr>
          <a:xfrm>
            <a:off x="372036" y="3814227"/>
            <a:ext cx="1178637" cy="1096691"/>
            <a:chOff x="827350" y="3629733"/>
            <a:chExt cx="1431600" cy="1332067"/>
          </a:xfrm>
        </p:grpSpPr>
        <p:sp>
          <p:nvSpPr>
            <p:cNvPr id="292" name="Google Shape;292;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7"/>
          <p:cNvGrpSpPr/>
          <p:nvPr/>
        </p:nvGrpSpPr>
        <p:grpSpPr>
          <a:xfrm>
            <a:off x="212752" y="2902809"/>
            <a:ext cx="781224" cy="726909"/>
            <a:chOff x="827350" y="3629733"/>
            <a:chExt cx="1431600" cy="1332067"/>
          </a:xfrm>
        </p:grpSpPr>
        <p:sp>
          <p:nvSpPr>
            <p:cNvPr id="296" name="Google Shape;296;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7"/>
          <p:cNvGrpSpPr/>
          <p:nvPr/>
        </p:nvGrpSpPr>
        <p:grpSpPr>
          <a:xfrm>
            <a:off x="1625839" y="4424798"/>
            <a:ext cx="356325" cy="331552"/>
            <a:chOff x="827350" y="3629733"/>
            <a:chExt cx="1431600" cy="1332067"/>
          </a:xfrm>
        </p:grpSpPr>
        <p:sp>
          <p:nvSpPr>
            <p:cNvPr id="300" name="Google Shape;300;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7"/>
          <p:cNvGrpSpPr/>
          <p:nvPr/>
        </p:nvGrpSpPr>
        <p:grpSpPr>
          <a:xfrm>
            <a:off x="7775876" y="163688"/>
            <a:ext cx="895180" cy="832942"/>
            <a:chOff x="827350" y="3629733"/>
            <a:chExt cx="1431600" cy="1332067"/>
          </a:xfrm>
        </p:grpSpPr>
        <p:sp>
          <p:nvSpPr>
            <p:cNvPr id="304" name="Google Shape;304;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7"/>
          <p:cNvGrpSpPr/>
          <p:nvPr/>
        </p:nvGrpSpPr>
        <p:grpSpPr>
          <a:xfrm>
            <a:off x="8361383" y="1042665"/>
            <a:ext cx="598982" cy="557337"/>
            <a:chOff x="827350" y="3629733"/>
            <a:chExt cx="1431600" cy="1332067"/>
          </a:xfrm>
        </p:grpSpPr>
        <p:sp>
          <p:nvSpPr>
            <p:cNvPr id="308" name="Google Shape;308;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7"/>
          <p:cNvGrpSpPr/>
          <p:nvPr/>
        </p:nvGrpSpPr>
        <p:grpSpPr>
          <a:xfrm>
            <a:off x="7053881" y="457644"/>
            <a:ext cx="464268" cy="431989"/>
            <a:chOff x="827350" y="3629733"/>
            <a:chExt cx="1431600" cy="1332067"/>
          </a:xfrm>
        </p:grpSpPr>
        <p:sp>
          <p:nvSpPr>
            <p:cNvPr id="312" name="Google Shape;312;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4339500" y="1911075"/>
            <a:ext cx="4339200" cy="12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DataSet and Model Training</a:t>
            </a:r>
            <a:endParaRPr sz="3500"/>
          </a:p>
        </p:txBody>
      </p:sp>
      <p:sp>
        <p:nvSpPr>
          <p:cNvPr id="562" name="Google Shape;562;p36"/>
          <p:cNvSpPr txBox="1"/>
          <p:nvPr>
            <p:ph idx="1" type="subTitle"/>
          </p:nvPr>
        </p:nvSpPr>
        <p:spPr>
          <a:xfrm>
            <a:off x="48865" y="4811994"/>
            <a:ext cx="661500" cy="3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63" name="Google Shape;563;p36"/>
          <p:cNvSpPr txBox="1"/>
          <p:nvPr>
            <p:ph idx="2" type="title"/>
          </p:nvPr>
        </p:nvSpPr>
        <p:spPr>
          <a:xfrm>
            <a:off x="1823800" y="1722425"/>
            <a:ext cx="2154900" cy="14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564" name="Google Shape;564;p36"/>
          <p:cNvGrpSpPr/>
          <p:nvPr/>
        </p:nvGrpSpPr>
        <p:grpSpPr>
          <a:xfrm rot="10800000">
            <a:off x="8057882" y="382596"/>
            <a:ext cx="288601" cy="1096693"/>
            <a:chOff x="1006700" y="2603975"/>
            <a:chExt cx="55450" cy="210700"/>
          </a:xfrm>
        </p:grpSpPr>
        <p:sp>
          <p:nvSpPr>
            <p:cNvPr id="565" name="Google Shape;565;p3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6"/>
          <p:cNvGrpSpPr/>
          <p:nvPr/>
        </p:nvGrpSpPr>
        <p:grpSpPr>
          <a:xfrm>
            <a:off x="558602" y="508321"/>
            <a:ext cx="781224" cy="726909"/>
            <a:chOff x="827350" y="3629733"/>
            <a:chExt cx="1431600" cy="1332067"/>
          </a:xfrm>
        </p:grpSpPr>
        <p:sp>
          <p:nvSpPr>
            <p:cNvPr id="572" name="Google Shape;572;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6"/>
          <p:cNvGrpSpPr/>
          <p:nvPr/>
        </p:nvGrpSpPr>
        <p:grpSpPr>
          <a:xfrm>
            <a:off x="1387564" y="321673"/>
            <a:ext cx="356325" cy="331552"/>
            <a:chOff x="827350" y="3629733"/>
            <a:chExt cx="1431600" cy="1332067"/>
          </a:xfrm>
        </p:grpSpPr>
        <p:sp>
          <p:nvSpPr>
            <p:cNvPr id="576" name="Google Shape;576;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6"/>
          <p:cNvGrpSpPr/>
          <p:nvPr/>
        </p:nvGrpSpPr>
        <p:grpSpPr>
          <a:xfrm>
            <a:off x="7535601" y="3848738"/>
            <a:ext cx="895180" cy="832942"/>
            <a:chOff x="827350" y="3629733"/>
            <a:chExt cx="1431600" cy="1332067"/>
          </a:xfrm>
        </p:grpSpPr>
        <p:sp>
          <p:nvSpPr>
            <p:cNvPr id="580" name="Google Shape;580;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6"/>
          <p:cNvGrpSpPr/>
          <p:nvPr/>
        </p:nvGrpSpPr>
        <p:grpSpPr>
          <a:xfrm>
            <a:off x="7902683" y="2980240"/>
            <a:ext cx="598982" cy="557337"/>
            <a:chOff x="827350" y="3629733"/>
            <a:chExt cx="1431600" cy="1332067"/>
          </a:xfrm>
        </p:grpSpPr>
        <p:sp>
          <p:nvSpPr>
            <p:cNvPr id="584" name="Google Shape;584;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6"/>
          <p:cNvGrpSpPr/>
          <p:nvPr/>
        </p:nvGrpSpPr>
        <p:grpSpPr>
          <a:xfrm>
            <a:off x="6634531" y="4239131"/>
            <a:ext cx="464268" cy="431989"/>
            <a:chOff x="827350" y="3629733"/>
            <a:chExt cx="1431600" cy="1332067"/>
          </a:xfrm>
        </p:grpSpPr>
        <p:sp>
          <p:nvSpPr>
            <p:cNvPr id="588" name="Google Shape;588;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36"/>
          <p:cNvGrpSpPr/>
          <p:nvPr/>
        </p:nvGrpSpPr>
        <p:grpSpPr>
          <a:xfrm rot="5400000">
            <a:off x="962657" y="3906771"/>
            <a:ext cx="288601" cy="1096693"/>
            <a:chOff x="1006700" y="2603975"/>
            <a:chExt cx="55450" cy="210700"/>
          </a:xfrm>
        </p:grpSpPr>
        <p:sp>
          <p:nvSpPr>
            <p:cNvPr id="592" name="Google Shape;592;p3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36"/>
          <p:cNvSpPr/>
          <p:nvPr/>
        </p:nvSpPr>
        <p:spPr>
          <a:xfrm>
            <a:off x="1504599" y="1398450"/>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txBox="1"/>
          <p:nvPr>
            <p:ph type="title"/>
          </p:nvPr>
        </p:nvSpPr>
        <p:spPr>
          <a:xfrm>
            <a:off x="712325"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605" name="Google Shape;605;p37"/>
          <p:cNvSpPr txBox="1"/>
          <p:nvPr>
            <p:ph idx="1" type="body"/>
          </p:nvPr>
        </p:nvSpPr>
        <p:spPr>
          <a:xfrm>
            <a:off x="206975" y="1519900"/>
            <a:ext cx="7609500" cy="25548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t/>
            </a:r>
            <a:endParaRPr/>
          </a:p>
          <a:p>
            <a:pPr indent="-317500" lvl="1" marL="914400" rtl="0" algn="l">
              <a:spcBef>
                <a:spcPts val="1000"/>
              </a:spcBef>
              <a:spcAft>
                <a:spcPts val="0"/>
              </a:spcAft>
              <a:buSzPts val="1400"/>
              <a:buChar char="○"/>
            </a:pPr>
            <a:r>
              <a:rPr lang="en"/>
              <a:t>High quality grade school math word problems in textual format</a:t>
            </a:r>
            <a:endParaRPr/>
          </a:p>
          <a:p>
            <a:pPr indent="-304800" lvl="2" marL="1371600" rtl="0" algn="l">
              <a:spcBef>
                <a:spcPts val="1000"/>
              </a:spcBef>
              <a:spcAft>
                <a:spcPts val="0"/>
              </a:spcAft>
              <a:buSzPts val="1200"/>
              <a:buChar char="■"/>
            </a:pPr>
            <a:r>
              <a:rPr lang="en" sz="1200"/>
              <a:t>Each problem takes between 2 and 8 steps to solve, and solutions primarily involve performing a sequence of elementary calculations using basic arithmetic operations (+ − × ÷) to reach the final answer.</a:t>
            </a:r>
            <a:endParaRPr/>
          </a:p>
          <a:p>
            <a:pPr indent="-317500" lvl="1" marL="914400" rtl="0" algn="l">
              <a:spcBef>
                <a:spcPts val="1200"/>
              </a:spcBef>
              <a:spcAft>
                <a:spcPts val="0"/>
              </a:spcAft>
              <a:buSzPts val="1400"/>
              <a:buChar char="○"/>
            </a:pPr>
            <a:r>
              <a:rPr lang="en"/>
              <a:t>10,000 rows originally and 2 attributes - Question and Answer format</a:t>
            </a:r>
            <a:endParaRPr/>
          </a:p>
          <a:p>
            <a:pPr indent="0" lvl="0" marL="1371600" rtl="0" algn="l">
              <a:spcBef>
                <a:spcPts val="1000"/>
              </a:spcBef>
              <a:spcAft>
                <a:spcPts val="0"/>
              </a:spcAft>
              <a:buNone/>
            </a:pPr>
            <a:r>
              <a:t/>
            </a:r>
            <a:endParaRPr>
              <a:solidFill>
                <a:srgbClr val="FFFFFF"/>
              </a:solidFill>
            </a:endParaRPr>
          </a:p>
          <a:p>
            <a:pPr indent="0" lvl="0" marL="1371600" rtl="0" algn="l">
              <a:spcBef>
                <a:spcPts val="1000"/>
              </a:spcBef>
              <a:spcAft>
                <a:spcPts val="0"/>
              </a:spcAft>
              <a:buNone/>
            </a:pPr>
            <a:r>
              <a:t/>
            </a:r>
            <a:endParaRPr>
              <a:solidFill>
                <a:srgbClr val="FFFFFF"/>
              </a:solidFill>
            </a:endParaRPr>
          </a:p>
          <a:p>
            <a:pPr indent="-317500" lvl="1" marL="914400" rtl="0" algn="l">
              <a:spcBef>
                <a:spcPts val="1000"/>
              </a:spcBef>
              <a:spcAft>
                <a:spcPts val="0"/>
              </a:spcAft>
              <a:buSzPts val="1400"/>
              <a:buChar char="○"/>
            </a:pPr>
            <a:r>
              <a:rPr lang="en"/>
              <a:t>Use the subset of data to train, validate and test - first 300 rows</a:t>
            </a:r>
            <a:endParaRPr sz="1300"/>
          </a:p>
        </p:txBody>
      </p:sp>
      <p:grpSp>
        <p:nvGrpSpPr>
          <p:cNvPr id="606" name="Google Shape;606;p37"/>
          <p:cNvGrpSpPr/>
          <p:nvPr/>
        </p:nvGrpSpPr>
        <p:grpSpPr>
          <a:xfrm rot="10800000">
            <a:off x="206982" y="423196"/>
            <a:ext cx="288601" cy="1096693"/>
            <a:chOff x="1006700" y="2603975"/>
            <a:chExt cx="55450" cy="210700"/>
          </a:xfrm>
        </p:grpSpPr>
        <p:sp>
          <p:nvSpPr>
            <p:cNvPr id="607" name="Google Shape;607;p3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7"/>
          <p:cNvGrpSpPr/>
          <p:nvPr/>
        </p:nvGrpSpPr>
        <p:grpSpPr>
          <a:xfrm>
            <a:off x="7882402" y="3927185"/>
            <a:ext cx="1096749" cy="1020364"/>
            <a:chOff x="827350" y="3629733"/>
            <a:chExt cx="1431600" cy="1332067"/>
          </a:xfrm>
        </p:grpSpPr>
        <p:sp>
          <p:nvSpPr>
            <p:cNvPr id="614" name="Google Shape;614;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7"/>
          <p:cNvGrpSpPr/>
          <p:nvPr/>
        </p:nvGrpSpPr>
        <p:grpSpPr>
          <a:xfrm>
            <a:off x="7771279" y="3271162"/>
            <a:ext cx="510366" cy="474882"/>
            <a:chOff x="827350" y="3629733"/>
            <a:chExt cx="1431600" cy="1332067"/>
          </a:xfrm>
        </p:grpSpPr>
        <p:sp>
          <p:nvSpPr>
            <p:cNvPr id="618" name="Google Shape;618;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37"/>
          <p:cNvGrpSpPr/>
          <p:nvPr/>
        </p:nvGrpSpPr>
        <p:grpSpPr>
          <a:xfrm>
            <a:off x="7247377" y="4412793"/>
            <a:ext cx="401134" cy="373245"/>
            <a:chOff x="827350" y="3629733"/>
            <a:chExt cx="1431600" cy="1332067"/>
          </a:xfrm>
        </p:grpSpPr>
        <p:sp>
          <p:nvSpPr>
            <p:cNvPr id="622" name="Google Shape;622;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5" name="Google Shape;625;p37"/>
          <p:cNvPicPr preferRelativeResize="0"/>
          <p:nvPr/>
        </p:nvPicPr>
        <p:blipFill>
          <a:blip r:embed="rId3">
            <a:alphaModFix/>
          </a:blip>
          <a:stretch>
            <a:fillRect/>
          </a:stretch>
        </p:blipFill>
        <p:spPr>
          <a:xfrm>
            <a:off x="633475" y="3276650"/>
            <a:ext cx="7783750" cy="46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8"/>
          <p:cNvSpPr txBox="1"/>
          <p:nvPr>
            <p:ph idx="1" type="body"/>
          </p:nvPr>
        </p:nvSpPr>
        <p:spPr>
          <a:xfrm>
            <a:off x="720000" y="1464300"/>
            <a:ext cx="7704000" cy="3204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Char char="●"/>
            </a:pPr>
            <a:r>
              <a:rPr b="0" lang="en" sz="1300"/>
              <a:t>Prepare data</a:t>
            </a:r>
            <a:endParaRPr b="0" sz="1400"/>
          </a:p>
          <a:p>
            <a:pPr indent="-304800" lvl="1" marL="914400" rtl="0" algn="l">
              <a:lnSpc>
                <a:spcPct val="150000"/>
              </a:lnSpc>
              <a:spcBef>
                <a:spcPts val="0"/>
              </a:spcBef>
              <a:spcAft>
                <a:spcPts val="0"/>
              </a:spcAft>
              <a:buSzPts val="1200"/>
              <a:buChar char="○"/>
            </a:pPr>
            <a:r>
              <a:rPr lang="en" sz="1300"/>
              <a:t>Select first 100 rows to train and next 100 rows to validate</a:t>
            </a:r>
            <a:endParaRPr sz="1300"/>
          </a:p>
          <a:p>
            <a:pPr indent="-311150" lvl="1" marL="914400" rtl="0" algn="l">
              <a:lnSpc>
                <a:spcPct val="150000"/>
              </a:lnSpc>
              <a:spcBef>
                <a:spcPts val="0"/>
              </a:spcBef>
              <a:spcAft>
                <a:spcPts val="0"/>
              </a:spcAft>
              <a:buSzPts val="1300"/>
              <a:buChar char="○"/>
            </a:pPr>
            <a:r>
              <a:rPr lang="en" sz="1300"/>
              <a:t>Transform datasets to structure questions and solutions into AI understandable format</a:t>
            </a:r>
            <a:endParaRPr sz="1300"/>
          </a:p>
          <a:p>
            <a:pPr indent="-311150" lvl="1" marL="914400" rtl="0" algn="l">
              <a:lnSpc>
                <a:spcPct val="150000"/>
              </a:lnSpc>
              <a:spcBef>
                <a:spcPts val="0"/>
              </a:spcBef>
              <a:spcAft>
                <a:spcPts val="0"/>
              </a:spcAft>
              <a:buSzPts val="1300"/>
              <a:buChar char="○"/>
            </a:pPr>
            <a:r>
              <a:rPr lang="en" sz="1300"/>
              <a:t>Save them into .jsonl files for efficient storage and training</a:t>
            </a:r>
            <a:endParaRPr sz="1300"/>
          </a:p>
          <a:p>
            <a:pPr indent="-311150" lvl="1" marL="914400" rtl="0" algn="l">
              <a:lnSpc>
                <a:spcPct val="150000"/>
              </a:lnSpc>
              <a:spcBef>
                <a:spcPts val="0"/>
              </a:spcBef>
              <a:spcAft>
                <a:spcPts val="0"/>
              </a:spcAft>
              <a:buSzPts val="1300"/>
              <a:buChar char="○"/>
            </a:pPr>
            <a:r>
              <a:rPr lang="en" sz="1300"/>
              <a:t>Upload these files to ./Files endpoint to fine-tune the AI model</a:t>
            </a:r>
            <a:endParaRPr sz="1300"/>
          </a:p>
          <a:p>
            <a:pPr indent="-317500" lvl="0" marL="457200" rtl="0" algn="l">
              <a:lnSpc>
                <a:spcPct val="150000"/>
              </a:lnSpc>
              <a:spcBef>
                <a:spcPts val="0"/>
              </a:spcBef>
              <a:spcAft>
                <a:spcPts val="0"/>
              </a:spcAft>
              <a:buClr>
                <a:schemeClr val="lt1"/>
              </a:buClr>
              <a:buSzPts val="1400"/>
              <a:buChar char="●"/>
            </a:pPr>
            <a:r>
              <a:rPr b="0" lang="en" sz="1300"/>
              <a:t>Fine-tuning and model selection</a:t>
            </a:r>
            <a:endParaRPr b="0" sz="1300"/>
          </a:p>
          <a:p>
            <a:pPr indent="-304800" lvl="1" marL="914400" rtl="0" algn="l">
              <a:lnSpc>
                <a:spcPct val="150000"/>
              </a:lnSpc>
              <a:spcBef>
                <a:spcPts val="0"/>
              </a:spcBef>
              <a:spcAft>
                <a:spcPts val="0"/>
              </a:spcAft>
              <a:buSzPts val="1200"/>
              <a:buChar char="○"/>
            </a:pPr>
            <a:r>
              <a:rPr lang="en" sz="1300"/>
              <a:t>Model selection (GPT 3.5)</a:t>
            </a:r>
            <a:endParaRPr sz="1300"/>
          </a:p>
          <a:p>
            <a:pPr indent="-311150" lvl="1" marL="914400" rtl="0" algn="l">
              <a:lnSpc>
                <a:spcPct val="150000"/>
              </a:lnSpc>
              <a:spcBef>
                <a:spcPts val="0"/>
              </a:spcBef>
              <a:spcAft>
                <a:spcPts val="0"/>
              </a:spcAft>
              <a:buSzPts val="1300"/>
              <a:buChar char="○"/>
            </a:pPr>
            <a:r>
              <a:rPr lang="en" sz="1300"/>
              <a:t>Create a fine-tuning job and track job progress</a:t>
            </a:r>
            <a:endParaRPr sz="1300"/>
          </a:p>
          <a:p>
            <a:pPr indent="-317500" lvl="0" marL="457200" rtl="0" algn="l">
              <a:lnSpc>
                <a:spcPct val="150000"/>
              </a:lnSpc>
              <a:spcBef>
                <a:spcPts val="0"/>
              </a:spcBef>
              <a:spcAft>
                <a:spcPts val="0"/>
              </a:spcAft>
              <a:buClr>
                <a:schemeClr val="lt1"/>
              </a:buClr>
              <a:buSzPts val="1400"/>
              <a:buChar char="●"/>
            </a:pPr>
            <a:r>
              <a:rPr b="0" lang="en" sz="1300"/>
              <a:t>Try the tuned AI model</a:t>
            </a:r>
            <a:endParaRPr b="0" sz="1400"/>
          </a:p>
          <a:p>
            <a:pPr indent="-317500" lvl="1" marL="914400" rtl="0" algn="l">
              <a:lnSpc>
                <a:spcPct val="150000"/>
              </a:lnSpc>
              <a:spcBef>
                <a:spcPts val="0"/>
              </a:spcBef>
              <a:spcAft>
                <a:spcPts val="0"/>
              </a:spcAft>
              <a:buSzPts val="1400"/>
              <a:buChar char="○"/>
            </a:pPr>
            <a:r>
              <a:rPr lang="en" sz="1300"/>
              <a:t>Pick a row from next 100 rows to test the fine-tuned model</a:t>
            </a:r>
            <a:endParaRPr sz="1300"/>
          </a:p>
        </p:txBody>
      </p:sp>
      <p:sp>
        <p:nvSpPr>
          <p:cNvPr id="631" name="Google Shape;631;p38"/>
          <p:cNvSpPr txBox="1"/>
          <p:nvPr>
            <p:ph type="title"/>
          </p:nvPr>
        </p:nvSpPr>
        <p:spPr>
          <a:xfrm>
            <a:off x="659025"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Training</a:t>
            </a:r>
            <a:endParaRPr/>
          </a:p>
        </p:txBody>
      </p:sp>
      <p:sp>
        <p:nvSpPr>
          <p:cNvPr id="632" name="Google Shape;632;p38"/>
          <p:cNvSpPr txBox="1"/>
          <p:nvPr>
            <p:ph type="title"/>
          </p:nvPr>
        </p:nvSpPr>
        <p:spPr>
          <a:xfrm>
            <a:off x="498951" y="4198250"/>
            <a:ext cx="2563200" cy="10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
              <a:t>.</a:t>
            </a:r>
            <a:endParaRPr sz="100"/>
          </a:p>
        </p:txBody>
      </p:sp>
      <p:sp>
        <p:nvSpPr>
          <p:cNvPr id="633" name="Google Shape;633;p38"/>
          <p:cNvSpPr/>
          <p:nvPr/>
        </p:nvSpPr>
        <p:spPr>
          <a:xfrm>
            <a:off x="6599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9"/>
          <p:cNvSpPr txBox="1"/>
          <p:nvPr>
            <p:ph type="title"/>
          </p:nvPr>
        </p:nvSpPr>
        <p:spPr>
          <a:xfrm>
            <a:off x="4405725" y="1777350"/>
            <a:ext cx="45060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a:t>
            </a:r>
            <a:endParaRPr/>
          </a:p>
          <a:p>
            <a:pPr indent="0" lvl="0" marL="0" rtl="0" algn="l">
              <a:spcBef>
                <a:spcPts val="0"/>
              </a:spcBef>
              <a:spcAft>
                <a:spcPts val="0"/>
              </a:spcAft>
              <a:buNone/>
            </a:pPr>
            <a:r>
              <a:rPr lang="en"/>
              <a:t>Demonstration</a:t>
            </a:r>
            <a:endParaRPr/>
          </a:p>
        </p:txBody>
      </p:sp>
      <p:sp>
        <p:nvSpPr>
          <p:cNvPr id="639" name="Google Shape;639;p39"/>
          <p:cNvSpPr txBox="1"/>
          <p:nvPr>
            <p:ph idx="2" type="title"/>
          </p:nvPr>
        </p:nvSpPr>
        <p:spPr>
          <a:xfrm>
            <a:off x="1823800" y="1597800"/>
            <a:ext cx="2154900" cy="14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640" name="Google Shape;640;p39"/>
          <p:cNvGrpSpPr/>
          <p:nvPr/>
        </p:nvGrpSpPr>
        <p:grpSpPr>
          <a:xfrm rot="10800000">
            <a:off x="8057882" y="382596"/>
            <a:ext cx="288601" cy="1096693"/>
            <a:chOff x="1006700" y="2603975"/>
            <a:chExt cx="55450" cy="210700"/>
          </a:xfrm>
        </p:grpSpPr>
        <p:sp>
          <p:nvSpPr>
            <p:cNvPr id="641" name="Google Shape;641;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9"/>
          <p:cNvGrpSpPr/>
          <p:nvPr/>
        </p:nvGrpSpPr>
        <p:grpSpPr>
          <a:xfrm>
            <a:off x="558602" y="508321"/>
            <a:ext cx="781224" cy="726909"/>
            <a:chOff x="827350" y="3629733"/>
            <a:chExt cx="1431600" cy="1332067"/>
          </a:xfrm>
        </p:grpSpPr>
        <p:sp>
          <p:nvSpPr>
            <p:cNvPr id="648" name="Google Shape;648;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39"/>
          <p:cNvGrpSpPr/>
          <p:nvPr/>
        </p:nvGrpSpPr>
        <p:grpSpPr>
          <a:xfrm>
            <a:off x="1387564" y="321673"/>
            <a:ext cx="356325" cy="331552"/>
            <a:chOff x="827350" y="3629733"/>
            <a:chExt cx="1431600" cy="1332067"/>
          </a:xfrm>
        </p:grpSpPr>
        <p:sp>
          <p:nvSpPr>
            <p:cNvPr id="652" name="Google Shape;652;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9"/>
          <p:cNvGrpSpPr/>
          <p:nvPr/>
        </p:nvGrpSpPr>
        <p:grpSpPr>
          <a:xfrm>
            <a:off x="7535601" y="3848738"/>
            <a:ext cx="895180" cy="832942"/>
            <a:chOff x="827350" y="3629733"/>
            <a:chExt cx="1431600" cy="1332067"/>
          </a:xfrm>
        </p:grpSpPr>
        <p:sp>
          <p:nvSpPr>
            <p:cNvPr id="656" name="Google Shape;656;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39"/>
          <p:cNvGrpSpPr/>
          <p:nvPr/>
        </p:nvGrpSpPr>
        <p:grpSpPr>
          <a:xfrm>
            <a:off x="7902683" y="2980240"/>
            <a:ext cx="598982" cy="557337"/>
            <a:chOff x="827350" y="3629733"/>
            <a:chExt cx="1431600" cy="1332067"/>
          </a:xfrm>
        </p:grpSpPr>
        <p:sp>
          <p:nvSpPr>
            <p:cNvPr id="660" name="Google Shape;660;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9"/>
          <p:cNvGrpSpPr/>
          <p:nvPr/>
        </p:nvGrpSpPr>
        <p:grpSpPr>
          <a:xfrm>
            <a:off x="6634531" y="4239131"/>
            <a:ext cx="464268" cy="431989"/>
            <a:chOff x="827350" y="3629733"/>
            <a:chExt cx="1431600" cy="1332067"/>
          </a:xfrm>
        </p:grpSpPr>
        <p:sp>
          <p:nvSpPr>
            <p:cNvPr id="664" name="Google Shape;664;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9"/>
          <p:cNvGrpSpPr/>
          <p:nvPr/>
        </p:nvGrpSpPr>
        <p:grpSpPr>
          <a:xfrm rot="5400000">
            <a:off x="962657" y="3906771"/>
            <a:ext cx="288601" cy="1096693"/>
            <a:chOff x="1006700" y="2603975"/>
            <a:chExt cx="55450" cy="210700"/>
          </a:xfrm>
        </p:grpSpPr>
        <p:sp>
          <p:nvSpPr>
            <p:cNvPr id="668" name="Google Shape;668;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39"/>
          <p:cNvSpPr/>
          <p:nvPr/>
        </p:nvSpPr>
        <p:spPr>
          <a:xfrm>
            <a:off x="1504599" y="1308725"/>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0"/>
          <p:cNvSpPr txBox="1"/>
          <p:nvPr>
            <p:ph type="title"/>
          </p:nvPr>
        </p:nvSpPr>
        <p:spPr>
          <a:xfrm>
            <a:off x="4405725" y="1701150"/>
            <a:ext cx="45060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Potential Challenges &amp; Broader Implications</a:t>
            </a:r>
            <a:endParaRPr sz="2700"/>
          </a:p>
        </p:txBody>
      </p:sp>
      <p:sp>
        <p:nvSpPr>
          <p:cNvPr id="680" name="Google Shape;680;p40"/>
          <p:cNvSpPr txBox="1"/>
          <p:nvPr>
            <p:ph idx="2" type="title"/>
          </p:nvPr>
        </p:nvSpPr>
        <p:spPr>
          <a:xfrm>
            <a:off x="1823800" y="1701150"/>
            <a:ext cx="2154900" cy="14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681" name="Google Shape;681;p40"/>
          <p:cNvGrpSpPr/>
          <p:nvPr/>
        </p:nvGrpSpPr>
        <p:grpSpPr>
          <a:xfrm rot="10800000">
            <a:off x="8057882" y="382596"/>
            <a:ext cx="288601" cy="1096693"/>
            <a:chOff x="1006700" y="2603975"/>
            <a:chExt cx="55450" cy="210700"/>
          </a:xfrm>
        </p:grpSpPr>
        <p:sp>
          <p:nvSpPr>
            <p:cNvPr id="682" name="Google Shape;682;p4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40"/>
          <p:cNvGrpSpPr/>
          <p:nvPr/>
        </p:nvGrpSpPr>
        <p:grpSpPr>
          <a:xfrm>
            <a:off x="558602" y="508321"/>
            <a:ext cx="781224" cy="726909"/>
            <a:chOff x="827350" y="3629733"/>
            <a:chExt cx="1431600" cy="1332067"/>
          </a:xfrm>
        </p:grpSpPr>
        <p:sp>
          <p:nvSpPr>
            <p:cNvPr id="689" name="Google Shape;689;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40"/>
          <p:cNvGrpSpPr/>
          <p:nvPr/>
        </p:nvGrpSpPr>
        <p:grpSpPr>
          <a:xfrm>
            <a:off x="1387564" y="321673"/>
            <a:ext cx="356325" cy="331552"/>
            <a:chOff x="827350" y="3629733"/>
            <a:chExt cx="1431600" cy="1332067"/>
          </a:xfrm>
        </p:grpSpPr>
        <p:sp>
          <p:nvSpPr>
            <p:cNvPr id="693" name="Google Shape;693;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40"/>
          <p:cNvGrpSpPr/>
          <p:nvPr/>
        </p:nvGrpSpPr>
        <p:grpSpPr>
          <a:xfrm>
            <a:off x="7535601" y="3848738"/>
            <a:ext cx="895180" cy="832942"/>
            <a:chOff x="827350" y="3629733"/>
            <a:chExt cx="1431600" cy="1332067"/>
          </a:xfrm>
        </p:grpSpPr>
        <p:sp>
          <p:nvSpPr>
            <p:cNvPr id="697" name="Google Shape;697;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0"/>
          <p:cNvGrpSpPr/>
          <p:nvPr/>
        </p:nvGrpSpPr>
        <p:grpSpPr>
          <a:xfrm>
            <a:off x="7902683" y="2980240"/>
            <a:ext cx="598982" cy="557337"/>
            <a:chOff x="827350" y="3629733"/>
            <a:chExt cx="1431600" cy="1332067"/>
          </a:xfrm>
        </p:grpSpPr>
        <p:sp>
          <p:nvSpPr>
            <p:cNvPr id="701" name="Google Shape;701;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40"/>
          <p:cNvGrpSpPr/>
          <p:nvPr/>
        </p:nvGrpSpPr>
        <p:grpSpPr>
          <a:xfrm>
            <a:off x="6634531" y="4239131"/>
            <a:ext cx="464268" cy="431989"/>
            <a:chOff x="827350" y="3629733"/>
            <a:chExt cx="1431600" cy="1332067"/>
          </a:xfrm>
        </p:grpSpPr>
        <p:sp>
          <p:nvSpPr>
            <p:cNvPr id="705" name="Google Shape;705;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40"/>
          <p:cNvGrpSpPr/>
          <p:nvPr/>
        </p:nvGrpSpPr>
        <p:grpSpPr>
          <a:xfrm rot="5400000">
            <a:off x="962657" y="3906771"/>
            <a:ext cx="288601" cy="1096693"/>
            <a:chOff x="1006700" y="2603975"/>
            <a:chExt cx="55450" cy="210700"/>
          </a:xfrm>
        </p:grpSpPr>
        <p:sp>
          <p:nvSpPr>
            <p:cNvPr id="709" name="Google Shape;709;p4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40"/>
          <p:cNvSpPr/>
          <p:nvPr/>
        </p:nvSpPr>
        <p:spPr>
          <a:xfrm>
            <a:off x="1504599" y="1398450"/>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1"/>
          <p:cNvSpPr/>
          <p:nvPr/>
        </p:nvSpPr>
        <p:spPr>
          <a:xfrm>
            <a:off x="713225" y="510300"/>
            <a:ext cx="7856100" cy="6405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txBox="1"/>
          <p:nvPr>
            <p:ph idx="6" type="title"/>
          </p:nvPr>
        </p:nvSpPr>
        <p:spPr>
          <a:xfrm>
            <a:off x="1403400" y="510300"/>
            <a:ext cx="7452900" cy="60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t>Potential Challenges and Mitigation Strategies</a:t>
            </a:r>
            <a:endParaRPr sz="2000"/>
          </a:p>
        </p:txBody>
      </p:sp>
      <p:sp>
        <p:nvSpPr>
          <p:cNvPr id="722" name="Google Shape;722;p41"/>
          <p:cNvSpPr txBox="1"/>
          <p:nvPr>
            <p:ph type="title"/>
          </p:nvPr>
        </p:nvSpPr>
        <p:spPr>
          <a:xfrm>
            <a:off x="886050" y="1248400"/>
            <a:ext cx="6019500" cy="288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900">
                <a:solidFill>
                  <a:schemeClr val="accent1"/>
                </a:solidFill>
              </a:rPr>
              <a:t>Data Bias</a:t>
            </a:r>
            <a:endParaRPr sz="1900">
              <a:solidFill>
                <a:schemeClr val="accent1"/>
              </a:solidFill>
            </a:endParaRPr>
          </a:p>
        </p:txBody>
      </p:sp>
      <p:sp>
        <p:nvSpPr>
          <p:cNvPr id="723" name="Google Shape;723;p41"/>
          <p:cNvSpPr txBox="1"/>
          <p:nvPr>
            <p:ph idx="1" type="subTitle"/>
          </p:nvPr>
        </p:nvSpPr>
        <p:spPr>
          <a:xfrm>
            <a:off x="800100" y="1383375"/>
            <a:ext cx="7312200" cy="780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i="1" lang="en" sz="1000"/>
              <a:t>Challenge:</a:t>
            </a:r>
            <a:r>
              <a:rPr lang="en" sz="1000"/>
              <a:t> Biases present in the training data could lead to inaccuracies or unfair treatment in the generated solutions, particularly for underrepresented demographic groups.</a:t>
            </a:r>
            <a:endParaRPr sz="1000"/>
          </a:p>
          <a:p>
            <a:pPr indent="-292100" lvl="0" marL="457200" rtl="0" algn="l">
              <a:spcBef>
                <a:spcPts val="0"/>
              </a:spcBef>
              <a:spcAft>
                <a:spcPts val="0"/>
              </a:spcAft>
              <a:buSzPts val="1000"/>
              <a:buChar char="●"/>
            </a:pPr>
            <a:r>
              <a:rPr b="1" i="1" lang="en" sz="1000"/>
              <a:t>Solution: </a:t>
            </a:r>
            <a:r>
              <a:rPr lang="en" sz="1000"/>
              <a:t>Diverse Data Collection, Bias Detection and Mitigation </a:t>
            </a:r>
            <a:endParaRPr/>
          </a:p>
        </p:txBody>
      </p:sp>
      <p:sp>
        <p:nvSpPr>
          <p:cNvPr id="724" name="Google Shape;724;p41"/>
          <p:cNvSpPr txBox="1"/>
          <p:nvPr>
            <p:ph idx="2" type="title"/>
          </p:nvPr>
        </p:nvSpPr>
        <p:spPr>
          <a:xfrm>
            <a:off x="924000" y="1980987"/>
            <a:ext cx="5943600" cy="387600"/>
          </a:xfrm>
          <a:prstGeom prst="rect">
            <a:avLst/>
          </a:prstGeom>
        </p:spPr>
        <p:txBody>
          <a:bodyPr anchorCtr="0" anchor="b" bIns="91425" lIns="45700" spcFirstLastPara="1" rIns="45700" wrap="square" tIns="91425">
            <a:noAutofit/>
          </a:bodyPr>
          <a:lstStyle/>
          <a:p>
            <a:pPr indent="0" lvl="0" marL="0" rtl="0" algn="l">
              <a:spcBef>
                <a:spcPts val="0"/>
              </a:spcBef>
              <a:spcAft>
                <a:spcPts val="1200"/>
              </a:spcAft>
              <a:buClr>
                <a:schemeClr val="lt1"/>
              </a:buClr>
              <a:buSzPts val="1100"/>
              <a:buFont typeface="Arial"/>
              <a:buNone/>
            </a:pPr>
            <a:r>
              <a:rPr lang="en" sz="1900">
                <a:solidFill>
                  <a:schemeClr val="accent1"/>
                </a:solidFill>
              </a:rPr>
              <a:t>Algorithmic Transparency</a:t>
            </a:r>
            <a:endParaRPr sz="1900">
              <a:solidFill>
                <a:schemeClr val="accent1"/>
              </a:solidFill>
            </a:endParaRPr>
          </a:p>
        </p:txBody>
      </p:sp>
      <p:sp>
        <p:nvSpPr>
          <p:cNvPr id="725" name="Google Shape;725;p41"/>
          <p:cNvSpPr txBox="1"/>
          <p:nvPr>
            <p:ph idx="3" type="subTitle"/>
          </p:nvPr>
        </p:nvSpPr>
        <p:spPr>
          <a:xfrm>
            <a:off x="800100" y="2192062"/>
            <a:ext cx="7543800" cy="632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i="1" lang="en" sz="1000"/>
              <a:t>Challenge:</a:t>
            </a:r>
            <a:r>
              <a:rPr lang="en" sz="1000"/>
              <a:t> Lack of transparency in the AI model's decision-making process could undermine user trust and make it difficult to understand how solutions are generated.</a:t>
            </a:r>
            <a:endParaRPr sz="1000"/>
          </a:p>
          <a:p>
            <a:pPr indent="-292100" lvl="0" marL="457200" rtl="0" algn="l">
              <a:spcBef>
                <a:spcPts val="0"/>
              </a:spcBef>
              <a:spcAft>
                <a:spcPts val="0"/>
              </a:spcAft>
              <a:buSzPts val="1000"/>
              <a:buChar char="●"/>
            </a:pPr>
            <a:r>
              <a:rPr b="1" i="1" lang="en" sz="1000"/>
              <a:t>Solution:</a:t>
            </a:r>
            <a:r>
              <a:rPr lang="en" sz="1000"/>
              <a:t> Transparency Reports</a:t>
            </a:r>
            <a:endParaRPr sz="1000"/>
          </a:p>
        </p:txBody>
      </p:sp>
      <p:sp>
        <p:nvSpPr>
          <p:cNvPr id="726" name="Google Shape;726;p41"/>
          <p:cNvSpPr txBox="1"/>
          <p:nvPr>
            <p:ph idx="4" type="title"/>
          </p:nvPr>
        </p:nvSpPr>
        <p:spPr>
          <a:xfrm>
            <a:off x="924000" y="2762592"/>
            <a:ext cx="5943600" cy="387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Clr>
                <a:schemeClr val="lt1"/>
              </a:buClr>
              <a:buSzPts val="1100"/>
              <a:buFont typeface="Arial"/>
              <a:buNone/>
            </a:pPr>
            <a:r>
              <a:rPr lang="en" sz="1900">
                <a:solidFill>
                  <a:schemeClr val="accent1"/>
                </a:solidFill>
              </a:rPr>
              <a:t>Regulatory Compliance</a:t>
            </a:r>
            <a:r>
              <a:rPr lang="en" sz="1900">
                <a:solidFill>
                  <a:schemeClr val="accent1"/>
                </a:solidFill>
              </a:rPr>
              <a:t> </a:t>
            </a:r>
            <a:endParaRPr sz="1900">
              <a:solidFill>
                <a:schemeClr val="accent1"/>
              </a:solidFill>
            </a:endParaRPr>
          </a:p>
        </p:txBody>
      </p:sp>
      <p:sp>
        <p:nvSpPr>
          <p:cNvPr id="727" name="Google Shape;727;p41"/>
          <p:cNvSpPr txBox="1"/>
          <p:nvPr>
            <p:ph idx="5" type="subTitle"/>
          </p:nvPr>
        </p:nvSpPr>
        <p:spPr>
          <a:xfrm>
            <a:off x="800100" y="2992563"/>
            <a:ext cx="8122500" cy="7632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i="1" lang="en" sz="1000"/>
              <a:t>Challenge: </a:t>
            </a:r>
            <a:r>
              <a:rPr lang="en" sz="1000"/>
              <a:t>Failure to comply with relevant regulations and standards, such as data privacy laws (e.g., GDPR, COPPA), could result in legal consequences and damage to the platform's reputation.</a:t>
            </a:r>
            <a:endParaRPr sz="1000"/>
          </a:p>
          <a:p>
            <a:pPr indent="-292100" lvl="0" marL="457200" rtl="0" algn="l">
              <a:spcBef>
                <a:spcPts val="0"/>
              </a:spcBef>
              <a:spcAft>
                <a:spcPts val="0"/>
              </a:spcAft>
              <a:buSzPts val="1000"/>
              <a:buChar char="●"/>
            </a:pPr>
            <a:r>
              <a:rPr b="1" i="1" lang="en" sz="1000"/>
              <a:t>Solution: </a:t>
            </a:r>
            <a:endParaRPr b="1" i="1" sz="1000"/>
          </a:p>
          <a:p>
            <a:pPr indent="-292100" lvl="1" marL="914400" rtl="0" algn="l">
              <a:spcBef>
                <a:spcPts val="0"/>
              </a:spcBef>
              <a:spcAft>
                <a:spcPts val="0"/>
              </a:spcAft>
              <a:buSzPts val="1000"/>
              <a:buChar char="○"/>
            </a:pPr>
            <a:r>
              <a:rPr lang="en" sz="1000"/>
              <a:t>Implement measures to ensure compliance with data protection laws (e.g., GDPR).</a:t>
            </a:r>
            <a:endParaRPr sz="1000"/>
          </a:p>
          <a:p>
            <a:pPr indent="-292100" lvl="1" marL="914400" rtl="0" algn="l">
              <a:spcBef>
                <a:spcPts val="0"/>
              </a:spcBef>
              <a:spcAft>
                <a:spcPts val="0"/>
              </a:spcAft>
              <a:buSzPts val="1000"/>
              <a:buChar char="○"/>
            </a:pPr>
            <a:r>
              <a:rPr lang="en" sz="1000"/>
              <a:t>User Consent and Privacy Controls: Implement robust user consent mechanisms and privacy controls to empower users to manage their data and privacy preferences effectively.</a:t>
            </a:r>
            <a:endParaRPr sz="1000"/>
          </a:p>
        </p:txBody>
      </p:sp>
      <p:grpSp>
        <p:nvGrpSpPr>
          <p:cNvPr id="728" name="Google Shape;728;p41"/>
          <p:cNvGrpSpPr/>
          <p:nvPr/>
        </p:nvGrpSpPr>
        <p:grpSpPr>
          <a:xfrm>
            <a:off x="1033094" y="364548"/>
            <a:ext cx="688313" cy="640458"/>
            <a:chOff x="827350" y="3629733"/>
            <a:chExt cx="1431600" cy="1332067"/>
          </a:xfrm>
        </p:grpSpPr>
        <p:sp>
          <p:nvSpPr>
            <p:cNvPr id="729" name="Google Shape;729;p4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41"/>
          <p:cNvGrpSpPr/>
          <p:nvPr/>
        </p:nvGrpSpPr>
        <p:grpSpPr>
          <a:xfrm>
            <a:off x="541779" y="193517"/>
            <a:ext cx="491325" cy="457165"/>
            <a:chOff x="827350" y="3629733"/>
            <a:chExt cx="1431600" cy="1332067"/>
          </a:xfrm>
        </p:grpSpPr>
        <p:sp>
          <p:nvSpPr>
            <p:cNvPr id="733" name="Google Shape;733;p4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41"/>
          <p:cNvSpPr txBox="1"/>
          <p:nvPr>
            <p:ph type="title"/>
          </p:nvPr>
        </p:nvSpPr>
        <p:spPr>
          <a:xfrm>
            <a:off x="924000" y="4011200"/>
            <a:ext cx="5784300" cy="387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900">
                <a:solidFill>
                  <a:schemeClr val="accent1"/>
                </a:solidFill>
              </a:rPr>
              <a:t>Security Risks</a:t>
            </a:r>
            <a:endParaRPr sz="1900">
              <a:solidFill>
                <a:schemeClr val="accent1"/>
              </a:solidFill>
            </a:endParaRPr>
          </a:p>
        </p:txBody>
      </p:sp>
      <p:sp>
        <p:nvSpPr>
          <p:cNvPr id="737" name="Google Shape;737;p41"/>
          <p:cNvSpPr txBox="1"/>
          <p:nvPr>
            <p:ph idx="1" type="subTitle"/>
          </p:nvPr>
        </p:nvSpPr>
        <p:spPr>
          <a:xfrm>
            <a:off x="800100" y="4216025"/>
            <a:ext cx="7200000" cy="632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i="1" lang="en" sz="1000"/>
              <a:t>Challenge:</a:t>
            </a:r>
            <a:r>
              <a:rPr lang="en" sz="1000"/>
              <a:t> Vulnerabilities in the platform's infrastructure or software could expose user data to security breaches or cyberattacks, compromising user privacy and trust.</a:t>
            </a:r>
            <a:endParaRPr sz="1000"/>
          </a:p>
          <a:p>
            <a:pPr indent="-292100" lvl="0" marL="457200" rtl="0" algn="l">
              <a:spcBef>
                <a:spcPts val="0"/>
              </a:spcBef>
              <a:spcAft>
                <a:spcPts val="0"/>
              </a:spcAft>
              <a:buSzPts val="1000"/>
              <a:buChar char="●"/>
            </a:pPr>
            <a:r>
              <a:rPr b="1" i="1" lang="en" sz="1000"/>
              <a:t>Solution:</a:t>
            </a:r>
            <a:endParaRPr b="1" i="1" sz="1000"/>
          </a:p>
          <a:p>
            <a:pPr indent="-292100" lvl="1" marL="914400" rtl="0" algn="l">
              <a:spcBef>
                <a:spcPts val="0"/>
              </a:spcBef>
              <a:spcAft>
                <a:spcPts val="0"/>
              </a:spcAft>
              <a:buSzPts val="1000"/>
              <a:buChar char="○"/>
            </a:pPr>
            <a:r>
              <a:rPr lang="en" sz="1000"/>
              <a:t>Implement robust cybersecurity measures to safeguard data and infrastructure.</a:t>
            </a:r>
            <a:endParaRPr sz="1000"/>
          </a:p>
          <a:p>
            <a:pPr indent="-292100" lvl="1" marL="914400" rtl="0" algn="l">
              <a:spcBef>
                <a:spcPts val="0"/>
              </a:spcBef>
              <a:spcAft>
                <a:spcPts val="0"/>
              </a:spcAft>
              <a:buSzPts val="1000"/>
              <a:buChar char="○"/>
            </a:pPr>
            <a:r>
              <a:rPr lang="en" sz="1000"/>
              <a:t>Conduct regular security assessments to identify and mitigate vulnerabilities.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txBox="1"/>
          <p:nvPr>
            <p:ph idx="6" type="title"/>
          </p:nvPr>
        </p:nvSpPr>
        <p:spPr>
          <a:xfrm>
            <a:off x="1480450" y="567150"/>
            <a:ext cx="7389000" cy="5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1800"/>
              <a:t>Broader Implications within the Industry or Market</a:t>
            </a:r>
            <a:endParaRPr sz="1600"/>
          </a:p>
        </p:txBody>
      </p:sp>
      <p:grpSp>
        <p:nvGrpSpPr>
          <p:cNvPr id="744" name="Google Shape;744;p42"/>
          <p:cNvGrpSpPr/>
          <p:nvPr/>
        </p:nvGrpSpPr>
        <p:grpSpPr>
          <a:xfrm rot="5400000">
            <a:off x="8222982" y="3776396"/>
            <a:ext cx="288601" cy="1096693"/>
            <a:chOff x="1006700" y="2603975"/>
            <a:chExt cx="55450" cy="210700"/>
          </a:xfrm>
        </p:grpSpPr>
        <p:sp>
          <p:nvSpPr>
            <p:cNvPr id="745" name="Google Shape;745;p4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2"/>
          <p:cNvGrpSpPr/>
          <p:nvPr/>
        </p:nvGrpSpPr>
        <p:grpSpPr>
          <a:xfrm>
            <a:off x="541782" y="856397"/>
            <a:ext cx="820307" cy="763275"/>
            <a:chOff x="827350" y="3629733"/>
            <a:chExt cx="1431600" cy="1332067"/>
          </a:xfrm>
        </p:grpSpPr>
        <p:sp>
          <p:nvSpPr>
            <p:cNvPr id="752" name="Google Shape;752;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42"/>
          <p:cNvGrpSpPr/>
          <p:nvPr/>
        </p:nvGrpSpPr>
        <p:grpSpPr>
          <a:xfrm>
            <a:off x="1150219" y="324598"/>
            <a:ext cx="688313" cy="640458"/>
            <a:chOff x="827350" y="3629733"/>
            <a:chExt cx="1431600" cy="1332067"/>
          </a:xfrm>
        </p:grpSpPr>
        <p:sp>
          <p:nvSpPr>
            <p:cNvPr id="756" name="Google Shape;756;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42"/>
          <p:cNvSpPr txBox="1"/>
          <p:nvPr/>
        </p:nvSpPr>
        <p:spPr>
          <a:xfrm>
            <a:off x="1150225" y="1771850"/>
            <a:ext cx="7389000" cy="2490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Karla"/>
              <a:buChar char="●"/>
            </a:pPr>
            <a:r>
              <a:rPr b="1" lang="en" sz="1600">
                <a:solidFill>
                  <a:schemeClr val="lt1"/>
                </a:solidFill>
                <a:latin typeface="Karla"/>
                <a:ea typeface="Karla"/>
                <a:cs typeface="Karla"/>
                <a:sym typeface="Karla"/>
              </a:rPr>
              <a:t>Education Transformation: </a:t>
            </a:r>
            <a:r>
              <a:rPr lang="en" sz="1500">
                <a:solidFill>
                  <a:schemeClr val="lt1"/>
                </a:solidFill>
                <a:latin typeface="Karla"/>
                <a:ea typeface="Karla"/>
                <a:cs typeface="Karla"/>
                <a:sym typeface="Karla"/>
              </a:rPr>
              <a:t>Drive broader AI tool adoption in education to revolutionize learning by catering to different curriculums across cultures </a:t>
            </a:r>
            <a:r>
              <a:rPr lang="en" sz="1500">
                <a:solidFill>
                  <a:schemeClr val="lt1"/>
                </a:solidFill>
                <a:latin typeface="Karla"/>
                <a:ea typeface="Karla"/>
                <a:cs typeface="Karla"/>
                <a:sym typeface="Karla"/>
              </a:rPr>
              <a:t>and/or </a:t>
            </a:r>
            <a:r>
              <a:rPr lang="en" sz="1500">
                <a:solidFill>
                  <a:schemeClr val="lt1"/>
                </a:solidFill>
                <a:latin typeface="Karla"/>
                <a:ea typeface="Karla"/>
                <a:cs typeface="Karla"/>
                <a:sym typeface="Karla"/>
              </a:rPr>
              <a:t>nations</a:t>
            </a:r>
            <a:endParaRPr sz="1500">
              <a:solidFill>
                <a:schemeClr val="lt1"/>
              </a:solidFill>
              <a:latin typeface="Karla"/>
              <a:ea typeface="Karla"/>
              <a:cs typeface="Karla"/>
              <a:sym typeface="Karla"/>
            </a:endParaRPr>
          </a:p>
          <a:p>
            <a:pPr indent="-330200" lvl="0" marL="457200" rtl="0" algn="l">
              <a:spcBef>
                <a:spcPts val="0"/>
              </a:spcBef>
              <a:spcAft>
                <a:spcPts val="0"/>
              </a:spcAft>
              <a:buClr>
                <a:schemeClr val="lt1"/>
              </a:buClr>
              <a:buSzPts val="1600"/>
              <a:buFont typeface="Karla"/>
              <a:buChar char="●"/>
            </a:pPr>
            <a:r>
              <a:rPr b="1" lang="en" sz="1600">
                <a:solidFill>
                  <a:schemeClr val="lt1"/>
                </a:solidFill>
                <a:latin typeface="Karla"/>
                <a:ea typeface="Karla"/>
                <a:cs typeface="Karla"/>
                <a:sym typeface="Karla"/>
              </a:rPr>
              <a:t>Inclusivity: </a:t>
            </a:r>
            <a:r>
              <a:rPr lang="en" sz="1500">
                <a:solidFill>
                  <a:schemeClr val="lt1"/>
                </a:solidFill>
                <a:latin typeface="Karla"/>
                <a:ea typeface="Karla"/>
                <a:cs typeface="Karla"/>
                <a:sym typeface="Karla"/>
              </a:rPr>
              <a:t>Voice-enabled products which will help visually impaired students to learn at the same rate as all other students, thus creating an inclusive learning environment</a:t>
            </a:r>
            <a:endParaRPr sz="1500">
              <a:solidFill>
                <a:schemeClr val="lt1"/>
              </a:solidFill>
              <a:latin typeface="Karla"/>
              <a:ea typeface="Karla"/>
              <a:cs typeface="Karla"/>
              <a:sym typeface="Karla"/>
            </a:endParaRPr>
          </a:p>
          <a:p>
            <a:pPr indent="-330200" lvl="0" marL="457200" rtl="0" algn="l">
              <a:spcBef>
                <a:spcPts val="0"/>
              </a:spcBef>
              <a:spcAft>
                <a:spcPts val="0"/>
              </a:spcAft>
              <a:buClr>
                <a:schemeClr val="lt1"/>
              </a:buClr>
              <a:buSzPts val="1600"/>
              <a:buFont typeface="Karla"/>
              <a:buChar char="●"/>
            </a:pPr>
            <a:r>
              <a:rPr b="1" lang="en" sz="1600">
                <a:solidFill>
                  <a:schemeClr val="lt1"/>
                </a:solidFill>
                <a:latin typeface="Karla"/>
                <a:ea typeface="Karla"/>
                <a:cs typeface="Karla"/>
                <a:sym typeface="Karla"/>
              </a:rPr>
              <a:t>Market Disruption:</a:t>
            </a:r>
            <a:r>
              <a:rPr lang="en" sz="1600">
                <a:solidFill>
                  <a:schemeClr val="lt1"/>
                </a:solidFill>
                <a:latin typeface="Karla"/>
                <a:ea typeface="Karla"/>
                <a:cs typeface="Karla"/>
                <a:sym typeface="Karla"/>
              </a:rPr>
              <a:t> </a:t>
            </a:r>
            <a:r>
              <a:rPr lang="en" sz="1500">
                <a:solidFill>
                  <a:schemeClr val="lt1"/>
                </a:solidFill>
                <a:latin typeface="Karla"/>
                <a:ea typeface="Karla"/>
                <a:cs typeface="Karla"/>
                <a:sym typeface="Karla"/>
              </a:rPr>
              <a:t>AI-powered tutoring redefines teaching methods and curriculum design, helping instructors to handle more students efficiently by providing them a personal tutoring assistant</a:t>
            </a:r>
            <a:endParaRPr sz="1500">
              <a:solidFill>
                <a:schemeClr val="lt1"/>
              </a:solidFill>
              <a:latin typeface="Karla"/>
              <a:ea typeface="Karla"/>
              <a:cs typeface="Karla"/>
              <a:sym typeface="Karla"/>
            </a:endParaRPr>
          </a:p>
          <a:p>
            <a:pPr indent="0" lvl="0" marL="0" rtl="0" algn="l">
              <a:spcBef>
                <a:spcPts val="0"/>
              </a:spcBef>
              <a:spcAft>
                <a:spcPts val="0"/>
              </a:spcAft>
              <a:buNone/>
            </a:pPr>
            <a:r>
              <a:t/>
            </a:r>
            <a:endParaRPr sz="1600">
              <a:solidFill>
                <a:schemeClr val="lt1"/>
              </a:solidFill>
              <a:latin typeface="Karla"/>
              <a:ea typeface="Karla"/>
              <a:cs typeface="Karla"/>
              <a:sym typeface="Karla"/>
            </a:endParaRPr>
          </a:p>
          <a:p>
            <a:pPr indent="0" lvl="0" marL="457200" rtl="0" algn="l">
              <a:spcBef>
                <a:spcPts val="0"/>
              </a:spcBef>
              <a:spcAft>
                <a:spcPts val="0"/>
              </a:spcAft>
              <a:buNone/>
            </a:pPr>
            <a:r>
              <a:t/>
            </a:r>
            <a:endParaRPr sz="1500">
              <a:solidFill>
                <a:schemeClr val="lt1"/>
              </a:solidFill>
              <a:latin typeface="Karla"/>
              <a:ea typeface="Karla"/>
              <a:cs typeface="Karla"/>
              <a:sym typeface="Karla"/>
            </a:endParaRPr>
          </a:p>
        </p:txBody>
      </p:sp>
      <p:grpSp>
        <p:nvGrpSpPr>
          <p:cNvPr id="760" name="Google Shape;760;p42"/>
          <p:cNvGrpSpPr/>
          <p:nvPr/>
        </p:nvGrpSpPr>
        <p:grpSpPr>
          <a:xfrm>
            <a:off x="541779" y="193517"/>
            <a:ext cx="491325" cy="457165"/>
            <a:chOff x="827350" y="3629733"/>
            <a:chExt cx="1431600" cy="1332067"/>
          </a:xfrm>
        </p:grpSpPr>
        <p:sp>
          <p:nvSpPr>
            <p:cNvPr id="761" name="Google Shape;761;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3"/>
          <p:cNvSpPr txBox="1"/>
          <p:nvPr>
            <p:ph type="title"/>
          </p:nvPr>
        </p:nvSpPr>
        <p:spPr>
          <a:xfrm>
            <a:off x="4405725" y="1472550"/>
            <a:ext cx="45060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769" name="Google Shape;769;p43"/>
          <p:cNvSpPr txBox="1"/>
          <p:nvPr>
            <p:ph idx="2" type="title"/>
          </p:nvPr>
        </p:nvSpPr>
        <p:spPr>
          <a:xfrm>
            <a:off x="1831250" y="1701150"/>
            <a:ext cx="2154900" cy="14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770" name="Google Shape;770;p43"/>
          <p:cNvGrpSpPr/>
          <p:nvPr/>
        </p:nvGrpSpPr>
        <p:grpSpPr>
          <a:xfrm rot="10800000">
            <a:off x="8057882" y="382596"/>
            <a:ext cx="288601" cy="1096693"/>
            <a:chOff x="1006700" y="2603975"/>
            <a:chExt cx="55450" cy="210700"/>
          </a:xfrm>
        </p:grpSpPr>
        <p:sp>
          <p:nvSpPr>
            <p:cNvPr id="771" name="Google Shape;771;p4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43"/>
          <p:cNvGrpSpPr/>
          <p:nvPr/>
        </p:nvGrpSpPr>
        <p:grpSpPr>
          <a:xfrm>
            <a:off x="558602" y="508321"/>
            <a:ext cx="781224" cy="726909"/>
            <a:chOff x="827350" y="3629733"/>
            <a:chExt cx="1431600" cy="1332067"/>
          </a:xfrm>
        </p:grpSpPr>
        <p:sp>
          <p:nvSpPr>
            <p:cNvPr id="778" name="Google Shape;778;p4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43"/>
          <p:cNvGrpSpPr/>
          <p:nvPr/>
        </p:nvGrpSpPr>
        <p:grpSpPr>
          <a:xfrm>
            <a:off x="1387564" y="321673"/>
            <a:ext cx="356325" cy="331552"/>
            <a:chOff x="827350" y="3629733"/>
            <a:chExt cx="1431600" cy="1332067"/>
          </a:xfrm>
        </p:grpSpPr>
        <p:sp>
          <p:nvSpPr>
            <p:cNvPr id="782" name="Google Shape;782;p4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43"/>
          <p:cNvGrpSpPr/>
          <p:nvPr/>
        </p:nvGrpSpPr>
        <p:grpSpPr>
          <a:xfrm>
            <a:off x="7535601" y="3848738"/>
            <a:ext cx="895180" cy="832942"/>
            <a:chOff x="827350" y="3629733"/>
            <a:chExt cx="1431600" cy="1332067"/>
          </a:xfrm>
        </p:grpSpPr>
        <p:sp>
          <p:nvSpPr>
            <p:cNvPr id="786" name="Google Shape;786;p4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43"/>
          <p:cNvGrpSpPr/>
          <p:nvPr/>
        </p:nvGrpSpPr>
        <p:grpSpPr>
          <a:xfrm>
            <a:off x="7902683" y="2980240"/>
            <a:ext cx="598982" cy="557337"/>
            <a:chOff x="827350" y="3629733"/>
            <a:chExt cx="1431600" cy="1332067"/>
          </a:xfrm>
        </p:grpSpPr>
        <p:sp>
          <p:nvSpPr>
            <p:cNvPr id="790" name="Google Shape;790;p4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3"/>
          <p:cNvGrpSpPr/>
          <p:nvPr/>
        </p:nvGrpSpPr>
        <p:grpSpPr>
          <a:xfrm>
            <a:off x="6634531" y="4239131"/>
            <a:ext cx="464268" cy="431989"/>
            <a:chOff x="827350" y="3629733"/>
            <a:chExt cx="1431600" cy="1332067"/>
          </a:xfrm>
        </p:grpSpPr>
        <p:sp>
          <p:nvSpPr>
            <p:cNvPr id="794" name="Google Shape;794;p4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43"/>
          <p:cNvGrpSpPr/>
          <p:nvPr/>
        </p:nvGrpSpPr>
        <p:grpSpPr>
          <a:xfrm rot="5400000">
            <a:off x="962657" y="3906771"/>
            <a:ext cx="288601" cy="1096693"/>
            <a:chOff x="1006700" y="2603975"/>
            <a:chExt cx="55450" cy="210700"/>
          </a:xfrm>
        </p:grpSpPr>
        <p:sp>
          <p:nvSpPr>
            <p:cNvPr id="798" name="Google Shape;798;p4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43"/>
          <p:cNvSpPr/>
          <p:nvPr/>
        </p:nvSpPr>
        <p:spPr>
          <a:xfrm>
            <a:off x="1512049" y="1352325"/>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4"/>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grpSp>
        <p:nvGrpSpPr>
          <p:cNvPr id="811" name="Google Shape;811;p44"/>
          <p:cNvGrpSpPr/>
          <p:nvPr/>
        </p:nvGrpSpPr>
        <p:grpSpPr>
          <a:xfrm rot="-5400000">
            <a:off x="568932" y="-282854"/>
            <a:ext cx="288601" cy="1096693"/>
            <a:chOff x="1006700" y="2603975"/>
            <a:chExt cx="55450" cy="210700"/>
          </a:xfrm>
        </p:grpSpPr>
        <p:sp>
          <p:nvSpPr>
            <p:cNvPr id="812" name="Google Shape;812;p44"/>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4"/>
          <p:cNvGrpSpPr/>
          <p:nvPr/>
        </p:nvGrpSpPr>
        <p:grpSpPr>
          <a:xfrm>
            <a:off x="8172656" y="4222180"/>
            <a:ext cx="811145" cy="754483"/>
            <a:chOff x="827350" y="3629733"/>
            <a:chExt cx="1431600" cy="1332067"/>
          </a:xfrm>
        </p:grpSpPr>
        <p:sp>
          <p:nvSpPr>
            <p:cNvPr id="819" name="Google Shape;819;p4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44"/>
          <p:cNvGrpSpPr/>
          <p:nvPr/>
        </p:nvGrpSpPr>
        <p:grpSpPr>
          <a:xfrm>
            <a:off x="8430765" y="3778632"/>
            <a:ext cx="326119" cy="303312"/>
            <a:chOff x="827350" y="3629733"/>
            <a:chExt cx="1431600" cy="1332067"/>
          </a:xfrm>
        </p:grpSpPr>
        <p:sp>
          <p:nvSpPr>
            <p:cNvPr id="823" name="Google Shape;823;p4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44"/>
          <p:cNvGrpSpPr/>
          <p:nvPr/>
        </p:nvGrpSpPr>
        <p:grpSpPr>
          <a:xfrm>
            <a:off x="7631179" y="4568552"/>
            <a:ext cx="458971" cy="426928"/>
            <a:chOff x="827350" y="3629733"/>
            <a:chExt cx="1431600" cy="1332067"/>
          </a:xfrm>
        </p:grpSpPr>
        <p:sp>
          <p:nvSpPr>
            <p:cNvPr id="827" name="Google Shape;827;p4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44"/>
          <p:cNvSpPr txBox="1"/>
          <p:nvPr/>
        </p:nvSpPr>
        <p:spPr>
          <a:xfrm>
            <a:off x="822250" y="1319400"/>
            <a:ext cx="7601700" cy="3344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Karla"/>
              <a:buChar char="●"/>
            </a:pPr>
            <a:r>
              <a:rPr b="1" lang="en" sz="1800">
                <a:solidFill>
                  <a:schemeClr val="lt1"/>
                </a:solidFill>
                <a:latin typeface="Karla"/>
                <a:ea typeface="Karla"/>
                <a:cs typeface="Karla"/>
                <a:sym typeface="Karla"/>
              </a:rPr>
              <a:t>Educational Impact:</a:t>
            </a:r>
            <a:r>
              <a:rPr lang="en" sz="1700">
                <a:solidFill>
                  <a:schemeClr val="lt1"/>
                </a:solidFill>
                <a:latin typeface="Karla"/>
                <a:ea typeface="Karla"/>
                <a:cs typeface="Karla"/>
                <a:sym typeface="Karla"/>
              </a:rPr>
              <a:t> </a:t>
            </a:r>
            <a:r>
              <a:rPr lang="en" sz="1600">
                <a:solidFill>
                  <a:schemeClr val="lt1"/>
                </a:solidFill>
                <a:latin typeface="Karla"/>
                <a:ea typeface="Karla"/>
                <a:cs typeface="Karla"/>
                <a:sym typeface="Karla"/>
              </a:rPr>
              <a:t>Enhances math education through interactive problem-solving.</a:t>
            </a:r>
            <a:endParaRPr sz="1600">
              <a:solidFill>
                <a:schemeClr val="lt1"/>
              </a:solidFill>
              <a:latin typeface="Karla"/>
              <a:ea typeface="Karla"/>
              <a:cs typeface="Karla"/>
              <a:sym typeface="Karla"/>
            </a:endParaRPr>
          </a:p>
          <a:p>
            <a:pPr indent="0" lvl="0" marL="457200" rtl="0" algn="l">
              <a:spcBef>
                <a:spcPts val="0"/>
              </a:spcBef>
              <a:spcAft>
                <a:spcPts val="0"/>
              </a:spcAft>
              <a:buNone/>
            </a:pPr>
            <a:r>
              <a:t/>
            </a:r>
            <a:endParaRPr sz="1700">
              <a:solidFill>
                <a:schemeClr val="lt1"/>
              </a:solidFill>
              <a:latin typeface="Karla"/>
              <a:ea typeface="Karla"/>
              <a:cs typeface="Karla"/>
              <a:sym typeface="Karla"/>
            </a:endParaRPr>
          </a:p>
          <a:p>
            <a:pPr indent="-336550" lvl="0" marL="457200" rtl="0" algn="l">
              <a:spcBef>
                <a:spcPts val="0"/>
              </a:spcBef>
              <a:spcAft>
                <a:spcPts val="0"/>
              </a:spcAft>
              <a:buClr>
                <a:schemeClr val="lt1"/>
              </a:buClr>
              <a:buSzPts val="1700"/>
              <a:buFont typeface="Karla"/>
              <a:buChar char="●"/>
            </a:pPr>
            <a:r>
              <a:rPr b="1" lang="en" sz="1800">
                <a:solidFill>
                  <a:schemeClr val="lt1"/>
                </a:solidFill>
                <a:latin typeface="Karla"/>
                <a:ea typeface="Karla"/>
                <a:cs typeface="Karla"/>
                <a:sym typeface="Karla"/>
              </a:rPr>
              <a:t>Business Potential:</a:t>
            </a:r>
            <a:r>
              <a:rPr lang="en" sz="1800">
                <a:solidFill>
                  <a:schemeClr val="lt1"/>
                </a:solidFill>
                <a:latin typeface="Karla"/>
                <a:ea typeface="Karla"/>
                <a:cs typeface="Karla"/>
                <a:sym typeface="Karla"/>
              </a:rPr>
              <a:t> </a:t>
            </a:r>
            <a:r>
              <a:rPr lang="en" sz="1600">
                <a:solidFill>
                  <a:schemeClr val="lt1"/>
                </a:solidFill>
                <a:latin typeface="Karla"/>
                <a:ea typeface="Karla"/>
                <a:cs typeface="Karla"/>
                <a:sym typeface="Karla"/>
              </a:rPr>
              <a:t>Provides scalable solutions for diverse educational settings.</a:t>
            </a:r>
            <a:endParaRPr sz="1600">
              <a:solidFill>
                <a:schemeClr val="lt1"/>
              </a:solidFill>
              <a:latin typeface="Karla"/>
              <a:ea typeface="Karla"/>
              <a:cs typeface="Karla"/>
              <a:sym typeface="Karla"/>
            </a:endParaRPr>
          </a:p>
          <a:p>
            <a:pPr indent="0" lvl="0" marL="457200" rtl="0" algn="l">
              <a:spcBef>
                <a:spcPts val="0"/>
              </a:spcBef>
              <a:spcAft>
                <a:spcPts val="0"/>
              </a:spcAft>
              <a:buNone/>
            </a:pPr>
            <a:r>
              <a:t/>
            </a:r>
            <a:endParaRPr sz="1700">
              <a:solidFill>
                <a:schemeClr val="lt1"/>
              </a:solidFill>
              <a:latin typeface="Karla"/>
              <a:ea typeface="Karla"/>
              <a:cs typeface="Karla"/>
              <a:sym typeface="Karla"/>
            </a:endParaRPr>
          </a:p>
          <a:p>
            <a:pPr indent="-336550" lvl="0" marL="457200" rtl="0" algn="l">
              <a:spcBef>
                <a:spcPts val="0"/>
              </a:spcBef>
              <a:spcAft>
                <a:spcPts val="0"/>
              </a:spcAft>
              <a:buClr>
                <a:schemeClr val="lt1"/>
              </a:buClr>
              <a:buSzPts val="1700"/>
              <a:buFont typeface="Karla"/>
              <a:buChar char="●"/>
            </a:pPr>
            <a:r>
              <a:rPr b="1" lang="en" sz="1800">
                <a:solidFill>
                  <a:schemeClr val="lt1"/>
                </a:solidFill>
                <a:latin typeface="Karla"/>
                <a:ea typeface="Karla"/>
                <a:cs typeface="Karla"/>
                <a:sym typeface="Karla"/>
              </a:rPr>
              <a:t>Market Strategy:</a:t>
            </a:r>
            <a:r>
              <a:rPr b="1" lang="en" sz="1700">
                <a:solidFill>
                  <a:schemeClr val="lt1"/>
                </a:solidFill>
                <a:latin typeface="Karla"/>
                <a:ea typeface="Karla"/>
                <a:cs typeface="Karla"/>
                <a:sym typeface="Karla"/>
              </a:rPr>
              <a:t> </a:t>
            </a:r>
            <a:r>
              <a:rPr lang="en" sz="1600">
                <a:solidFill>
                  <a:schemeClr val="lt1"/>
                </a:solidFill>
                <a:latin typeface="Karla"/>
                <a:ea typeface="Karla"/>
                <a:cs typeface="Karla"/>
                <a:sym typeface="Karla"/>
              </a:rPr>
              <a:t>Positions for partnerships and sustainable growth.</a:t>
            </a:r>
            <a:endParaRPr sz="1600">
              <a:solidFill>
                <a:schemeClr val="lt1"/>
              </a:solidFill>
              <a:latin typeface="Karla"/>
              <a:ea typeface="Karla"/>
              <a:cs typeface="Karla"/>
              <a:sym typeface="Karla"/>
            </a:endParaRPr>
          </a:p>
          <a:p>
            <a:pPr indent="0" lvl="0" marL="457200" rtl="0" algn="l">
              <a:spcBef>
                <a:spcPts val="0"/>
              </a:spcBef>
              <a:spcAft>
                <a:spcPts val="0"/>
              </a:spcAft>
              <a:buNone/>
            </a:pPr>
            <a:r>
              <a:t/>
            </a:r>
            <a:endParaRPr sz="1700">
              <a:solidFill>
                <a:schemeClr val="lt1"/>
              </a:solidFill>
              <a:latin typeface="Karla"/>
              <a:ea typeface="Karla"/>
              <a:cs typeface="Karla"/>
              <a:sym typeface="Karla"/>
            </a:endParaRPr>
          </a:p>
          <a:p>
            <a:pPr indent="-336550" lvl="0" marL="457200" rtl="0" algn="l">
              <a:spcBef>
                <a:spcPts val="0"/>
              </a:spcBef>
              <a:spcAft>
                <a:spcPts val="0"/>
              </a:spcAft>
              <a:buClr>
                <a:schemeClr val="lt1"/>
              </a:buClr>
              <a:buSzPts val="1700"/>
              <a:buFont typeface="Karla"/>
              <a:buChar char="●"/>
            </a:pPr>
            <a:r>
              <a:rPr b="1" lang="en" sz="1800">
                <a:solidFill>
                  <a:schemeClr val="lt1"/>
                </a:solidFill>
                <a:latin typeface="Karla"/>
                <a:ea typeface="Karla"/>
                <a:cs typeface="Karla"/>
                <a:sym typeface="Karla"/>
              </a:rPr>
              <a:t>Fairness and Bias Mitigation: </a:t>
            </a:r>
            <a:r>
              <a:rPr lang="en" sz="1600">
                <a:solidFill>
                  <a:schemeClr val="lt1"/>
                </a:solidFill>
                <a:latin typeface="Karla"/>
                <a:ea typeface="Karla"/>
                <a:cs typeface="Karla"/>
                <a:sym typeface="Karla"/>
              </a:rPr>
              <a:t>Ensures equitable benefits through diversity and transparency.</a:t>
            </a:r>
            <a:endParaRPr sz="1600">
              <a:solidFill>
                <a:schemeClr val="lt1"/>
              </a:solidFill>
              <a:latin typeface="Karla"/>
              <a:ea typeface="Karla"/>
              <a:cs typeface="Karla"/>
              <a:sym typeface="Karla"/>
            </a:endParaRPr>
          </a:p>
          <a:p>
            <a:pPr indent="0" lvl="0" marL="457200" rtl="0" algn="l">
              <a:spcBef>
                <a:spcPts val="0"/>
              </a:spcBef>
              <a:spcAft>
                <a:spcPts val="0"/>
              </a:spcAft>
              <a:buNone/>
            </a:pPr>
            <a:r>
              <a:t/>
            </a:r>
            <a:endParaRPr sz="1700">
              <a:solidFill>
                <a:schemeClr val="lt1"/>
              </a:solidFill>
              <a:latin typeface="Karla"/>
              <a:ea typeface="Karla"/>
              <a:cs typeface="Karla"/>
              <a:sym typeface="Karla"/>
            </a:endParaRPr>
          </a:p>
          <a:p>
            <a:pPr indent="-336550" lvl="0" marL="457200" rtl="0" algn="l">
              <a:spcBef>
                <a:spcPts val="0"/>
              </a:spcBef>
              <a:spcAft>
                <a:spcPts val="0"/>
              </a:spcAft>
              <a:buClr>
                <a:schemeClr val="lt1"/>
              </a:buClr>
              <a:buSzPts val="1700"/>
              <a:buFont typeface="Karla"/>
              <a:buChar char="●"/>
            </a:pPr>
            <a:r>
              <a:rPr b="1" lang="en" sz="1800">
                <a:solidFill>
                  <a:schemeClr val="lt1"/>
                </a:solidFill>
                <a:latin typeface="Karla"/>
                <a:ea typeface="Karla"/>
                <a:cs typeface="Karla"/>
                <a:sym typeface="Karla"/>
              </a:rPr>
              <a:t>Future Outlook:</a:t>
            </a:r>
            <a:r>
              <a:rPr b="1" lang="en" sz="1700">
                <a:solidFill>
                  <a:schemeClr val="lt1"/>
                </a:solidFill>
                <a:latin typeface="Karla"/>
                <a:ea typeface="Karla"/>
                <a:cs typeface="Karla"/>
                <a:sym typeface="Karla"/>
              </a:rPr>
              <a:t> </a:t>
            </a:r>
            <a:r>
              <a:rPr lang="en" sz="1600">
                <a:solidFill>
                  <a:schemeClr val="lt1"/>
                </a:solidFill>
                <a:latin typeface="Karla"/>
                <a:ea typeface="Karla"/>
                <a:cs typeface="Karla"/>
                <a:sym typeface="Karla"/>
              </a:rPr>
              <a:t>Emphasizes AI's transformative potential in education.</a:t>
            </a:r>
            <a:endParaRPr sz="1600">
              <a:solidFill>
                <a:schemeClr val="lt1"/>
              </a:solidFill>
              <a:latin typeface="Karla"/>
              <a:ea typeface="Karla"/>
              <a:cs typeface="Karla"/>
              <a:sym typeface="Karla"/>
            </a:endParaRPr>
          </a:p>
          <a:p>
            <a:pPr indent="0" lvl="0" marL="0" rtl="0" algn="l">
              <a:spcBef>
                <a:spcPts val="0"/>
              </a:spcBef>
              <a:spcAft>
                <a:spcPts val="0"/>
              </a:spcAft>
              <a:buNone/>
            </a:pPr>
            <a:r>
              <a:t/>
            </a:r>
            <a:endParaRPr b="1">
              <a:solidFill>
                <a:schemeClr val="lt1"/>
              </a:solidFill>
              <a:latin typeface="Karla"/>
              <a:ea typeface="Karla"/>
              <a:cs typeface="Karla"/>
              <a:sym typeface="Karl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5"/>
          <p:cNvSpPr txBox="1"/>
          <p:nvPr>
            <p:ph type="title"/>
          </p:nvPr>
        </p:nvSpPr>
        <p:spPr>
          <a:xfrm>
            <a:off x="1484850" y="857575"/>
            <a:ext cx="6174300" cy="22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Thanks!</a:t>
            </a:r>
            <a:endParaRPr sz="7000"/>
          </a:p>
        </p:txBody>
      </p:sp>
      <p:sp>
        <p:nvSpPr>
          <p:cNvPr id="836" name="Google Shape;836;p45"/>
          <p:cNvSpPr txBox="1"/>
          <p:nvPr/>
        </p:nvSpPr>
        <p:spPr>
          <a:xfrm>
            <a:off x="2954100" y="2756525"/>
            <a:ext cx="3235800" cy="7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b="1" lang="en" sz="1600">
                <a:solidFill>
                  <a:schemeClr val="lt1"/>
                </a:solidFill>
                <a:latin typeface="Karla"/>
                <a:ea typeface="Karla"/>
                <a:cs typeface="Karla"/>
                <a:sym typeface="Karla"/>
              </a:rPr>
              <a:t>Q</a:t>
            </a:r>
            <a:r>
              <a:rPr b="1" lang="en" sz="1600">
                <a:solidFill>
                  <a:schemeClr val="lt1"/>
                </a:solidFill>
                <a:latin typeface="Karla"/>
                <a:ea typeface="Karla"/>
                <a:cs typeface="Karla"/>
                <a:sym typeface="Karla"/>
              </a:rPr>
              <a:t>uestions?</a:t>
            </a:r>
            <a:endParaRPr>
              <a:solidFill>
                <a:schemeClr val="lt1"/>
              </a:solidFill>
              <a:latin typeface="Karla"/>
              <a:ea typeface="Karla"/>
              <a:cs typeface="Karla"/>
              <a:sym typeface="Karla"/>
            </a:endParaRPr>
          </a:p>
        </p:txBody>
      </p:sp>
      <p:sp>
        <p:nvSpPr>
          <p:cNvPr id="837" name="Google Shape;837;p45"/>
          <p:cNvSpPr/>
          <p:nvPr/>
        </p:nvSpPr>
        <p:spPr>
          <a:xfrm>
            <a:off x="1727238" y="1065825"/>
            <a:ext cx="5689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45"/>
          <p:cNvGrpSpPr/>
          <p:nvPr/>
        </p:nvGrpSpPr>
        <p:grpSpPr>
          <a:xfrm>
            <a:off x="626658" y="3184190"/>
            <a:ext cx="598982" cy="557337"/>
            <a:chOff x="827350" y="3629733"/>
            <a:chExt cx="1431600" cy="1332067"/>
          </a:xfrm>
        </p:grpSpPr>
        <p:sp>
          <p:nvSpPr>
            <p:cNvPr id="839" name="Google Shape;839;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45"/>
          <p:cNvGrpSpPr/>
          <p:nvPr/>
        </p:nvGrpSpPr>
        <p:grpSpPr>
          <a:xfrm>
            <a:off x="535539" y="4091671"/>
            <a:ext cx="781224" cy="726909"/>
            <a:chOff x="827350" y="3629733"/>
            <a:chExt cx="1431600" cy="1332067"/>
          </a:xfrm>
        </p:grpSpPr>
        <p:sp>
          <p:nvSpPr>
            <p:cNvPr id="843" name="Google Shape;843;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45"/>
          <p:cNvGrpSpPr/>
          <p:nvPr/>
        </p:nvGrpSpPr>
        <p:grpSpPr>
          <a:xfrm>
            <a:off x="1563289" y="4339573"/>
            <a:ext cx="356325" cy="331552"/>
            <a:chOff x="827350" y="3629733"/>
            <a:chExt cx="1431600" cy="1332067"/>
          </a:xfrm>
        </p:grpSpPr>
        <p:sp>
          <p:nvSpPr>
            <p:cNvPr id="847" name="Google Shape;847;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45"/>
          <p:cNvGrpSpPr/>
          <p:nvPr/>
        </p:nvGrpSpPr>
        <p:grpSpPr>
          <a:xfrm>
            <a:off x="7659153" y="942368"/>
            <a:ext cx="1096749" cy="1020497"/>
            <a:chOff x="827350" y="3629733"/>
            <a:chExt cx="1431600" cy="1332067"/>
          </a:xfrm>
        </p:grpSpPr>
        <p:sp>
          <p:nvSpPr>
            <p:cNvPr id="851" name="Google Shape;851;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5"/>
          <p:cNvGrpSpPr/>
          <p:nvPr/>
        </p:nvGrpSpPr>
        <p:grpSpPr>
          <a:xfrm>
            <a:off x="7847374" y="352257"/>
            <a:ext cx="356325" cy="331552"/>
            <a:chOff x="827350" y="3629733"/>
            <a:chExt cx="1431600" cy="1332067"/>
          </a:xfrm>
        </p:grpSpPr>
        <p:sp>
          <p:nvSpPr>
            <p:cNvPr id="855" name="Google Shape;855;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45"/>
          <p:cNvGrpSpPr/>
          <p:nvPr/>
        </p:nvGrpSpPr>
        <p:grpSpPr>
          <a:xfrm>
            <a:off x="7136706" y="683794"/>
            <a:ext cx="464268" cy="431989"/>
            <a:chOff x="827350" y="3629733"/>
            <a:chExt cx="1431600" cy="1332067"/>
          </a:xfrm>
        </p:grpSpPr>
        <p:sp>
          <p:nvSpPr>
            <p:cNvPr id="859" name="Google Shape;859;p4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475975" y="15108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182000" y="15108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888025" y="15108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47597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4182000"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88802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27" name="Google Shape;327;p28"/>
          <p:cNvSpPr txBox="1"/>
          <p:nvPr>
            <p:ph idx="8" type="title"/>
          </p:nvPr>
        </p:nvSpPr>
        <p:spPr>
          <a:xfrm>
            <a:off x="1415374" y="15733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8" name="Google Shape;328;p28"/>
          <p:cNvSpPr txBox="1"/>
          <p:nvPr>
            <p:ph idx="9" type="title"/>
          </p:nvPr>
        </p:nvSpPr>
        <p:spPr>
          <a:xfrm>
            <a:off x="4121401"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9" name="Google Shape;329;p28"/>
          <p:cNvSpPr txBox="1"/>
          <p:nvPr>
            <p:ph idx="15" type="title"/>
          </p:nvPr>
        </p:nvSpPr>
        <p:spPr>
          <a:xfrm>
            <a:off x="6125276" y="3680488"/>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30" name="Google Shape;330;p28"/>
          <p:cNvSpPr txBox="1"/>
          <p:nvPr>
            <p:ph type="title"/>
          </p:nvPr>
        </p:nvSpPr>
        <p:spPr>
          <a:xfrm>
            <a:off x="713224" y="20638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1" name="Google Shape;331;p28"/>
          <p:cNvSpPr txBox="1"/>
          <p:nvPr>
            <p:ph idx="2" type="title"/>
          </p:nvPr>
        </p:nvSpPr>
        <p:spPr>
          <a:xfrm>
            <a:off x="637025" y="3499025"/>
            <a:ext cx="2528100" cy="70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332" name="Google Shape;332;p28"/>
          <p:cNvSpPr txBox="1"/>
          <p:nvPr>
            <p:ph idx="4" type="title"/>
          </p:nvPr>
        </p:nvSpPr>
        <p:spPr>
          <a:xfrm>
            <a:off x="2962050" y="3554600"/>
            <a:ext cx="3445200" cy="10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Potential Challenges &amp; Broader Implications</a:t>
            </a:r>
            <a:endParaRPr sz="1700"/>
          </a:p>
        </p:txBody>
      </p:sp>
      <p:sp>
        <p:nvSpPr>
          <p:cNvPr id="333" name="Google Shape;333;p28"/>
          <p:cNvSpPr txBox="1"/>
          <p:nvPr>
            <p:ph idx="6" type="title"/>
          </p:nvPr>
        </p:nvSpPr>
        <p:spPr>
          <a:xfrm>
            <a:off x="3419251" y="20638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Case</a:t>
            </a:r>
            <a:endParaRPr/>
          </a:p>
        </p:txBody>
      </p:sp>
      <p:sp>
        <p:nvSpPr>
          <p:cNvPr id="334" name="Google Shape;334;p28"/>
          <p:cNvSpPr txBox="1"/>
          <p:nvPr>
            <p:ph idx="13" type="title"/>
          </p:nvPr>
        </p:nvSpPr>
        <p:spPr>
          <a:xfrm>
            <a:off x="1415374"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35" name="Google Shape;335;p28"/>
          <p:cNvSpPr txBox="1"/>
          <p:nvPr>
            <p:ph idx="14" type="title"/>
          </p:nvPr>
        </p:nvSpPr>
        <p:spPr>
          <a:xfrm>
            <a:off x="4121401" y="15733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6" name="Google Shape;336;p28"/>
          <p:cNvSpPr txBox="1"/>
          <p:nvPr>
            <p:ph idx="17" type="title"/>
          </p:nvPr>
        </p:nvSpPr>
        <p:spPr>
          <a:xfrm>
            <a:off x="6049075" y="1772550"/>
            <a:ext cx="2528100" cy="81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1200"/>
          </a:p>
          <a:p>
            <a:pPr indent="0" lvl="0" marL="0" rtl="0" algn="l">
              <a:spcBef>
                <a:spcPts val="0"/>
              </a:spcBef>
              <a:spcAft>
                <a:spcPts val="0"/>
              </a:spcAft>
              <a:buNone/>
            </a:pPr>
            <a:r>
              <a:t/>
            </a:r>
            <a:endParaRPr/>
          </a:p>
          <a:p>
            <a:pPr indent="0" lvl="0" marL="0" rtl="0" algn="ctr">
              <a:spcBef>
                <a:spcPts val="0"/>
              </a:spcBef>
              <a:spcAft>
                <a:spcPts val="0"/>
              </a:spcAft>
              <a:buNone/>
            </a:pPr>
            <a:r>
              <a:rPr lang="en"/>
              <a:t>Dataset </a:t>
            </a:r>
            <a:endParaRPr/>
          </a:p>
        </p:txBody>
      </p:sp>
      <p:sp>
        <p:nvSpPr>
          <p:cNvPr id="337" name="Google Shape;337;p28"/>
          <p:cNvSpPr txBox="1"/>
          <p:nvPr>
            <p:ph idx="19" type="title"/>
          </p:nvPr>
        </p:nvSpPr>
        <p:spPr>
          <a:xfrm>
            <a:off x="6827426"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38" name="Google Shape;338;p28"/>
          <p:cNvSpPr txBox="1"/>
          <p:nvPr>
            <p:ph idx="20" type="title"/>
          </p:nvPr>
        </p:nvSpPr>
        <p:spPr>
          <a:xfrm>
            <a:off x="6827426" y="15733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39" name="Google Shape;339;p28"/>
          <p:cNvGrpSpPr/>
          <p:nvPr/>
        </p:nvGrpSpPr>
        <p:grpSpPr>
          <a:xfrm rot="5400000">
            <a:off x="8179407" y="4316346"/>
            <a:ext cx="288601" cy="1096693"/>
            <a:chOff x="1006700" y="2603975"/>
            <a:chExt cx="55450" cy="210700"/>
          </a:xfrm>
        </p:grpSpPr>
        <p:sp>
          <p:nvSpPr>
            <p:cNvPr id="340" name="Google Shape;340;p2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8"/>
          <p:cNvGrpSpPr/>
          <p:nvPr/>
        </p:nvGrpSpPr>
        <p:grpSpPr>
          <a:xfrm>
            <a:off x="57111" y="583985"/>
            <a:ext cx="520959" cy="484739"/>
            <a:chOff x="827350" y="3629733"/>
            <a:chExt cx="1431600" cy="1332067"/>
          </a:xfrm>
        </p:grpSpPr>
        <p:sp>
          <p:nvSpPr>
            <p:cNvPr id="347" name="Google Shape;347;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8"/>
          <p:cNvGrpSpPr/>
          <p:nvPr/>
        </p:nvGrpSpPr>
        <p:grpSpPr>
          <a:xfrm>
            <a:off x="409461" y="85600"/>
            <a:ext cx="409581" cy="381104"/>
            <a:chOff x="827350" y="3629733"/>
            <a:chExt cx="1431600" cy="1332067"/>
          </a:xfrm>
        </p:grpSpPr>
        <p:sp>
          <p:nvSpPr>
            <p:cNvPr id="351" name="Google Shape;351;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46"/>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867" name="Google Shape;867;p46"/>
          <p:cNvSpPr txBox="1"/>
          <p:nvPr/>
        </p:nvSpPr>
        <p:spPr>
          <a:xfrm>
            <a:off x="668350" y="1412000"/>
            <a:ext cx="7755600" cy="31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Karla"/>
              <a:ea typeface="Karla"/>
              <a:cs typeface="Karla"/>
              <a:sym typeface="Karla"/>
            </a:endParaRPr>
          </a:p>
          <a:p>
            <a:pPr indent="0" lvl="0" marL="0" rtl="0" algn="l">
              <a:spcBef>
                <a:spcPts val="0"/>
              </a:spcBef>
              <a:spcAft>
                <a:spcPts val="0"/>
              </a:spcAft>
              <a:buNone/>
            </a:pPr>
            <a:r>
              <a:t/>
            </a:r>
            <a:endParaRPr sz="1700">
              <a:solidFill>
                <a:schemeClr val="lt1"/>
              </a:solidFill>
              <a:latin typeface="Karla"/>
              <a:ea typeface="Karla"/>
              <a:cs typeface="Karla"/>
              <a:sym typeface="Karla"/>
            </a:endParaRPr>
          </a:p>
        </p:txBody>
      </p:sp>
      <p:sp>
        <p:nvSpPr>
          <p:cNvPr id="868" name="Google Shape;868;p46"/>
          <p:cNvSpPr txBox="1"/>
          <p:nvPr/>
        </p:nvSpPr>
        <p:spPr>
          <a:xfrm>
            <a:off x="1051825" y="1198225"/>
            <a:ext cx="6867600" cy="23694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Font typeface="Karla"/>
              <a:buChar char="●"/>
            </a:pPr>
            <a:r>
              <a:rPr lang="en" sz="1600">
                <a:solidFill>
                  <a:schemeClr val="lt1"/>
                </a:solidFill>
                <a:latin typeface="Karla"/>
                <a:ea typeface="Karla"/>
                <a:cs typeface="Karla"/>
                <a:sym typeface="Karla"/>
              </a:rPr>
              <a:t>huggingface.com - for obtaining the dataset</a:t>
            </a:r>
            <a:endParaRPr sz="1600">
              <a:solidFill>
                <a:schemeClr val="lt1"/>
              </a:solidFill>
              <a:latin typeface="Karla"/>
              <a:ea typeface="Karla"/>
              <a:cs typeface="Karla"/>
              <a:sym typeface="Karla"/>
            </a:endParaRPr>
          </a:p>
          <a:p>
            <a:pPr indent="-330200" lvl="0" marL="457200" rtl="0" algn="l">
              <a:spcBef>
                <a:spcPts val="0"/>
              </a:spcBef>
              <a:spcAft>
                <a:spcPts val="0"/>
              </a:spcAft>
              <a:buClr>
                <a:schemeClr val="lt1"/>
              </a:buClr>
              <a:buSzPts val="1600"/>
              <a:buFont typeface="Karla"/>
              <a:buChar char="●"/>
            </a:pPr>
            <a:r>
              <a:rPr lang="en" sz="1600">
                <a:solidFill>
                  <a:schemeClr val="lt1"/>
                </a:solidFill>
                <a:latin typeface="Karla"/>
                <a:ea typeface="Karla"/>
                <a:cs typeface="Karla"/>
                <a:sym typeface="Karla"/>
              </a:rPr>
              <a:t>Education </a:t>
            </a:r>
            <a:r>
              <a:rPr lang="en" sz="1600">
                <a:solidFill>
                  <a:schemeClr val="lt1"/>
                </a:solidFill>
                <a:latin typeface="Karla"/>
                <a:ea typeface="Karla"/>
                <a:cs typeface="Karla"/>
                <a:sym typeface="Karla"/>
              </a:rPr>
              <a:t>System Stats </a:t>
            </a:r>
            <a:r>
              <a:rPr lang="en" sz="1600">
                <a:solidFill>
                  <a:schemeClr val="lt1"/>
                </a:solidFill>
                <a:latin typeface="Karla"/>
                <a:ea typeface="Karla"/>
                <a:cs typeface="Karla"/>
                <a:sym typeface="Karla"/>
              </a:rPr>
              <a:t>-</a:t>
            </a:r>
            <a:r>
              <a:rPr lang="en" sz="1600">
                <a:solidFill>
                  <a:schemeClr val="lt1"/>
                </a:solidFill>
                <a:latin typeface="Karla"/>
                <a:ea typeface="Karla"/>
                <a:cs typeface="Karla"/>
                <a:sym typeface="Karla"/>
              </a:rPr>
              <a:t> h</a:t>
            </a:r>
            <a:r>
              <a:rPr lang="en" sz="1600">
                <a:solidFill>
                  <a:schemeClr val="lt1"/>
                </a:solidFill>
                <a:latin typeface="Karla"/>
                <a:ea typeface="Karla"/>
                <a:cs typeface="Karla"/>
                <a:sym typeface="Karla"/>
              </a:rPr>
              <a:t>ttps://uis.unesco.org/en/news/6-out-10-children-and-adolescents-are-not-learning-minimum-reading-and-math?wbdisable=true</a:t>
            </a:r>
            <a:endParaRPr sz="1600">
              <a:solidFill>
                <a:schemeClr val="lt1"/>
              </a:solidFill>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txBox="1"/>
          <p:nvPr>
            <p:ph type="title"/>
          </p:nvPr>
        </p:nvSpPr>
        <p:spPr>
          <a:xfrm>
            <a:off x="4491901" y="1682475"/>
            <a:ext cx="35367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59" name="Google Shape;359;p29"/>
          <p:cNvSpPr txBox="1"/>
          <p:nvPr>
            <p:ph idx="2" type="title"/>
          </p:nvPr>
        </p:nvSpPr>
        <p:spPr>
          <a:xfrm>
            <a:off x="1847650" y="1836950"/>
            <a:ext cx="1732500" cy="11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60" name="Google Shape;360;p29"/>
          <p:cNvGrpSpPr/>
          <p:nvPr/>
        </p:nvGrpSpPr>
        <p:grpSpPr>
          <a:xfrm rot="10800000">
            <a:off x="8057882" y="382596"/>
            <a:ext cx="288601" cy="1096693"/>
            <a:chOff x="1006700" y="2603975"/>
            <a:chExt cx="55450" cy="210700"/>
          </a:xfrm>
        </p:grpSpPr>
        <p:sp>
          <p:nvSpPr>
            <p:cNvPr id="361" name="Google Shape;361;p2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9"/>
          <p:cNvGrpSpPr/>
          <p:nvPr/>
        </p:nvGrpSpPr>
        <p:grpSpPr>
          <a:xfrm>
            <a:off x="558602" y="508321"/>
            <a:ext cx="781224" cy="726909"/>
            <a:chOff x="827350" y="3629733"/>
            <a:chExt cx="1431600" cy="1332067"/>
          </a:xfrm>
        </p:grpSpPr>
        <p:sp>
          <p:nvSpPr>
            <p:cNvPr id="368" name="Google Shape;368;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9"/>
          <p:cNvGrpSpPr/>
          <p:nvPr/>
        </p:nvGrpSpPr>
        <p:grpSpPr>
          <a:xfrm>
            <a:off x="1387564" y="321673"/>
            <a:ext cx="356325" cy="331552"/>
            <a:chOff x="827350" y="3629733"/>
            <a:chExt cx="1431600" cy="1332067"/>
          </a:xfrm>
        </p:grpSpPr>
        <p:sp>
          <p:nvSpPr>
            <p:cNvPr id="372" name="Google Shape;372;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9"/>
          <p:cNvGrpSpPr/>
          <p:nvPr/>
        </p:nvGrpSpPr>
        <p:grpSpPr>
          <a:xfrm>
            <a:off x="7535601" y="3848738"/>
            <a:ext cx="895180" cy="832942"/>
            <a:chOff x="827350" y="3629733"/>
            <a:chExt cx="1431600" cy="1332067"/>
          </a:xfrm>
        </p:grpSpPr>
        <p:sp>
          <p:nvSpPr>
            <p:cNvPr id="376" name="Google Shape;376;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9"/>
          <p:cNvGrpSpPr/>
          <p:nvPr/>
        </p:nvGrpSpPr>
        <p:grpSpPr>
          <a:xfrm>
            <a:off x="7902683" y="2980240"/>
            <a:ext cx="598982" cy="557337"/>
            <a:chOff x="827350" y="3629733"/>
            <a:chExt cx="1431600" cy="1332067"/>
          </a:xfrm>
        </p:grpSpPr>
        <p:sp>
          <p:nvSpPr>
            <p:cNvPr id="380" name="Google Shape;380;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9"/>
          <p:cNvGrpSpPr/>
          <p:nvPr/>
        </p:nvGrpSpPr>
        <p:grpSpPr>
          <a:xfrm>
            <a:off x="6634531" y="4239131"/>
            <a:ext cx="464268" cy="431989"/>
            <a:chOff x="827350" y="3629733"/>
            <a:chExt cx="1431600" cy="1332067"/>
          </a:xfrm>
        </p:grpSpPr>
        <p:sp>
          <p:nvSpPr>
            <p:cNvPr id="384" name="Google Shape;384;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9"/>
          <p:cNvGrpSpPr/>
          <p:nvPr/>
        </p:nvGrpSpPr>
        <p:grpSpPr>
          <a:xfrm rot="5400000">
            <a:off x="962657" y="3906771"/>
            <a:ext cx="288601" cy="1096693"/>
            <a:chOff x="1006700" y="2603975"/>
            <a:chExt cx="55450" cy="210700"/>
          </a:xfrm>
        </p:grpSpPr>
        <p:sp>
          <p:nvSpPr>
            <p:cNvPr id="388" name="Google Shape;388;p2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p:nvPr/>
        </p:nvSpPr>
        <p:spPr>
          <a:xfrm>
            <a:off x="1517424" y="1308725"/>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p:nvPr/>
        </p:nvSpPr>
        <p:spPr>
          <a:xfrm>
            <a:off x="971400" y="975300"/>
            <a:ext cx="7201200" cy="3192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txBox="1"/>
          <p:nvPr>
            <p:ph idx="1" type="subTitle"/>
          </p:nvPr>
        </p:nvSpPr>
        <p:spPr>
          <a:xfrm>
            <a:off x="1485900" y="1189455"/>
            <a:ext cx="6172200" cy="20553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SzPts val="1600"/>
              <a:buChar char="●"/>
            </a:pPr>
            <a:r>
              <a:rPr lang="en" sz="1600"/>
              <a:t>UNESCO Institute for Statistics shows that 617 million children and adolescents worldwide are not achieving minimum proficiency levels in reading and mathematics</a:t>
            </a:r>
            <a:endParaRPr sz="1600"/>
          </a:p>
          <a:p>
            <a:pPr indent="-330200" lvl="0" marL="457200" rtl="0" algn="just">
              <a:spcBef>
                <a:spcPts val="0"/>
              </a:spcBef>
              <a:spcAft>
                <a:spcPts val="0"/>
              </a:spcAft>
              <a:buSzPts val="1600"/>
              <a:buChar char="●"/>
            </a:pPr>
            <a:r>
              <a:rPr lang="en" sz="1600"/>
              <a:t>The figure signals “a learning crisis” according to the UNESCO </a:t>
            </a:r>
            <a:r>
              <a:rPr lang="en" sz="1600"/>
              <a:t>Institute for Statistics</a:t>
            </a:r>
            <a:endParaRPr sz="1600"/>
          </a:p>
        </p:txBody>
      </p:sp>
      <p:grpSp>
        <p:nvGrpSpPr>
          <p:cNvPr id="401" name="Google Shape;401;p30"/>
          <p:cNvGrpSpPr/>
          <p:nvPr/>
        </p:nvGrpSpPr>
        <p:grpSpPr>
          <a:xfrm>
            <a:off x="424632" y="3695521"/>
            <a:ext cx="288601" cy="1096693"/>
            <a:chOff x="1006700" y="2603975"/>
            <a:chExt cx="55450" cy="210700"/>
          </a:xfrm>
        </p:grpSpPr>
        <p:sp>
          <p:nvSpPr>
            <p:cNvPr id="402" name="Google Shape;402;p3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30"/>
          <p:cNvGrpSpPr/>
          <p:nvPr/>
        </p:nvGrpSpPr>
        <p:grpSpPr>
          <a:xfrm>
            <a:off x="7351974" y="351277"/>
            <a:ext cx="1178637" cy="1096691"/>
            <a:chOff x="827350" y="3629733"/>
            <a:chExt cx="1431600" cy="1332067"/>
          </a:xfrm>
        </p:grpSpPr>
        <p:sp>
          <p:nvSpPr>
            <p:cNvPr id="409" name="Google Shape;409;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0"/>
          <p:cNvGrpSpPr/>
          <p:nvPr/>
        </p:nvGrpSpPr>
        <p:grpSpPr>
          <a:xfrm>
            <a:off x="7916327" y="1616596"/>
            <a:ext cx="781224" cy="726909"/>
            <a:chOff x="827350" y="3629733"/>
            <a:chExt cx="1431600" cy="1332067"/>
          </a:xfrm>
        </p:grpSpPr>
        <p:sp>
          <p:nvSpPr>
            <p:cNvPr id="413" name="Google Shape;413;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0"/>
          <p:cNvGrpSpPr/>
          <p:nvPr/>
        </p:nvGrpSpPr>
        <p:grpSpPr>
          <a:xfrm>
            <a:off x="6235139" y="539499"/>
            <a:ext cx="637062" cy="592770"/>
            <a:chOff x="827350" y="3629733"/>
            <a:chExt cx="1431600" cy="1332067"/>
          </a:xfrm>
        </p:grpSpPr>
        <p:sp>
          <p:nvSpPr>
            <p:cNvPr id="417" name="Google Shape;417;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0"/>
          <p:cNvGrpSpPr/>
          <p:nvPr/>
        </p:nvGrpSpPr>
        <p:grpSpPr>
          <a:xfrm>
            <a:off x="6886468" y="329561"/>
            <a:ext cx="451240" cy="419868"/>
            <a:chOff x="827350" y="3629733"/>
            <a:chExt cx="1431600" cy="1332067"/>
          </a:xfrm>
        </p:grpSpPr>
        <p:sp>
          <p:nvSpPr>
            <p:cNvPr id="421" name="Google Shape;421;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0"/>
          <p:cNvSpPr txBox="1"/>
          <p:nvPr/>
        </p:nvSpPr>
        <p:spPr>
          <a:xfrm>
            <a:off x="945300" y="3138550"/>
            <a:ext cx="7253400" cy="8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Audiowide"/>
                <a:ea typeface="Audiowide"/>
                <a:cs typeface="Audiowide"/>
                <a:sym typeface="Audiowide"/>
              </a:rPr>
              <a:t>GenAI Squad is trying to do the right thing by leveraging technology to solve this problem.</a:t>
            </a:r>
            <a:endParaRPr b="1" sz="1700">
              <a:solidFill>
                <a:schemeClr val="lt1"/>
              </a:solidFill>
              <a:latin typeface="Audiowide"/>
              <a:ea typeface="Audiowide"/>
              <a:cs typeface="Audiowide"/>
              <a:sym typeface="Audiowi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1"/>
          <p:cNvSpPr txBox="1"/>
          <p:nvPr>
            <p:ph type="title"/>
          </p:nvPr>
        </p:nvSpPr>
        <p:spPr>
          <a:xfrm>
            <a:off x="4491900" y="1682475"/>
            <a:ext cx="4339200" cy="12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430" name="Google Shape;430;p31"/>
          <p:cNvSpPr txBox="1"/>
          <p:nvPr>
            <p:ph idx="2" type="title"/>
          </p:nvPr>
        </p:nvSpPr>
        <p:spPr>
          <a:xfrm>
            <a:off x="1825100" y="1722425"/>
            <a:ext cx="2154900" cy="14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31" name="Google Shape;431;p31"/>
          <p:cNvGrpSpPr/>
          <p:nvPr/>
        </p:nvGrpSpPr>
        <p:grpSpPr>
          <a:xfrm rot="10800000">
            <a:off x="8057882" y="382596"/>
            <a:ext cx="288601" cy="1096693"/>
            <a:chOff x="1006700" y="2603975"/>
            <a:chExt cx="55450" cy="210700"/>
          </a:xfrm>
        </p:grpSpPr>
        <p:sp>
          <p:nvSpPr>
            <p:cNvPr id="432" name="Google Shape;432;p3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1"/>
          <p:cNvGrpSpPr/>
          <p:nvPr/>
        </p:nvGrpSpPr>
        <p:grpSpPr>
          <a:xfrm>
            <a:off x="558602" y="508321"/>
            <a:ext cx="781224" cy="726909"/>
            <a:chOff x="827350" y="3629733"/>
            <a:chExt cx="1431600" cy="1332067"/>
          </a:xfrm>
        </p:grpSpPr>
        <p:sp>
          <p:nvSpPr>
            <p:cNvPr id="439" name="Google Shape;439;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31"/>
          <p:cNvGrpSpPr/>
          <p:nvPr/>
        </p:nvGrpSpPr>
        <p:grpSpPr>
          <a:xfrm>
            <a:off x="1387564" y="321673"/>
            <a:ext cx="356325" cy="331552"/>
            <a:chOff x="827350" y="3629733"/>
            <a:chExt cx="1431600" cy="1332067"/>
          </a:xfrm>
        </p:grpSpPr>
        <p:sp>
          <p:nvSpPr>
            <p:cNvPr id="443" name="Google Shape;443;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1"/>
          <p:cNvGrpSpPr/>
          <p:nvPr/>
        </p:nvGrpSpPr>
        <p:grpSpPr>
          <a:xfrm>
            <a:off x="7535601" y="3848738"/>
            <a:ext cx="895180" cy="832942"/>
            <a:chOff x="827350" y="3629733"/>
            <a:chExt cx="1431600" cy="1332067"/>
          </a:xfrm>
        </p:grpSpPr>
        <p:sp>
          <p:nvSpPr>
            <p:cNvPr id="447" name="Google Shape;447;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1"/>
          <p:cNvGrpSpPr/>
          <p:nvPr/>
        </p:nvGrpSpPr>
        <p:grpSpPr>
          <a:xfrm>
            <a:off x="7902683" y="2980240"/>
            <a:ext cx="598982" cy="557337"/>
            <a:chOff x="827350" y="3629733"/>
            <a:chExt cx="1431600" cy="1332067"/>
          </a:xfrm>
        </p:grpSpPr>
        <p:sp>
          <p:nvSpPr>
            <p:cNvPr id="451" name="Google Shape;451;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31"/>
          <p:cNvGrpSpPr/>
          <p:nvPr/>
        </p:nvGrpSpPr>
        <p:grpSpPr>
          <a:xfrm>
            <a:off x="6634531" y="4239131"/>
            <a:ext cx="464268" cy="431989"/>
            <a:chOff x="827350" y="3629733"/>
            <a:chExt cx="1431600" cy="1332067"/>
          </a:xfrm>
        </p:grpSpPr>
        <p:sp>
          <p:nvSpPr>
            <p:cNvPr id="455" name="Google Shape;455;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31"/>
          <p:cNvGrpSpPr/>
          <p:nvPr/>
        </p:nvGrpSpPr>
        <p:grpSpPr>
          <a:xfrm rot="5400000">
            <a:off x="962657" y="3906771"/>
            <a:ext cx="288601" cy="1096693"/>
            <a:chOff x="1006700" y="2603975"/>
            <a:chExt cx="55450" cy="210700"/>
          </a:xfrm>
        </p:grpSpPr>
        <p:sp>
          <p:nvSpPr>
            <p:cNvPr id="459" name="Google Shape;459;p3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31"/>
          <p:cNvSpPr/>
          <p:nvPr/>
        </p:nvSpPr>
        <p:spPr>
          <a:xfrm>
            <a:off x="1505899" y="1398450"/>
            <a:ext cx="2793300" cy="23466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txBox="1"/>
          <p:nvPr>
            <p:ph idx="6" type="title"/>
          </p:nvPr>
        </p:nvSpPr>
        <p:spPr>
          <a:xfrm>
            <a:off x="10863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300"/>
              <a:t>Key Decisions and Considerations</a:t>
            </a:r>
            <a:endParaRPr sz="2300"/>
          </a:p>
        </p:txBody>
      </p:sp>
      <p:sp>
        <p:nvSpPr>
          <p:cNvPr id="472" name="Google Shape;472;p32"/>
          <p:cNvSpPr txBox="1"/>
          <p:nvPr>
            <p:ph type="title"/>
          </p:nvPr>
        </p:nvSpPr>
        <p:spPr>
          <a:xfrm>
            <a:off x="910550" y="3362188"/>
            <a:ext cx="6153300" cy="3729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800">
                <a:solidFill>
                  <a:schemeClr val="accent1"/>
                </a:solidFill>
              </a:rPr>
              <a:t>2. GenAI Business Strategy:</a:t>
            </a:r>
            <a:endParaRPr sz="1800">
              <a:solidFill>
                <a:schemeClr val="accent1"/>
              </a:solidFill>
            </a:endParaRPr>
          </a:p>
        </p:txBody>
      </p:sp>
      <p:sp>
        <p:nvSpPr>
          <p:cNvPr id="473" name="Google Shape;473;p32"/>
          <p:cNvSpPr txBox="1"/>
          <p:nvPr>
            <p:ph idx="1" type="subTitle"/>
          </p:nvPr>
        </p:nvSpPr>
        <p:spPr>
          <a:xfrm>
            <a:off x="811950" y="3628025"/>
            <a:ext cx="7520100" cy="120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Product Development:</a:t>
            </a:r>
            <a:endParaRPr b="1" sz="1200"/>
          </a:p>
          <a:p>
            <a:pPr indent="-304800" lvl="1" marL="914400" rtl="0" algn="l">
              <a:spcBef>
                <a:spcPts val="0"/>
              </a:spcBef>
              <a:spcAft>
                <a:spcPts val="0"/>
              </a:spcAft>
              <a:buSzPts val="1200"/>
              <a:buChar char="○"/>
            </a:pPr>
            <a:r>
              <a:rPr lang="en" sz="1200"/>
              <a:t>Model Fine-Tuning</a:t>
            </a:r>
            <a:endParaRPr sz="1200"/>
          </a:p>
          <a:p>
            <a:pPr indent="-304800" lvl="1" marL="914400" rtl="0" algn="l">
              <a:spcBef>
                <a:spcPts val="0"/>
              </a:spcBef>
              <a:spcAft>
                <a:spcPts val="0"/>
              </a:spcAft>
              <a:buSzPts val="1200"/>
              <a:buChar char="○"/>
            </a:pPr>
            <a:r>
              <a:rPr lang="en" sz="1200"/>
              <a:t>User Interface Design (Future Scope)</a:t>
            </a:r>
            <a:endParaRPr sz="1200"/>
          </a:p>
          <a:p>
            <a:pPr indent="-304800" lvl="0" marL="457200" rtl="0" algn="l">
              <a:spcBef>
                <a:spcPts val="0"/>
              </a:spcBef>
              <a:spcAft>
                <a:spcPts val="0"/>
              </a:spcAft>
              <a:buSzPts val="1200"/>
              <a:buChar char="●"/>
            </a:pPr>
            <a:r>
              <a:rPr b="1" lang="en" sz="1200"/>
              <a:t>Market Strategy:</a:t>
            </a:r>
            <a:endParaRPr b="1" sz="1200"/>
          </a:p>
          <a:p>
            <a:pPr indent="-304800" lvl="1" marL="914400" rtl="0" algn="l">
              <a:spcBef>
                <a:spcPts val="0"/>
              </a:spcBef>
              <a:spcAft>
                <a:spcPts val="0"/>
              </a:spcAft>
              <a:buSzPts val="1200"/>
              <a:buChar char="○"/>
            </a:pPr>
            <a:r>
              <a:rPr lang="en" sz="1200"/>
              <a:t>Pilot Testing</a:t>
            </a:r>
            <a:endParaRPr sz="1200"/>
          </a:p>
          <a:p>
            <a:pPr indent="-304800" lvl="1" marL="914400" rtl="0" algn="l">
              <a:spcBef>
                <a:spcPts val="0"/>
              </a:spcBef>
              <a:spcAft>
                <a:spcPts val="0"/>
              </a:spcAft>
              <a:buSzPts val="1200"/>
              <a:buChar char="○"/>
            </a:pPr>
            <a:r>
              <a:rPr lang="en" sz="1200"/>
              <a:t>B2B Subscription Model</a:t>
            </a:r>
            <a:endParaRPr sz="1200"/>
          </a:p>
          <a:p>
            <a:pPr indent="-304800" lvl="1" marL="914400" rtl="0" algn="l">
              <a:spcBef>
                <a:spcPts val="0"/>
              </a:spcBef>
              <a:spcAft>
                <a:spcPts val="0"/>
              </a:spcAft>
              <a:buSzPts val="1200"/>
              <a:buChar char="○"/>
            </a:pPr>
            <a:r>
              <a:rPr lang="en" sz="1200"/>
              <a:t>Demonstrations and Workshops</a:t>
            </a:r>
            <a:endParaRPr sz="1200"/>
          </a:p>
        </p:txBody>
      </p:sp>
      <p:sp>
        <p:nvSpPr>
          <p:cNvPr id="474" name="Google Shape;474;p32"/>
          <p:cNvSpPr txBox="1"/>
          <p:nvPr>
            <p:ph idx="2" type="title"/>
          </p:nvPr>
        </p:nvSpPr>
        <p:spPr>
          <a:xfrm>
            <a:off x="910550" y="1258900"/>
            <a:ext cx="7598700" cy="372900"/>
          </a:xfrm>
          <a:prstGeom prst="rect">
            <a:avLst/>
          </a:prstGeom>
        </p:spPr>
        <p:txBody>
          <a:bodyPr anchorCtr="0" anchor="b" bIns="91425" lIns="45700" spcFirstLastPara="1" rIns="45700" wrap="square" tIns="91425">
            <a:noAutofit/>
          </a:bodyPr>
          <a:lstStyle/>
          <a:p>
            <a:pPr indent="0" lvl="0" marL="0" rtl="0" algn="l">
              <a:spcBef>
                <a:spcPts val="0"/>
              </a:spcBef>
              <a:spcAft>
                <a:spcPts val="1200"/>
              </a:spcAft>
              <a:buNone/>
            </a:pPr>
            <a:r>
              <a:rPr lang="en" sz="1800">
                <a:solidFill>
                  <a:schemeClr val="accent1"/>
                </a:solidFill>
              </a:rPr>
              <a:t>1. Evaluate Business and Highlight Opportunity for GenAI:</a:t>
            </a:r>
            <a:endParaRPr sz="2700">
              <a:solidFill>
                <a:schemeClr val="accent1"/>
              </a:solidFill>
            </a:endParaRPr>
          </a:p>
        </p:txBody>
      </p:sp>
      <p:sp>
        <p:nvSpPr>
          <p:cNvPr id="475" name="Google Shape;475;p32"/>
          <p:cNvSpPr txBox="1"/>
          <p:nvPr>
            <p:ph idx="3" type="subTitle"/>
          </p:nvPr>
        </p:nvSpPr>
        <p:spPr>
          <a:xfrm>
            <a:off x="772650" y="1526375"/>
            <a:ext cx="7598700" cy="179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Current Landscape:</a:t>
            </a:r>
            <a:endParaRPr b="1" sz="1200"/>
          </a:p>
          <a:p>
            <a:pPr indent="-304800" lvl="1" marL="914400" rtl="0" algn="l">
              <a:spcBef>
                <a:spcPts val="0"/>
              </a:spcBef>
              <a:spcAft>
                <a:spcPts val="0"/>
              </a:spcAft>
              <a:buSzPts val="1200"/>
              <a:buChar char="○"/>
            </a:pPr>
            <a:r>
              <a:rPr lang="en" sz="1200"/>
              <a:t>Students often struggle with math word problems, impacting their interest and performance.</a:t>
            </a:r>
            <a:endParaRPr sz="1200"/>
          </a:p>
          <a:p>
            <a:pPr indent="-304800" lvl="1" marL="914400" rtl="0" algn="l">
              <a:spcBef>
                <a:spcPts val="0"/>
              </a:spcBef>
              <a:spcAft>
                <a:spcPts val="0"/>
              </a:spcAft>
              <a:buSzPts val="1200"/>
              <a:buChar char="○"/>
            </a:pPr>
            <a:r>
              <a:rPr lang="en" sz="1200"/>
              <a:t>Traditional teaching methods lack personalized and interactive support.</a:t>
            </a:r>
            <a:endParaRPr sz="1200"/>
          </a:p>
          <a:p>
            <a:pPr indent="-304800" lvl="1" marL="914400" rtl="0" algn="l">
              <a:spcBef>
                <a:spcPts val="0"/>
              </a:spcBef>
              <a:spcAft>
                <a:spcPts val="0"/>
              </a:spcAft>
              <a:buSzPts val="1200"/>
              <a:buChar char="○"/>
            </a:pPr>
            <a:r>
              <a:rPr lang="en" sz="1200"/>
              <a:t>Educators seek effective tools to enhance students' problem-solving skills.</a:t>
            </a:r>
            <a:endParaRPr sz="1200"/>
          </a:p>
          <a:p>
            <a:pPr indent="-304800" lvl="0" marL="457200" rtl="0" algn="l">
              <a:spcBef>
                <a:spcPts val="0"/>
              </a:spcBef>
              <a:spcAft>
                <a:spcPts val="0"/>
              </a:spcAft>
              <a:buSzPts val="1200"/>
              <a:buChar char="●"/>
            </a:pPr>
            <a:r>
              <a:rPr b="1" lang="en" sz="1200"/>
              <a:t>Opportunity for GenAI:</a:t>
            </a:r>
            <a:endParaRPr b="1" sz="1200"/>
          </a:p>
          <a:p>
            <a:pPr indent="-304800" lvl="1" marL="914400" rtl="0" algn="l">
              <a:spcBef>
                <a:spcPts val="0"/>
              </a:spcBef>
              <a:spcAft>
                <a:spcPts val="0"/>
              </a:spcAft>
              <a:buSzPts val="1200"/>
              <a:buChar char="○"/>
            </a:pPr>
            <a:r>
              <a:rPr lang="en" sz="1200"/>
              <a:t>Interactive Learning</a:t>
            </a:r>
            <a:endParaRPr sz="1200"/>
          </a:p>
          <a:p>
            <a:pPr indent="-304800" lvl="1" marL="914400" rtl="0" algn="l">
              <a:spcBef>
                <a:spcPts val="0"/>
              </a:spcBef>
              <a:spcAft>
                <a:spcPts val="0"/>
              </a:spcAft>
              <a:buSzPts val="1200"/>
              <a:buChar char="○"/>
            </a:pPr>
            <a:r>
              <a:rPr lang="en" sz="1200"/>
              <a:t>Scalability across cultures</a:t>
            </a:r>
            <a:endParaRPr sz="1200"/>
          </a:p>
          <a:p>
            <a:pPr indent="-304800" lvl="1" marL="914400" rtl="0" algn="l">
              <a:spcBef>
                <a:spcPts val="0"/>
              </a:spcBef>
              <a:spcAft>
                <a:spcPts val="0"/>
              </a:spcAft>
              <a:buSzPts val="1200"/>
              <a:buChar char="○"/>
            </a:pPr>
            <a:r>
              <a:rPr lang="en" sz="1200"/>
              <a:t>Adaptability in the common masses</a:t>
            </a:r>
            <a:endParaRPr sz="1200"/>
          </a:p>
          <a:p>
            <a:pPr indent="-304800" lvl="1" marL="914400" rtl="0" algn="l">
              <a:spcBef>
                <a:spcPts val="0"/>
              </a:spcBef>
              <a:spcAft>
                <a:spcPts val="0"/>
              </a:spcAft>
              <a:buSzPts val="1200"/>
              <a:buChar char="○"/>
            </a:pPr>
            <a:r>
              <a:rPr lang="en" sz="1200"/>
              <a:t>Engagement with students</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sz="500"/>
          </a:p>
        </p:txBody>
      </p:sp>
      <p:grpSp>
        <p:nvGrpSpPr>
          <p:cNvPr id="476" name="Google Shape;476;p32"/>
          <p:cNvGrpSpPr/>
          <p:nvPr/>
        </p:nvGrpSpPr>
        <p:grpSpPr>
          <a:xfrm rot="5400000">
            <a:off x="8303790" y="2645574"/>
            <a:ext cx="453570" cy="1096061"/>
            <a:chOff x="1006700" y="2603975"/>
            <a:chExt cx="55450" cy="210700"/>
          </a:xfrm>
        </p:grpSpPr>
        <p:sp>
          <p:nvSpPr>
            <p:cNvPr id="477" name="Google Shape;477;p3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2"/>
          <p:cNvGrpSpPr/>
          <p:nvPr/>
        </p:nvGrpSpPr>
        <p:grpSpPr>
          <a:xfrm>
            <a:off x="1310019" y="324598"/>
            <a:ext cx="688313" cy="640458"/>
            <a:chOff x="827350" y="3629733"/>
            <a:chExt cx="1431600" cy="1332067"/>
          </a:xfrm>
        </p:grpSpPr>
        <p:sp>
          <p:nvSpPr>
            <p:cNvPr id="484" name="Google Shape;484;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2"/>
          <p:cNvGrpSpPr/>
          <p:nvPr/>
        </p:nvGrpSpPr>
        <p:grpSpPr>
          <a:xfrm>
            <a:off x="541779" y="193517"/>
            <a:ext cx="491325" cy="457165"/>
            <a:chOff x="827350" y="3629733"/>
            <a:chExt cx="1431600" cy="1332067"/>
          </a:xfrm>
        </p:grpSpPr>
        <p:sp>
          <p:nvSpPr>
            <p:cNvPr id="488" name="Google Shape;488;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txBox="1"/>
          <p:nvPr>
            <p:ph idx="6" type="title"/>
          </p:nvPr>
        </p:nvSpPr>
        <p:spPr>
          <a:xfrm>
            <a:off x="10863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300"/>
              <a:t>Key Decisions and Considerations</a:t>
            </a:r>
            <a:endParaRPr sz="2300"/>
          </a:p>
        </p:txBody>
      </p:sp>
      <p:sp>
        <p:nvSpPr>
          <p:cNvPr id="497" name="Google Shape;497;p33"/>
          <p:cNvSpPr txBox="1"/>
          <p:nvPr>
            <p:ph type="title"/>
          </p:nvPr>
        </p:nvSpPr>
        <p:spPr>
          <a:xfrm>
            <a:off x="1250100" y="3032363"/>
            <a:ext cx="6231900" cy="3729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800">
                <a:solidFill>
                  <a:schemeClr val="accent1"/>
                </a:solidFill>
              </a:rPr>
              <a:t>4. Fairness and Bias Mitigation: </a:t>
            </a:r>
            <a:endParaRPr sz="1800">
              <a:solidFill>
                <a:schemeClr val="accent1"/>
              </a:solidFill>
            </a:endParaRPr>
          </a:p>
        </p:txBody>
      </p:sp>
      <p:sp>
        <p:nvSpPr>
          <p:cNvPr id="498" name="Google Shape;498;p33"/>
          <p:cNvSpPr txBox="1"/>
          <p:nvPr>
            <p:ph idx="1" type="subTitle"/>
          </p:nvPr>
        </p:nvSpPr>
        <p:spPr>
          <a:xfrm>
            <a:off x="1138600" y="3373450"/>
            <a:ext cx="7566300" cy="129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Bias detection: </a:t>
            </a:r>
            <a:r>
              <a:rPr lang="en" sz="1200"/>
              <a:t> </a:t>
            </a:r>
            <a:endParaRPr sz="1200"/>
          </a:p>
          <a:p>
            <a:pPr indent="-304800" lvl="1" marL="914400" rtl="0" algn="l">
              <a:spcBef>
                <a:spcPts val="0"/>
              </a:spcBef>
              <a:spcAft>
                <a:spcPts val="0"/>
              </a:spcAft>
              <a:buSzPts val="1200"/>
              <a:buChar char="○"/>
            </a:pPr>
            <a:r>
              <a:rPr lang="en" sz="1200"/>
              <a:t>To identify and mitigate potential biases so model isn’t biased towards a single type of arithmetic problem</a:t>
            </a:r>
            <a:endParaRPr sz="1200"/>
          </a:p>
          <a:p>
            <a:pPr indent="-304800" lvl="0" marL="457200" rtl="0" algn="l">
              <a:spcBef>
                <a:spcPts val="0"/>
              </a:spcBef>
              <a:spcAft>
                <a:spcPts val="0"/>
              </a:spcAft>
              <a:buSzPts val="1200"/>
              <a:buChar char="●"/>
            </a:pPr>
            <a:r>
              <a:rPr b="1" lang="en" sz="1200"/>
              <a:t>Bias mitigation strategies:</a:t>
            </a:r>
            <a:endParaRPr sz="1200"/>
          </a:p>
          <a:p>
            <a:pPr indent="-304800" lvl="1" marL="914400" rtl="0" algn="l">
              <a:spcBef>
                <a:spcPts val="0"/>
              </a:spcBef>
              <a:spcAft>
                <a:spcPts val="0"/>
              </a:spcAft>
              <a:buSzPts val="1200"/>
              <a:buChar char="○"/>
            </a:pPr>
            <a:r>
              <a:rPr lang="en" sz="1200"/>
              <a:t>The dataset is </a:t>
            </a:r>
            <a:r>
              <a:rPr lang="en" sz="1200"/>
              <a:t>pruned</a:t>
            </a:r>
            <a:r>
              <a:rPr lang="en" sz="1200"/>
              <a:t> accordingly to include </a:t>
            </a:r>
            <a:r>
              <a:rPr lang="en" sz="1200"/>
              <a:t>arithmetic</a:t>
            </a:r>
            <a:r>
              <a:rPr lang="en" sz="1200"/>
              <a:t> word </a:t>
            </a:r>
            <a:r>
              <a:rPr lang="en" sz="1200"/>
              <a:t>problems of all types to </a:t>
            </a:r>
            <a:r>
              <a:rPr lang="en" sz="1200"/>
              <a:t>ensure ethical and fair outcomes</a:t>
            </a:r>
            <a:endParaRPr sz="1200"/>
          </a:p>
        </p:txBody>
      </p:sp>
      <p:sp>
        <p:nvSpPr>
          <p:cNvPr id="499" name="Google Shape;499;p33"/>
          <p:cNvSpPr txBox="1"/>
          <p:nvPr>
            <p:ph idx="2" type="title"/>
          </p:nvPr>
        </p:nvSpPr>
        <p:spPr>
          <a:xfrm>
            <a:off x="1310025" y="1246775"/>
            <a:ext cx="6231900" cy="372900"/>
          </a:xfrm>
          <a:prstGeom prst="rect">
            <a:avLst/>
          </a:prstGeom>
        </p:spPr>
        <p:txBody>
          <a:bodyPr anchorCtr="0" anchor="b" bIns="91425" lIns="45700" spcFirstLastPara="1" rIns="45700" wrap="square" tIns="91425">
            <a:noAutofit/>
          </a:bodyPr>
          <a:lstStyle/>
          <a:p>
            <a:pPr indent="0" lvl="0" marL="0" rtl="0" algn="l">
              <a:spcBef>
                <a:spcPts val="0"/>
              </a:spcBef>
              <a:spcAft>
                <a:spcPts val="1200"/>
              </a:spcAft>
              <a:buNone/>
            </a:pPr>
            <a:r>
              <a:rPr lang="en" sz="1800">
                <a:solidFill>
                  <a:schemeClr val="accent1"/>
                </a:solidFill>
              </a:rPr>
              <a:t>3. Model Optimization and Performance:</a:t>
            </a:r>
            <a:endParaRPr sz="2700">
              <a:solidFill>
                <a:schemeClr val="accent1"/>
              </a:solidFill>
            </a:endParaRPr>
          </a:p>
        </p:txBody>
      </p:sp>
      <p:sp>
        <p:nvSpPr>
          <p:cNvPr id="500" name="Google Shape;500;p33"/>
          <p:cNvSpPr txBox="1"/>
          <p:nvPr>
            <p:ph idx="3" type="subTitle"/>
          </p:nvPr>
        </p:nvSpPr>
        <p:spPr>
          <a:xfrm>
            <a:off x="1156100" y="1619675"/>
            <a:ext cx="7566300" cy="129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Methods for Optimizing AI/ML Models:</a:t>
            </a:r>
            <a:endParaRPr b="1" sz="1200"/>
          </a:p>
          <a:p>
            <a:pPr indent="-304800" lvl="1" marL="914400" rtl="0" algn="l">
              <a:spcBef>
                <a:spcPts val="0"/>
              </a:spcBef>
              <a:spcAft>
                <a:spcPts val="0"/>
              </a:spcAft>
              <a:buSzPts val="1200"/>
              <a:buChar char="○"/>
            </a:pPr>
            <a:r>
              <a:rPr lang="en" sz="1200"/>
              <a:t>Algorithm Refinement: Fine-tune model parameters and architecture for improved performance.</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Strategies for Measuring and Enhancing Model Performance:</a:t>
            </a:r>
            <a:endParaRPr b="1" sz="1200"/>
          </a:p>
          <a:p>
            <a:pPr indent="-304800" lvl="1" marL="914400" rtl="0" algn="l">
              <a:spcBef>
                <a:spcPts val="0"/>
              </a:spcBef>
              <a:spcAft>
                <a:spcPts val="0"/>
              </a:spcAft>
              <a:buSzPts val="1200"/>
              <a:buChar char="○"/>
            </a:pPr>
            <a:r>
              <a:rPr b="1" lang="en" sz="1200"/>
              <a:t>Performance Metrics: </a:t>
            </a:r>
            <a:r>
              <a:rPr lang="en" sz="1200"/>
              <a:t>Analyzing mathematical </a:t>
            </a:r>
            <a:r>
              <a:rPr lang="en" sz="1200"/>
              <a:t>accuracy and </a:t>
            </a:r>
            <a:r>
              <a:rPr lang="en" sz="1200"/>
              <a:t>student progress.</a:t>
            </a:r>
            <a:endParaRPr sz="1200"/>
          </a:p>
        </p:txBody>
      </p:sp>
      <p:grpSp>
        <p:nvGrpSpPr>
          <p:cNvPr id="501" name="Google Shape;501;p33"/>
          <p:cNvGrpSpPr/>
          <p:nvPr/>
        </p:nvGrpSpPr>
        <p:grpSpPr>
          <a:xfrm>
            <a:off x="541782" y="856397"/>
            <a:ext cx="820307" cy="763275"/>
            <a:chOff x="827350" y="3629733"/>
            <a:chExt cx="1431600" cy="1332067"/>
          </a:xfrm>
        </p:grpSpPr>
        <p:sp>
          <p:nvSpPr>
            <p:cNvPr id="502" name="Google Shape;502;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3"/>
          <p:cNvGrpSpPr/>
          <p:nvPr/>
        </p:nvGrpSpPr>
        <p:grpSpPr>
          <a:xfrm>
            <a:off x="1310019" y="324598"/>
            <a:ext cx="688313" cy="640458"/>
            <a:chOff x="827350" y="3629733"/>
            <a:chExt cx="1431600" cy="1332067"/>
          </a:xfrm>
        </p:grpSpPr>
        <p:sp>
          <p:nvSpPr>
            <p:cNvPr id="506" name="Google Shape;506;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3"/>
          <p:cNvGrpSpPr/>
          <p:nvPr/>
        </p:nvGrpSpPr>
        <p:grpSpPr>
          <a:xfrm>
            <a:off x="541779" y="193517"/>
            <a:ext cx="491325" cy="457165"/>
            <a:chOff x="827350" y="3629733"/>
            <a:chExt cx="1431600" cy="1332067"/>
          </a:xfrm>
        </p:grpSpPr>
        <p:sp>
          <p:nvSpPr>
            <p:cNvPr id="510" name="Google Shape;510;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4"/>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txBox="1"/>
          <p:nvPr>
            <p:ph idx="6" type="title"/>
          </p:nvPr>
        </p:nvSpPr>
        <p:spPr>
          <a:xfrm>
            <a:off x="10863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300"/>
              <a:t>Critical Considerations for Success</a:t>
            </a:r>
            <a:endParaRPr sz="2300"/>
          </a:p>
        </p:txBody>
      </p:sp>
      <p:sp>
        <p:nvSpPr>
          <p:cNvPr id="519" name="Google Shape;519;p34"/>
          <p:cNvSpPr txBox="1"/>
          <p:nvPr>
            <p:ph type="title"/>
          </p:nvPr>
        </p:nvSpPr>
        <p:spPr>
          <a:xfrm>
            <a:off x="1282225" y="1421525"/>
            <a:ext cx="4706700" cy="387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2400">
                <a:solidFill>
                  <a:schemeClr val="accent1"/>
                </a:solidFill>
              </a:rPr>
              <a:t>Ethical Use</a:t>
            </a:r>
            <a:endParaRPr sz="2400">
              <a:solidFill>
                <a:schemeClr val="accent1"/>
              </a:solidFill>
            </a:endParaRPr>
          </a:p>
        </p:txBody>
      </p:sp>
      <p:sp>
        <p:nvSpPr>
          <p:cNvPr id="520" name="Google Shape;520;p34"/>
          <p:cNvSpPr txBox="1"/>
          <p:nvPr>
            <p:ph idx="1" type="subTitle"/>
          </p:nvPr>
        </p:nvSpPr>
        <p:spPr>
          <a:xfrm>
            <a:off x="1205150" y="1723150"/>
            <a:ext cx="7468200" cy="109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Data Privacy and Security: </a:t>
            </a:r>
            <a:r>
              <a:rPr lang="en" sz="1200"/>
              <a:t>Ensure that user data is handled securely and in compliance with relevant regulations (e.g., GDPR, COPPA).</a:t>
            </a:r>
            <a:endParaRPr sz="1200"/>
          </a:p>
          <a:p>
            <a:pPr indent="-304800" lvl="0" marL="457200" rtl="0" algn="l">
              <a:spcBef>
                <a:spcPts val="0"/>
              </a:spcBef>
              <a:spcAft>
                <a:spcPts val="0"/>
              </a:spcAft>
              <a:buSzPts val="1200"/>
              <a:buChar char="●"/>
            </a:pPr>
            <a:r>
              <a:rPr b="1" lang="en" sz="1200"/>
              <a:t>Fairness and Bias Mitigation:</a:t>
            </a:r>
            <a:r>
              <a:rPr lang="en" sz="1200"/>
              <a:t> Continuously monitor the AI model for biases and ensure fairness in the generation of solutions.</a:t>
            </a:r>
            <a:endParaRPr sz="1200"/>
          </a:p>
          <a:p>
            <a:pPr indent="-304800" lvl="0" marL="457200" rtl="0" algn="l">
              <a:spcBef>
                <a:spcPts val="0"/>
              </a:spcBef>
              <a:spcAft>
                <a:spcPts val="0"/>
              </a:spcAft>
              <a:buSzPts val="1200"/>
              <a:buChar char="●"/>
            </a:pPr>
            <a:r>
              <a:rPr b="1" lang="en" sz="1200"/>
              <a:t>Transparency:</a:t>
            </a:r>
            <a:r>
              <a:rPr lang="en" sz="1200"/>
              <a:t> Provide clear explanations of how the AI model works.</a:t>
            </a:r>
            <a:endParaRPr sz="1200"/>
          </a:p>
        </p:txBody>
      </p:sp>
      <p:sp>
        <p:nvSpPr>
          <p:cNvPr id="521" name="Google Shape;521;p34"/>
          <p:cNvSpPr txBox="1"/>
          <p:nvPr>
            <p:ph idx="2" type="title"/>
          </p:nvPr>
        </p:nvSpPr>
        <p:spPr>
          <a:xfrm>
            <a:off x="1186250" y="3130707"/>
            <a:ext cx="5913900" cy="387600"/>
          </a:xfrm>
          <a:prstGeom prst="rect">
            <a:avLst/>
          </a:prstGeom>
        </p:spPr>
        <p:txBody>
          <a:bodyPr anchorCtr="0" anchor="b" bIns="91425" lIns="45700" spcFirstLastPara="1" rIns="45700" wrap="square" tIns="91425">
            <a:noAutofit/>
          </a:bodyPr>
          <a:lstStyle/>
          <a:p>
            <a:pPr indent="0" lvl="0" marL="0" rtl="0" algn="l">
              <a:spcBef>
                <a:spcPts val="0"/>
              </a:spcBef>
              <a:spcAft>
                <a:spcPts val="1200"/>
              </a:spcAft>
              <a:buClr>
                <a:schemeClr val="lt1"/>
              </a:buClr>
              <a:buSzPts val="1100"/>
              <a:buFont typeface="Arial"/>
              <a:buNone/>
            </a:pPr>
            <a:r>
              <a:rPr lang="en" sz="2400">
                <a:solidFill>
                  <a:schemeClr val="accent1"/>
                </a:solidFill>
              </a:rPr>
              <a:t>Strategic Alignment</a:t>
            </a:r>
            <a:endParaRPr sz="2400">
              <a:solidFill>
                <a:schemeClr val="accent1"/>
              </a:solidFill>
            </a:endParaRPr>
          </a:p>
        </p:txBody>
      </p:sp>
      <p:sp>
        <p:nvSpPr>
          <p:cNvPr id="522" name="Google Shape;522;p34"/>
          <p:cNvSpPr txBox="1"/>
          <p:nvPr>
            <p:ph idx="3" type="subTitle"/>
          </p:nvPr>
        </p:nvSpPr>
        <p:spPr>
          <a:xfrm>
            <a:off x="1186250" y="3415848"/>
            <a:ext cx="7506000" cy="84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Educational Partnerships:</a:t>
            </a:r>
            <a:r>
              <a:rPr lang="en" sz="1200"/>
              <a:t> Collaborate with institutions to align with curriculum standards.</a:t>
            </a:r>
            <a:endParaRPr sz="1200"/>
          </a:p>
          <a:p>
            <a:pPr indent="-304800" lvl="0" marL="457200" rtl="0" algn="l">
              <a:spcBef>
                <a:spcPts val="0"/>
              </a:spcBef>
              <a:spcAft>
                <a:spcPts val="0"/>
              </a:spcAft>
              <a:buSzPts val="1200"/>
              <a:buChar char="●"/>
            </a:pPr>
            <a:r>
              <a:rPr b="1" lang="en" sz="1200"/>
              <a:t>Market Research: </a:t>
            </a:r>
            <a:r>
              <a:rPr lang="en" sz="1200"/>
              <a:t>Identify target demographics and tailor features accordingly.</a:t>
            </a:r>
            <a:endParaRPr sz="1200"/>
          </a:p>
          <a:p>
            <a:pPr indent="-304800" lvl="0" marL="457200" rtl="0" algn="l">
              <a:spcBef>
                <a:spcPts val="0"/>
              </a:spcBef>
              <a:spcAft>
                <a:spcPts val="0"/>
              </a:spcAft>
              <a:buSzPts val="1200"/>
              <a:buChar char="●"/>
            </a:pPr>
            <a:r>
              <a:rPr b="1" lang="en" sz="1200"/>
              <a:t>Scalability: </a:t>
            </a:r>
            <a:r>
              <a:rPr lang="en" sz="1200"/>
              <a:t>Develop a scalable model for expansion into new markets</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grpSp>
        <p:nvGrpSpPr>
          <p:cNvPr id="523" name="Google Shape;523;p34"/>
          <p:cNvGrpSpPr/>
          <p:nvPr/>
        </p:nvGrpSpPr>
        <p:grpSpPr>
          <a:xfrm>
            <a:off x="541782" y="932597"/>
            <a:ext cx="820307" cy="763275"/>
            <a:chOff x="827350" y="3629733"/>
            <a:chExt cx="1431600" cy="1332067"/>
          </a:xfrm>
        </p:grpSpPr>
        <p:sp>
          <p:nvSpPr>
            <p:cNvPr id="524" name="Google Shape;524;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4"/>
          <p:cNvGrpSpPr/>
          <p:nvPr/>
        </p:nvGrpSpPr>
        <p:grpSpPr>
          <a:xfrm>
            <a:off x="1310019" y="324598"/>
            <a:ext cx="688313" cy="640458"/>
            <a:chOff x="827350" y="3629733"/>
            <a:chExt cx="1431600" cy="1332067"/>
          </a:xfrm>
        </p:grpSpPr>
        <p:sp>
          <p:nvSpPr>
            <p:cNvPr id="528" name="Google Shape;528;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4"/>
          <p:cNvGrpSpPr/>
          <p:nvPr/>
        </p:nvGrpSpPr>
        <p:grpSpPr>
          <a:xfrm>
            <a:off x="541779" y="193517"/>
            <a:ext cx="491325" cy="457165"/>
            <a:chOff x="827350" y="3629733"/>
            <a:chExt cx="1431600" cy="1332067"/>
          </a:xfrm>
        </p:grpSpPr>
        <p:sp>
          <p:nvSpPr>
            <p:cNvPr id="532" name="Google Shape;532;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5"/>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txBox="1"/>
          <p:nvPr>
            <p:ph idx="6" type="title"/>
          </p:nvPr>
        </p:nvSpPr>
        <p:spPr>
          <a:xfrm>
            <a:off x="10863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300"/>
              <a:t>Critical Considerations for Success</a:t>
            </a:r>
            <a:endParaRPr sz="2300"/>
          </a:p>
        </p:txBody>
      </p:sp>
      <p:sp>
        <p:nvSpPr>
          <p:cNvPr id="541" name="Google Shape;541;p35"/>
          <p:cNvSpPr txBox="1"/>
          <p:nvPr>
            <p:ph idx="4" type="title"/>
          </p:nvPr>
        </p:nvSpPr>
        <p:spPr>
          <a:xfrm>
            <a:off x="1362100" y="1381042"/>
            <a:ext cx="5943600" cy="387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Clr>
                <a:schemeClr val="lt1"/>
              </a:buClr>
              <a:buSzPts val="1100"/>
              <a:buFont typeface="Arial"/>
              <a:buNone/>
            </a:pPr>
            <a:r>
              <a:rPr lang="en" sz="2400">
                <a:solidFill>
                  <a:schemeClr val="accent1"/>
                </a:solidFill>
              </a:rPr>
              <a:t>Technical Execution </a:t>
            </a:r>
            <a:endParaRPr sz="2400">
              <a:solidFill>
                <a:schemeClr val="accent1"/>
              </a:solidFill>
            </a:endParaRPr>
          </a:p>
        </p:txBody>
      </p:sp>
      <p:sp>
        <p:nvSpPr>
          <p:cNvPr id="542" name="Google Shape;542;p35"/>
          <p:cNvSpPr txBox="1"/>
          <p:nvPr>
            <p:ph idx="5" type="subTitle"/>
          </p:nvPr>
        </p:nvSpPr>
        <p:spPr>
          <a:xfrm>
            <a:off x="1267700" y="1813437"/>
            <a:ext cx="7343100" cy="95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Model Fine-Tuning: </a:t>
            </a:r>
            <a:r>
              <a:rPr lang="en" sz="1200"/>
              <a:t>Continuously refine and improve the AI model and leveraging advancements in natural language processing and machine learning techniques.</a:t>
            </a:r>
            <a:endParaRPr sz="1200"/>
          </a:p>
          <a:p>
            <a:pPr indent="-304800" lvl="0" marL="457200" rtl="0" algn="l">
              <a:spcBef>
                <a:spcPts val="0"/>
              </a:spcBef>
              <a:spcAft>
                <a:spcPts val="0"/>
              </a:spcAft>
              <a:buSzPts val="1200"/>
              <a:buChar char="●"/>
            </a:pPr>
            <a:r>
              <a:rPr b="1" lang="en" sz="1200"/>
              <a:t>D</a:t>
            </a:r>
            <a:r>
              <a:rPr b="1" lang="en" sz="1200"/>
              <a:t>ata quality and security:</a:t>
            </a:r>
            <a:r>
              <a:rPr lang="en" sz="1200"/>
              <a:t> </a:t>
            </a:r>
            <a:r>
              <a:rPr lang="en" sz="1200"/>
              <a:t>Ensure data quality and security throughout the tutoring platform.</a:t>
            </a:r>
            <a:endParaRPr sz="1200"/>
          </a:p>
        </p:txBody>
      </p:sp>
      <p:grpSp>
        <p:nvGrpSpPr>
          <p:cNvPr id="543" name="Google Shape;543;p35"/>
          <p:cNvGrpSpPr/>
          <p:nvPr/>
        </p:nvGrpSpPr>
        <p:grpSpPr>
          <a:xfrm>
            <a:off x="541782" y="856397"/>
            <a:ext cx="820307" cy="763275"/>
            <a:chOff x="827350" y="3629733"/>
            <a:chExt cx="1431600" cy="1332067"/>
          </a:xfrm>
        </p:grpSpPr>
        <p:sp>
          <p:nvSpPr>
            <p:cNvPr id="544" name="Google Shape;544;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35"/>
          <p:cNvGrpSpPr/>
          <p:nvPr/>
        </p:nvGrpSpPr>
        <p:grpSpPr>
          <a:xfrm>
            <a:off x="1310019" y="324598"/>
            <a:ext cx="688313" cy="640458"/>
            <a:chOff x="827350" y="3629733"/>
            <a:chExt cx="1431600" cy="1332067"/>
          </a:xfrm>
        </p:grpSpPr>
        <p:sp>
          <p:nvSpPr>
            <p:cNvPr id="548" name="Google Shape;548;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35"/>
          <p:cNvGrpSpPr/>
          <p:nvPr/>
        </p:nvGrpSpPr>
        <p:grpSpPr>
          <a:xfrm>
            <a:off x="541779" y="193517"/>
            <a:ext cx="491325" cy="457165"/>
            <a:chOff x="827350" y="3629733"/>
            <a:chExt cx="1431600" cy="1332067"/>
          </a:xfrm>
        </p:grpSpPr>
        <p:sp>
          <p:nvSpPr>
            <p:cNvPr id="552" name="Google Shape;552;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5"/>
          <p:cNvSpPr txBox="1"/>
          <p:nvPr>
            <p:ph type="title"/>
          </p:nvPr>
        </p:nvSpPr>
        <p:spPr>
          <a:xfrm>
            <a:off x="1362100" y="2960000"/>
            <a:ext cx="4935300" cy="387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2400">
                <a:solidFill>
                  <a:schemeClr val="accent1"/>
                </a:solidFill>
              </a:rPr>
              <a:t>Societal Impact</a:t>
            </a:r>
            <a:endParaRPr sz="2400">
              <a:solidFill>
                <a:schemeClr val="accent1"/>
              </a:solidFill>
            </a:endParaRPr>
          </a:p>
        </p:txBody>
      </p:sp>
      <p:sp>
        <p:nvSpPr>
          <p:cNvPr id="556" name="Google Shape;556;p35"/>
          <p:cNvSpPr txBox="1"/>
          <p:nvPr>
            <p:ph idx="1" type="subTitle"/>
          </p:nvPr>
        </p:nvSpPr>
        <p:spPr>
          <a:xfrm>
            <a:off x="1255700" y="3271400"/>
            <a:ext cx="7367100" cy="150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Equitable Access: </a:t>
            </a:r>
            <a:r>
              <a:rPr lang="en" sz="1200"/>
              <a:t>Ensure that the AI-Powered Math Tutor is accessible to students from diverse socioeconomic backgrounds and geographic locations.</a:t>
            </a:r>
            <a:endParaRPr sz="1200"/>
          </a:p>
          <a:p>
            <a:pPr indent="-304800" lvl="0" marL="457200" rtl="0" algn="l">
              <a:spcBef>
                <a:spcPts val="0"/>
              </a:spcBef>
              <a:spcAft>
                <a:spcPts val="0"/>
              </a:spcAft>
              <a:buSzPts val="1200"/>
              <a:buChar char="●"/>
            </a:pPr>
            <a:r>
              <a:rPr b="1" lang="en" sz="1200"/>
              <a:t>Positive Learning Outcomes:</a:t>
            </a:r>
            <a:r>
              <a:rPr lang="en" sz="1200"/>
              <a:t> Monitor and evaluate the platform's impact on student learning outcomes</a:t>
            </a:r>
            <a:endParaRPr sz="1200"/>
          </a:p>
          <a:p>
            <a:pPr indent="-304800" lvl="0" marL="457200" rtl="0" algn="l">
              <a:spcBef>
                <a:spcPts val="0"/>
              </a:spcBef>
              <a:spcAft>
                <a:spcPts val="0"/>
              </a:spcAft>
              <a:buSzPts val="1200"/>
              <a:buChar char="●"/>
            </a:pPr>
            <a:r>
              <a:rPr b="1" lang="en" sz="1200"/>
              <a:t>Community Engagement: </a:t>
            </a:r>
            <a:r>
              <a:rPr lang="en" sz="1200"/>
              <a:t>Foster a supportive online community and provide feedback to enhance the platform's relevance and impact over time.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