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Alat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at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158bbbb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158bbb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158bbbb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158bbbb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7000 rows, 44 </a:t>
            </a:r>
            <a:r>
              <a:rPr lang="en"/>
              <a:t>columns</a:t>
            </a:r>
            <a:r>
              <a:rPr lang="en"/>
              <a:t> (2 tables combined)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demographics, plan details, billing details, customer satisfaction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this project is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key factors influencing customer churn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</a:t>
            </a:r>
            <a:r>
              <a:rPr lang="en"/>
              <a:t>factors</a:t>
            </a:r>
            <a:r>
              <a:rPr lang="en"/>
              <a:t> to draw important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 companies can use this to target potential customers who are going to leave with targeted strategies for customer retention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58bbbb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158bbbb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158bbbba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158bbbba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exploration analysis to find out key factors that influence churn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early engagement is critical to customer retention.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customers stay beyond a certain period, they are much less likely to churn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15f5069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15f5069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en"/>
              <a:t>In this plot we observed that customers with month to month contract have higher churn rate</a:t>
            </a:r>
            <a:br>
              <a:rPr lang="en"/>
            </a:br>
            <a:r>
              <a:rPr lang="en"/>
              <a:t>So </a:t>
            </a:r>
            <a:r>
              <a:rPr lang="en"/>
              <a:t>companies</a:t>
            </a:r>
            <a:r>
              <a:rPr lang="en"/>
              <a:t> can </a:t>
            </a:r>
            <a:r>
              <a:rPr b="1" lang="en"/>
              <a:t>employ strategies to influence customers to subscribe to one year or two year contracts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1840ea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1840ea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Spark</a:t>
            </a: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SQl - data </a:t>
            </a: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aggregation</a:t>
            </a: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and analysis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Graphframes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added dummy columns invitation source and </a:t>
            </a: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referral ID to create relationship among customers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158bbbb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158bbbb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158bbbba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158bbbb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Analysis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422200" y="777925"/>
            <a:ext cx="2038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GROUP 02</a:t>
            </a:r>
            <a:endParaRPr sz="2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447650" y="4032200"/>
            <a:ext cx="6248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Akshay Belnekar | Rohit Sangem | Vaibhavi Hedaoo</a:t>
            </a:r>
            <a:endParaRPr b="1">
              <a:solidFill>
                <a:srgbClr val="2F4A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342000" y="480700"/>
            <a:ext cx="365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TABLE OF CONTENTS</a:t>
            </a:r>
            <a:endParaRPr sz="2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7401" y="1356660"/>
            <a:ext cx="85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1.</a:t>
            </a:r>
            <a:endParaRPr sz="2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123239" y="1413650"/>
            <a:ext cx="25158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Introduction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50101" y="1810325"/>
            <a:ext cx="318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and Dataset Overview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51251" y="1356660"/>
            <a:ext cx="85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2</a:t>
            </a:r>
            <a:r>
              <a:rPr lang="en" sz="2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  <a:endParaRPr sz="2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860501" y="3393760"/>
            <a:ext cx="85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4</a:t>
            </a:r>
            <a:r>
              <a:rPr lang="en" sz="2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  <a:endParaRPr sz="2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7401" y="3393760"/>
            <a:ext cx="85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3</a:t>
            </a:r>
            <a:r>
              <a:rPr lang="en" sz="2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  <a:endParaRPr sz="2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56864" y="1413650"/>
            <a:ext cx="25158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Data Processing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987814" y="3303200"/>
            <a:ext cx="25158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Data Analysis and Predictive Modeling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56864" y="3450750"/>
            <a:ext cx="25158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713700" y="1810325"/>
            <a:ext cx="318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cleaning and feature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engineering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30601" y="3965250"/>
            <a:ext cx="318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 and Training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713701" y="3852275"/>
            <a:ext cx="318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findings and recommendations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43625" y="1356474"/>
            <a:ext cx="83682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a"/>
                <a:ea typeface="Alata"/>
                <a:cs typeface="Alata"/>
                <a:sym typeface="Alata"/>
              </a:rPr>
              <a:t>Problem Statement</a:t>
            </a:r>
            <a:endParaRPr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ata"/>
              <a:buChar char="●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Key Factors </a:t>
            </a:r>
            <a:r>
              <a:rPr lang="en" sz="1600">
                <a:latin typeface="Alata"/>
                <a:ea typeface="Alata"/>
                <a:cs typeface="Alata"/>
                <a:sym typeface="Alata"/>
              </a:rPr>
              <a:t>influencing</a:t>
            </a:r>
            <a:r>
              <a:rPr lang="en" sz="1600">
                <a:latin typeface="Alata"/>
                <a:ea typeface="Alata"/>
                <a:cs typeface="Alata"/>
                <a:sym typeface="Alata"/>
              </a:rPr>
              <a:t> customer churn.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ata"/>
              <a:buChar char="●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Predictive analysis to enhance customer retention. 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ata"/>
              <a:buChar char="●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Analyze all relevant customer data and develop focused customer retention programs.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a"/>
                <a:ea typeface="Alata"/>
                <a:cs typeface="Alata"/>
                <a:sym typeface="Alata"/>
              </a:rPr>
              <a:t>Data Source</a:t>
            </a:r>
            <a:endParaRPr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ata"/>
              <a:buChar char="●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IBM Sample Data Sets - Telco Customer Churn Data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8" name="Google Shape;88;p15"/>
          <p:cNvSpPr txBox="1"/>
          <p:nvPr/>
        </p:nvSpPr>
        <p:spPr>
          <a:xfrm>
            <a:off x="332100" y="243900"/>
            <a:ext cx="42399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lata"/>
              <a:buAutoNum type="arabicPeriod"/>
            </a:pPr>
            <a:r>
              <a:rPr lang="en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INTRODUCTION</a:t>
            </a:r>
            <a:endParaRPr sz="3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Data cleaning</a:t>
            </a:r>
            <a:r>
              <a:rPr lang="en" sz="1600">
                <a:latin typeface="Alata"/>
                <a:ea typeface="Alata"/>
                <a:cs typeface="Alata"/>
                <a:sym typeface="Alata"/>
              </a:rPr>
              <a:t>: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lata"/>
              <a:buAutoNum type="arabi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Imputed null values in numeric features - tenure, Monthly Charges and Total Charges with their mean values.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ata"/>
              <a:buAutoNum type="arabi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Replaced 'No internet service' with 'No' to get consistent values for following features: Online Security, Online Backup, Device Protection, Tech Support, Streaming TV, Streaming Movies.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Feature Engineering: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lata"/>
              <a:buAutoNum type="arabi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Transformed the above 3 columns into a single vector and applied standard scaling on it to normalize them and avoid loss of information. (which happens in case of min max scaling)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74500" y="271750"/>
            <a:ext cx="4948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2. Data Processing</a:t>
            </a:r>
            <a:endParaRPr sz="3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480500" y="1272850"/>
            <a:ext cx="2311800" cy="30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Findings: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lata"/>
              <a:buAutoNum type="arabi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Churn Higher among customers with shorter tenure.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lata"/>
              <a:buAutoNum type="arabi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Increase in retention with increase in tenure months.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74500" y="271750"/>
            <a:ext cx="4948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3</a:t>
            </a:r>
            <a:r>
              <a:rPr lang="en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. Data Analysis</a:t>
            </a:r>
            <a:endParaRPr sz="3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2850"/>
            <a:ext cx="5847731" cy="37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940700" y="1589725"/>
            <a:ext cx="30381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Findings: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Customers with month-to-month contracts are significantly more likely to churn compared to those with longer-term contracts</a:t>
            </a:r>
            <a:endParaRPr sz="1600"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5" y="839450"/>
            <a:ext cx="5693874" cy="402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283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lata"/>
                <a:ea typeface="Alata"/>
                <a:cs typeface="Alata"/>
                <a:sym typeface="Alata"/>
              </a:rPr>
              <a:t>Spark SQL and GraphFrames</a:t>
            </a:r>
            <a:endParaRPr sz="3500"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600" y="1824575"/>
            <a:ext cx="4271526" cy="19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25" y="1757850"/>
            <a:ext cx="2972475" cy="20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314425" y="4183150"/>
            <a:ext cx="3752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Focus on </a:t>
            </a:r>
            <a:r>
              <a:rPr lang="en" sz="1600">
                <a:latin typeface="Alata"/>
                <a:ea typeface="Alata"/>
                <a:cs typeface="Alata"/>
                <a:sym typeface="Alata"/>
              </a:rPr>
              <a:t>incentivizing</a:t>
            </a:r>
            <a:r>
              <a:rPr lang="en" sz="1600">
                <a:latin typeface="Alata"/>
                <a:ea typeface="Alata"/>
                <a:cs typeface="Alata"/>
                <a:sym typeface="Alata"/>
              </a:rPr>
              <a:t> ‘family member’ referrals to attract more customers</a:t>
            </a:r>
            <a:endParaRPr sz="16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4698600" y="4183150"/>
            <a:ext cx="3752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Thorough evaluation of their referred by programs</a:t>
            </a:r>
            <a:endParaRPr sz="16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555613" y="1582600"/>
            <a:ext cx="3044100" cy="3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Dominant Factors of referral	</a:t>
            </a:r>
            <a:r>
              <a:rPr lang="en" sz="1600">
                <a:latin typeface="Alata"/>
                <a:ea typeface="Alata"/>
                <a:cs typeface="Alata"/>
                <a:sym typeface="Alata"/>
              </a:rPr>
              <a:t>			</a:t>
            </a:r>
            <a:endParaRPr sz="16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698600" y="1214188"/>
            <a:ext cx="337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Source of invitation Vs churn rate</a:t>
            </a:r>
            <a:r>
              <a:rPr lang="en" sz="16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ata"/>
              <a:buAutoNum type="arabi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To solve this binary classification problem, we tried predicting using 3 predictive models -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lata"/>
              <a:buAutoNum type="alphaL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Logistic regression model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lata"/>
              <a:buAutoNum type="alphaL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Decision tree model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lata"/>
              <a:buAutoNum type="alphaL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Random forest model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2. Out of the 3 models, logistic regression model gave the </a:t>
            </a:r>
            <a:r>
              <a:rPr lang="en" sz="1600">
                <a:latin typeface="Alata"/>
                <a:ea typeface="Alata"/>
                <a:cs typeface="Alata"/>
                <a:sym typeface="Alata"/>
              </a:rPr>
              <a:t>highest accuracy of </a:t>
            </a:r>
            <a:r>
              <a:rPr lang="en" sz="1600">
                <a:latin typeface="Alata"/>
                <a:ea typeface="Alata"/>
                <a:cs typeface="Alata"/>
                <a:sym typeface="Alata"/>
              </a:rPr>
              <a:t> 95.55% when compared with the actual labels.</a:t>
            </a:r>
            <a:endParaRPr sz="16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46650" y="253175"/>
            <a:ext cx="4948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3</a:t>
            </a:r>
            <a:r>
              <a:rPr lang="en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. Predictive Model</a:t>
            </a:r>
            <a:endParaRPr sz="3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ata"/>
              <a:buAutoNum type="arabi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The company should consider revising its pricing strategy for the highest-spending customer segments like giving some rewards.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ata"/>
              <a:buAutoNum type="arabi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The company should conduct a thorough evaluation of ‘merchant collaboration programs’ to identify factors contributing to higher churn rates and try mitigating them.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ata"/>
              <a:buAutoNum type="arabi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The company should incentivize "family member" referrals, which appear to be the leading referral source.</a:t>
            </a:r>
            <a:endParaRPr sz="1600">
              <a:latin typeface="Alata"/>
              <a:ea typeface="Alata"/>
              <a:cs typeface="Alata"/>
              <a:sym typeface="A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ata"/>
              <a:buAutoNum type="arabicPeriod"/>
            </a:pPr>
            <a:r>
              <a:rPr lang="en" sz="1600">
                <a:latin typeface="Alata"/>
                <a:ea typeface="Alata"/>
                <a:cs typeface="Alata"/>
                <a:sym typeface="Alata"/>
              </a:rPr>
              <a:t>Predictive model can help identify customers who are likely to churn in the near future, businesses can take proactive measures to retain them.</a:t>
            </a:r>
            <a:endParaRPr sz="16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74500" y="271750"/>
            <a:ext cx="4948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4</a:t>
            </a:r>
            <a:r>
              <a:rPr lang="en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. Conclusion</a:t>
            </a:r>
            <a:endParaRPr sz="3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