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dvent Pro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bold.fntdata"/><Relationship Id="rId14" Type="http://schemas.openxmlformats.org/officeDocument/2006/relationships/font" Target="fonts/AdventProSemiBold-regular.fntdata"/><Relationship Id="rId17" Type="http://schemas.openxmlformats.org/officeDocument/2006/relationships/font" Target="fonts/AdventProSemiBold-boldItalic.fntdata"/><Relationship Id="rId16" Type="http://schemas.openxmlformats.org/officeDocument/2006/relationships/font" Target="fonts/AdventProSemiBold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1ca9adb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1ca9adb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1ca9adb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1ca9adb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1ca9adb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1ca9adb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1ca9adb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1ca9adb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1c79d62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1c79d62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a1ca9adb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a1ca9adb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a1c79d62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a1c79d62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454363" y="30101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D966"/>
                </a:solidFill>
                <a:latin typeface="Share Tech"/>
                <a:ea typeface="Share Tech"/>
                <a:cs typeface="Share Tech"/>
                <a:sym typeface="Share Tech"/>
              </a:rPr>
              <a:t>Group 08</a:t>
            </a:r>
            <a:endParaRPr b="1" sz="1700">
              <a:solidFill>
                <a:srgbClr val="FFD96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Team Members: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Abhishek Shetty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Akshay Belnekar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Rutuja Samant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Vaibhavi Hedaoo</a:t>
            </a:r>
            <a:endParaRPr sz="2000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425900" y="1359844"/>
            <a:ext cx="6020700" cy="1130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</a:rPr>
              <a:t>Smith School</a:t>
            </a:r>
            <a:r>
              <a:rPr b="1" lang="en" sz="3000"/>
              <a:t> </a:t>
            </a:r>
            <a:r>
              <a:rPr b="1" lang="en" sz="3000">
                <a:solidFill>
                  <a:srgbClr val="F1C232"/>
                </a:solidFill>
              </a:rPr>
              <a:t>Rankings</a:t>
            </a:r>
            <a:r>
              <a:rPr b="1" lang="en" sz="3000"/>
              <a:t> Scrutinizers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33" name="Google Shape;433;p23"/>
          <p:cNvSpPr/>
          <p:nvPr/>
        </p:nvSpPr>
        <p:spPr>
          <a:xfrm>
            <a:off x="25268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2260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914698" y="30646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25993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8" name="Google Shape;4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875" y="2481525"/>
            <a:ext cx="2101850" cy="20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3"/>
          <p:cNvSpPr txBox="1"/>
          <p:nvPr/>
        </p:nvSpPr>
        <p:spPr>
          <a:xfrm>
            <a:off x="7330300" y="4642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4th</a:t>
            </a: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December, 2023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 txBox="1"/>
          <p:nvPr>
            <p:ph idx="1" type="body"/>
          </p:nvPr>
        </p:nvSpPr>
        <p:spPr>
          <a:xfrm>
            <a:off x="1280975" y="1063525"/>
            <a:ext cx="66498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 </a:t>
            </a:r>
            <a:r>
              <a:rPr b="1" lang="en" sz="1600">
                <a:solidFill>
                  <a:srgbClr val="FFD966"/>
                </a:solidFill>
              </a:rPr>
              <a:t>  Users:</a:t>
            </a:r>
            <a:r>
              <a:rPr b="1" lang="en" sz="1600"/>
              <a:t> </a:t>
            </a:r>
            <a:endParaRPr b="1" sz="1600"/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Prospective Students and Parents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Current Students</a:t>
            </a:r>
            <a:endParaRPr sz="14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Faculty and Researchers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UMD Smith School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        </a:t>
            </a:r>
            <a:r>
              <a:rPr b="1" lang="en" sz="1600">
                <a:solidFill>
                  <a:srgbClr val="FFD966"/>
                </a:solidFill>
              </a:rPr>
              <a:t>Data:</a:t>
            </a:r>
            <a:endParaRPr b="1" sz="1600">
              <a:solidFill>
                <a:srgbClr val="FFD966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Ranking of Programs offered by R.H Smith School Of Business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Ranking Sources:</a:t>
            </a:r>
            <a:endParaRPr b="1"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   QS World University Rankings</a:t>
            </a:r>
            <a:endParaRPr b="1"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   Financial Times</a:t>
            </a:r>
            <a:endParaRPr b="1"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   U.S. News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 Year of Ranking</a:t>
            </a:r>
            <a:endParaRPr b="1" sz="1400"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 txBox="1"/>
          <p:nvPr>
            <p:ph type="ctrTitle"/>
          </p:nvPr>
        </p:nvSpPr>
        <p:spPr>
          <a:xfrm>
            <a:off x="618825" y="564075"/>
            <a:ext cx="634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grpSp>
        <p:nvGrpSpPr>
          <p:cNvPr id="466" name="Google Shape;466;p24"/>
          <p:cNvGrpSpPr/>
          <p:nvPr/>
        </p:nvGrpSpPr>
        <p:grpSpPr>
          <a:xfrm>
            <a:off x="181071" y="1993393"/>
            <a:ext cx="1049834" cy="766110"/>
            <a:chOff x="1781317" y="3391400"/>
            <a:chExt cx="367255" cy="282364"/>
          </a:xfrm>
        </p:grpSpPr>
        <p:sp>
          <p:nvSpPr>
            <p:cNvPr id="467" name="Google Shape;467;p24"/>
            <p:cNvSpPr/>
            <p:nvPr/>
          </p:nvSpPr>
          <p:spPr>
            <a:xfrm>
              <a:off x="1901061" y="3639610"/>
              <a:ext cx="11013" cy="33772"/>
            </a:xfrm>
            <a:custGeom>
              <a:rect b="b" l="l" r="r" t="t"/>
              <a:pathLst>
                <a:path extrusionOk="0" h="1061" w="346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016668" y="3639610"/>
              <a:ext cx="10631" cy="33772"/>
            </a:xfrm>
            <a:custGeom>
              <a:rect b="b" l="l" r="r" t="t"/>
              <a:pathLst>
                <a:path extrusionOk="0" h="1061" w="334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820340" y="3518720"/>
              <a:ext cx="46281" cy="16329"/>
            </a:xfrm>
            <a:custGeom>
              <a:rect b="b" l="l" r="r" t="t"/>
              <a:pathLst>
                <a:path extrusionOk="0" h="513" w="1454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802898" y="3628247"/>
              <a:ext cx="11045" cy="45135"/>
            </a:xfrm>
            <a:custGeom>
              <a:rect b="b" l="l" r="r" t="t"/>
              <a:pathLst>
                <a:path extrusionOk="0" h="1418" w="34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781317" y="3391400"/>
              <a:ext cx="367255" cy="282364"/>
            </a:xfrm>
            <a:custGeom>
              <a:rect b="b" l="l" r="r" t="t"/>
              <a:pathLst>
                <a:path extrusionOk="0" h="8871" w="11538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114800" y="3635440"/>
              <a:ext cx="11045" cy="37941"/>
            </a:xfrm>
            <a:custGeom>
              <a:rect b="b" l="l" r="r" t="t"/>
              <a:pathLst>
                <a:path extrusionOk="0" h="1192" w="347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319397" y="3312157"/>
            <a:ext cx="920903" cy="868389"/>
            <a:chOff x="1767069" y="3360146"/>
            <a:chExt cx="286324" cy="348163"/>
          </a:xfrm>
        </p:grpSpPr>
        <p:sp>
          <p:nvSpPr>
            <p:cNvPr id="474" name="Google Shape;474;p24"/>
            <p:cNvSpPr/>
            <p:nvPr/>
          </p:nvSpPr>
          <p:spPr>
            <a:xfrm>
              <a:off x="1767069" y="3404277"/>
              <a:ext cx="228223" cy="304033"/>
            </a:xfrm>
            <a:custGeom>
              <a:rect b="b" l="l" r="r" t="t"/>
              <a:pathLst>
                <a:path extrusionOk="0" h="9597" w="7204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799509" y="3360146"/>
              <a:ext cx="253884" cy="276883"/>
            </a:xfrm>
            <a:custGeom>
              <a:rect b="b" l="l" r="r" t="t"/>
              <a:pathLst>
                <a:path extrusionOk="0" h="8740" w="8014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948120" y="3388532"/>
              <a:ext cx="78852" cy="75367"/>
            </a:xfrm>
            <a:custGeom>
              <a:rect b="b" l="l" r="r" t="t"/>
              <a:pathLst>
                <a:path extrusionOk="0" h="2379" w="2489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800270" y="3513636"/>
              <a:ext cx="162582" cy="10233"/>
            </a:xfrm>
            <a:custGeom>
              <a:rect b="b" l="l" r="r" t="t"/>
              <a:pathLst>
                <a:path extrusionOk="0" h="323" w="513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1800270" y="3536287"/>
              <a:ext cx="162582" cy="10201"/>
            </a:xfrm>
            <a:custGeom>
              <a:rect b="b" l="l" r="r" t="t"/>
              <a:pathLst>
                <a:path extrusionOk="0" h="322" w="513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1800270" y="3558146"/>
              <a:ext cx="162582" cy="10613"/>
            </a:xfrm>
            <a:custGeom>
              <a:rect b="b" l="l" r="r" t="t"/>
              <a:pathLst>
                <a:path extrusionOk="0" h="335" w="5132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800270" y="3580798"/>
              <a:ext cx="162582" cy="10581"/>
            </a:xfrm>
            <a:custGeom>
              <a:rect b="b" l="l" r="r" t="t"/>
              <a:pathLst>
                <a:path extrusionOk="0" h="334" w="513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 txBox="1"/>
          <p:nvPr>
            <p:ph idx="1" type="body"/>
          </p:nvPr>
        </p:nvSpPr>
        <p:spPr>
          <a:xfrm>
            <a:off x="597375" y="8349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Share Tech"/>
                <a:ea typeface="Share Tech"/>
                <a:cs typeface="Share Tech"/>
                <a:sym typeface="Share Tech"/>
              </a:rPr>
              <a:t>Mission Statement:</a:t>
            </a:r>
            <a:endParaRPr b="1" sz="3000">
              <a:solidFill>
                <a:srgbClr val="FFD96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"To model a database for ranking various UMD Smith School programs, our mission is to provide a user-friendly platform that offers multi-year rankings for various graduate programs. Our goal is to enable the Smith School to draw valuable insights and facilitate data-driven decision-making regarding program rankings over the years."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Share Tech"/>
                <a:ea typeface="Share Tech"/>
                <a:cs typeface="Share Tech"/>
                <a:sym typeface="Share Tech"/>
              </a:rPr>
              <a:t>Mission Objectives:</a:t>
            </a:r>
            <a:endParaRPr b="1" sz="3000">
              <a:solidFill>
                <a:srgbClr val="FFD96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1. Find the top 5 ranked programs over the last 3 years to enhance transparency on the Smith School website.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2. Identify the top 5 improved/declined programs over the last 3 years for trend analysis.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3. Determine the top 5 programs with consistent rankings across all sources to assign singular ranks.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4. Identify the top 3 performing degrees based on program rankings for website display.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5. Determine the proportion of programs that improved/declined in the last year for tracking improvement efforts.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>
            <p:ph type="ctrTitle"/>
          </p:nvPr>
        </p:nvSpPr>
        <p:spPr>
          <a:xfrm>
            <a:off x="618825" y="106875"/>
            <a:ext cx="795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Introduction</a:t>
            </a:r>
            <a:endParaRPr b="1"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6"/>
          <p:cNvSpPr txBox="1"/>
          <p:nvPr>
            <p:ph type="ctrTitle"/>
          </p:nvPr>
        </p:nvSpPr>
        <p:spPr>
          <a:xfrm>
            <a:off x="618825" y="183075"/>
            <a:ext cx="786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Conceptual Database Design: </a:t>
            </a:r>
            <a:r>
              <a:rPr lang="en">
                <a:solidFill>
                  <a:srgbClr val="FFD966"/>
                </a:solidFill>
              </a:rPr>
              <a:t>ER diagram</a:t>
            </a:r>
            <a:endParaRPr>
              <a:solidFill>
                <a:srgbClr val="FFD966"/>
              </a:solidFill>
            </a:endParaRPr>
          </a:p>
        </p:txBody>
      </p:sp>
      <p:pic>
        <p:nvPicPr>
          <p:cNvPr id="493" name="Google Shape;4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50" y="982412"/>
            <a:ext cx="6874951" cy="39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/>
          <p:nvPr>
            <p:ph idx="1" type="body"/>
          </p:nvPr>
        </p:nvSpPr>
        <p:spPr>
          <a:xfrm>
            <a:off x="1206975" y="1351500"/>
            <a:ext cx="7866900" cy="3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D966"/>
                </a:solidFill>
                <a:latin typeface="Share Tech"/>
                <a:ea typeface="Share Tech"/>
                <a:cs typeface="Share Tech"/>
                <a:sym typeface="Share Tech"/>
              </a:rPr>
              <a:t>Relations:</a:t>
            </a:r>
            <a:endParaRPr b="1" sz="2200">
              <a:solidFill>
                <a:srgbClr val="FFD96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Program (</a:t>
            </a:r>
            <a:r>
              <a:rPr b="1" lang="en" sz="2200" u="sng">
                <a:latin typeface="Share Tech"/>
                <a:ea typeface="Share Tech"/>
                <a:cs typeface="Share Tech"/>
                <a:sym typeface="Share Tech"/>
              </a:rPr>
              <a:t>programId</a:t>
            </a: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, programName, </a:t>
            </a:r>
            <a:r>
              <a:rPr i="1" lang="en" sz="2200">
                <a:latin typeface="Share Tech"/>
                <a:ea typeface="Share Tech"/>
                <a:cs typeface="Share Tech"/>
                <a:sym typeface="Share Tech"/>
              </a:rPr>
              <a:t>prgCtgryId</a:t>
            </a: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i="1" lang="en" sz="2200">
                <a:latin typeface="Share Tech"/>
                <a:ea typeface="Share Tech"/>
                <a:cs typeface="Share Tech"/>
                <a:sym typeface="Share Tech"/>
              </a:rPr>
              <a:t>prgTypeId</a:t>
            </a: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)</a:t>
            </a:r>
            <a:endParaRPr sz="22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ProgramCategory (</a:t>
            </a:r>
            <a:r>
              <a:rPr b="1" lang="en" sz="2200" u="sng">
                <a:latin typeface="Share Tech"/>
                <a:ea typeface="Share Tech"/>
                <a:cs typeface="Share Tech"/>
                <a:sym typeface="Share Tech"/>
              </a:rPr>
              <a:t>prgCtgryId</a:t>
            </a: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, prgCtgryName)</a:t>
            </a:r>
            <a:endParaRPr sz="22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ProgramType (</a:t>
            </a:r>
            <a:r>
              <a:rPr b="1" lang="en" sz="2200" u="sng">
                <a:latin typeface="Share Tech"/>
                <a:ea typeface="Share Tech"/>
                <a:cs typeface="Share Tech"/>
                <a:sym typeface="Share Tech"/>
              </a:rPr>
              <a:t>prgTypeId</a:t>
            </a: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, prgTypeName)</a:t>
            </a:r>
            <a:endParaRPr sz="22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RankingSource (</a:t>
            </a:r>
            <a:r>
              <a:rPr b="1" lang="en" sz="2200" u="sng">
                <a:latin typeface="Share Tech"/>
                <a:ea typeface="Share Tech"/>
                <a:cs typeface="Share Tech"/>
                <a:sym typeface="Share Tech"/>
              </a:rPr>
              <a:t>rnkngSrcId</a:t>
            </a: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, rnkngSrcName)</a:t>
            </a:r>
            <a:endParaRPr sz="22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Rank (</a:t>
            </a:r>
            <a:r>
              <a:rPr b="1" i="1" lang="en" sz="2200" u="sng">
                <a:latin typeface="Share Tech"/>
                <a:ea typeface="Share Tech"/>
                <a:cs typeface="Share Tech"/>
                <a:sym typeface="Share Tech"/>
              </a:rPr>
              <a:t>programId</a:t>
            </a: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b="1" i="1" lang="en" sz="2200" u="sng">
                <a:latin typeface="Share Tech"/>
                <a:ea typeface="Share Tech"/>
                <a:cs typeface="Share Tech"/>
                <a:sym typeface="Share Tech"/>
              </a:rPr>
              <a:t>rnkngSrcId</a:t>
            </a: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, rankingYear, rankingPosition, rankingPositionPrevYear)</a:t>
            </a:r>
            <a:endParaRPr sz="22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 txBox="1"/>
          <p:nvPr>
            <p:ph type="ctrTitle"/>
          </p:nvPr>
        </p:nvSpPr>
        <p:spPr>
          <a:xfrm>
            <a:off x="618825" y="640275"/>
            <a:ext cx="777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Database Design: Relational Schema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/>
          <p:nvPr>
            <p:ph idx="1" type="body"/>
          </p:nvPr>
        </p:nvSpPr>
        <p:spPr>
          <a:xfrm>
            <a:off x="1206975" y="13683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CREATE TABLE [RankingScrutiny.Program] (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programId VARCHAR (2) NOT NULL,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programName VARCHAR (50),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prgCtgryId VARCHAR (2),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prgTypeId VARCHAR (2),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CONSTRAINT pk_Program_programId PRIMARY KEY (programId),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CONSTRAINT fk_Program_prgCtgryId FOREIGN KEY (prgCtgryId)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	REFERENCES [RankingScrutiny.ProgramCategory] (prgCtgryId)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	ON DELETE CASCADE ON UPDATE CASCADE,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CONSTRAINT fk_ProgramType_prgTypeId FOREIGN KEY (prgTypeId)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	REFERENCES [RankingScrutiny.ProgramType] (prgTypeId)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		ON DELETE CASCADE ON UPDATE CASCADE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);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5" name="Google Shape;505;p28"/>
          <p:cNvSpPr txBox="1"/>
          <p:nvPr>
            <p:ph type="ctrTitle"/>
          </p:nvPr>
        </p:nvSpPr>
        <p:spPr>
          <a:xfrm>
            <a:off x="847425" y="640275"/>
            <a:ext cx="634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Program Table creation -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"/>
          <p:cNvSpPr txBox="1"/>
          <p:nvPr>
            <p:ph idx="1" type="body"/>
          </p:nvPr>
        </p:nvSpPr>
        <p:spPr>
          <a:xfrm>
            <a:off x="673575" y="4539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Share Tech"/>
              <a:buAutoNum type="arabicPeriod"/>
            </a:pPr>
            <a:r>
              <a:rPr lang="en" sz="1500">
                <a:solidFill>
                  <a:srgbClr val="FFD966"/>
                </a:solidFill>
                <a:latin typeface="Share Tech"/>
                <a:ea typeface="Share Tech"/>
                <a:cs typeface="Share Tech"/>
                <a:sym typeface="Share Tech"/>
              </a:rPr>
              <a:t>Which programs have shown the most significant improvement or decline in rankings over the last 3 years? </a:t>
            </a:r>
            <a:endParaRPr sz="1700">
              <a:solidFill>
                <a:srgbClr val="FFD966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 txBox="1"/>
          <p:nvPr>
            <p:ph type="ctrTitle"/>
          </p:nvPr>
        </p:nvSpPr>
        <p:spPr>
          <a:xfrm>
            <a:off x="2371425" y="411675"/>
            <a:ext cx="7272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usiness transactions: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800" y="4016900"/>
            <a:ext cx="5587472" cy="10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9"/>
          <p:cNvSpPr txBox="1"/>
          <p:nvPr/>
        </p:nvSpPr>
        <p:spPr>
          <a:xfrm>
            <a:off x="1561575" y="989475"/>
            <a:ext cx="6090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DROP VIEW IF EXISTS Top5ImprovedDeclinedPrograms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CREATE VIEW Top5ImprovedDeclinedPrograms AS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SELECT TOP 5 p.programName 'Program Name', pt.prgTypeName 'Type',rs.rnkngSrcName 'Ranking Source', r.rankingPosition 'Current Year Rank', r.rankingPositionPrevYear 'Previous Year Rank', r.rankingYear 'Current Year'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FROM [RankingScrutiny.Program] p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JOIN [RankingScrutiny.Rank] r ON p.programId = r.programId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JOIN [RankingScrutiny.ProgramType] pt ON p.prgCtgryId = pt.prgTypeId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JOIN [RankingScrutiny.RankingSource] rs ON r.rnkngSrcId = rs.rnkngSrcId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WHERE r.rankingYear &gt;= YEAR(GETDATE()) - 3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ORDER BY ABS(r.rankingPosition - r.rankingPositionPrevYear) DESC;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 *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FROM Top5ImprovedDeclinedPrograms;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/>
          <p:nvPr>
            <p:ph idx="1" type="body"/>
          </p:nvPr>
        </p:nvSpPr>
        <p:spPr>
          <a:xfrm>
            <a:off x="368775" y="3777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D966"/>
                </a:solidFill>
                <a:latin typeface="Share Tech"/>
                <a:ea typeface="Share Tech"/>
                <a:cs typeface="Share Tech"/>
                <a:sym typeface="Share Tech"/>
              </a:rPr>
              <a:t>2.  What is the proportion of programs that either improved or declined in rankings over the last year?</a:t>
            </a:r>
            <a:endParaRPr sz="1500">
              <a:solidFill>
                <a:srgbClr val="FFD966"/>
              </a:solidFill>
            </a:endParaRPr>
          </a:p>
        </p:txBody>
      </p:sp>
      <p:sp>
        <p:nvSpPr>
          <p:cNvPr id="519" name="Google Shape;519;p30"/>
          <p:cNvSpPr txBox="1"/>
          <p:nvPr>
            <p:ph type="ctrTitle"/>
          </p:nvPr>
        </p:nvSpPr>
        <p:spPr>
          <a:xfrm>
            <a:off x="2371425" y="411675"/>
            <a:ext cx="7272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transactions: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 txBox="1"/>
          <p:nvPr/>
        </p:nvSpPr>
        <p:spPr>
          <a:xfrm flipH="1">
            <a:off x="940200" y="753175"/>
            <a:ext cx="8330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DROP VIEW IF EXISTS ProgramsImprovementStatus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CREATE VIEW ProgramsImprovementStatus AS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SELECT p.programId, p.programName, r.rankingYear, r.rankingPosition, r.rankingPositionPrevYear,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CASE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	WHEN r.rankingPosition &gt; r.rankingPositionPrevYear THEN 'Declined'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	WHEN r.rankingPosition &lt; r.rankingPositionPrevYear THEN 'Improved'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	ELSE 'No Change'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END AS ImprovementStatus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FROM [RankingScrutiny.Program] p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JOIN [RankingScrutiny.Rank] r ON p.programId = r.programId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WHERE r.rankingYear = YEAR(GETDATE()) AND r.rankingPositionPrevYear IS NOT NULL;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 ImprovementStatus, COUNT(programId) AS ProgramCount, CAST(ROUND((COUNT(programId) * 100.0) / (SELECT COUNT(*) FROM ProgramsImprovementStatus), 2) AS decimal(18, 2)) AS Proportion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FROM ProgramsImprovementStatus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BY ImprovementStatus;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521" name="Google Shape;5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638" y="4107125"/>
            <a:ext cx="3516722" cy="9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type="ctrTitle"/>
          </p:nvPr>
        </p:nvSpPr>
        <p:spPr>
          <a:xfrm>
            <a:off x="3122550" y="2168875"/>
            <a:ext cx="33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Thank You!</a:t>
            </a:r>
            <a:endParaRPr b="1"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