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udiowide" panose="020B0604020202020204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ulish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267cbb3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3267cbb3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33e34f9d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33e34f9d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33e34f9d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33e34f9d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33d72e78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33d72e78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33e34f9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33e34f9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 chose the colors that have been developed with the intention of being accessible to people who are colorblind.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33d72e78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33d72e78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33e34f9d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33e34f9d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33e34f9d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33e34f9d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33e34f9d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33e34f9d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As we move towards normalcy and offices call back employees, we can expect more traffic resulting in higher accidents &amp; fatalities. It would be imperative to proceed with implementations to curb driver negligence and promote public safety. Key components from our analysis - common misdemeanors leading to accidents, hot spots &amp; peak times for accidents along with recommendations could be used for a more targeted approach to prevent crashes and take us a step further towards achieving our goal of Zero Deaths.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34342" y="963550"/>
            <a:ext cx="4074300" cy="2642100"/>
          </a:xfrm>
          <a:prstGeom prst="rect">
            <a:avLst/>
          </a:prstGeom>
          <a:effectLst>
            <a:outerShdw blurRad="142875" dist="76200" dir="288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34342" y="3696350"/>
            <a:ext cx="4074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 flipH="1">
            <a:off x="1838400" y="295200"/>
            <a:ext cx="7000800" cy="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304725" y="4848225"/>
            <a:ext cx="7782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5900273" y="3457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-2197125" y="375035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5525948" y="-258976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3315200" y="1952850"/>
            <a:ext cx="47811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315200" y="2816250"/>
            <a:ext cx="47811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1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7552998" y="-15580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4871425" y="1175450"/>
            <a:ext cx="29700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4871425" y="1503375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4871425" y="2398731"/>
            <a:ext cx="29700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3"/>
          </p:nvPr>
        </p:nvSpPr>
        <p:spPr>
          <a:xfrm>
            <a:off x="4871425" y="2726625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4871425" y="3622012"/>
            <a:ext cx="29700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5"/>
          </p:nvPr>
        </p:nvSpPr>
        <p:spPr>
          <a:xfrm>
            <a:off x="4871425" y="3949875"/>
            <a:ext cx="2417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 hasCustomPrompt="1"/>
          </p:nvPr>
        </p:nvSpPr>
        <p:spPr>
          <a:xfrm>
            <a:off x="3521206" y="1358025"/>
            <a:ext cx="113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8" hasCustomPrompt="1"/>
          </p:nvPr>
        </p:nvSpPr>
        <p:spPr>
          <a:xfrm>
            <a:off x="3521212" y="3776425"/>
            <a:ext cx="113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9" hasCustomPrompt="1"/>
          </p:nvPr>
        </p:nvSpPr>
        <p:spPr>
          <a:xfrm>
            <a:off x="3521212" y="2567225"/>
            <a:ext cx="113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3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10" name="Google Shape;110;p1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6576750" y="-20260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-1976427" y="-26818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-1556077" y="396360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5503425" y="2319725"/>
            <a:ext cx="2632800" cy="10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720000" y="1092125"/>
            <a:ext cx="7704000" cy="3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005225" y="-250785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924673" y="414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2964577" y="-17449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6175398" y="38366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329423" y="-277376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-2643750" y="-16205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716613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716613" y="33880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 idx="2"/>
          </p:nvPr>
        </p:nvSpPr>
        <p:spPr>
          <a:xfrm>
            <a:off x="3403800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3"/>
          </p:nvPr>
        </p:nvSpPr>
        <p:spPr>
          <a:xfrm>
            <a:off x="3403800" y="33872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 idx="4"/>
          </p:nvPr>
        </p:nvSpPr>
        <p:spPr>
          <a:xfrm>
            <a:off x="6090987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5"/>
          </p:nvPr>
        </p:nvSpPr>
        <p:spPr>
          <a:xfrm>
            <a:off x="6090987" y="33880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7"/>
          <p:cNvSpPr/>
          <p:nvPr/>
        </p:nvSpPr>
        <p:spPr>
          <a:xfrm>
            <a:off x="8003698" y="-1620344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-2661077" y="-20086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-495600" y="4164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-1274152" y="39693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3063827" y="-142848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7152100" y="-190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024800" y="1754425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1024800" y="20949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 idx="2"/>
          </p:nvPr>
        </p:nvSpPr>
        <p:spPr>
          <a:xfrm>
            <a:off x="5659206" y="1754425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5659204" y="20949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4"/>
          </p:nvPr>
        </p:nvSpPr>
        <p:spPr>
          <a:xfrm>
            <a:off x="1024800" y="3199250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5"/>
          </p:nvPr>
        </p:nvSpPr>
        <p:spPr>
          <a:xfrm>
            <a:off x="1024800" y="35397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6"/>
          </p:nvPr>
        </p:nvSpPr>
        <p:spPr>
          <a:xfrm>
            <a:off x="5659206" y="3199250"/>
            <a:ext cx="24600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7"/>
          </p:nvPr>
        </p:nvSpPr>
        <p:spPr>
          <a:xfrm>
            <a:off x="5659204" y="3539775"/>
            <a:ext cx="2460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19974" y="1692750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19974" y="20333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 idx="2"/>
          </p:nvPr>
        </p:nvSpPr>
        <p:spPr>
          <a:xfrm>
            <a:off x="3360300" y="1692750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3"/>
          </p:nvPr>
        </p:nvSpPr>
        <p:spPr>
          <a:xfrm>
            <a:off x="3360300" y="20333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4"/>
          </p:nvPr>
        </p:nvSpPr>
        <p:spPr>
          <a:xfrm>
            <a:off x="719974" y="3554275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5"/>
          </p:nvPr>
        </p:nvSpPr>
        <p:spPr>
          <a:xfrm>
            <a:off x="719974" y="38948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6"/>
          </p:nvPr>
        </p:nvSpPr>
        <p:spPr>
          <a:xfrm>
            <a:off x="3360300" y="3554275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7"/>
          </p:nvPr>
        </p:nvSpPr>
        <p:spPr>
          <a:xfrm>
            <a:off x="3360300" y="38948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 idx="8"/>
          </p:nvPr>
        </p:nvSpPr>
        <p:spPr>
          <a:xfrm flipH="1">
            <a:off x="6000626" y="1692750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9"/>
          </p:nvPr>
        </p:nvSpPr>
        <p:spPr>
          <a:xfrm flipH="1">
            <a:off x="6000626" y="20333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 idx="13"/>
          </p:nvPr>
        </p:nvSpPr>
        <p:spPr>
          <a:xfrm flipH="1">
            <a:off x="6000626" y="3554275"/>
            <a:ext cx="2423400" cy="3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4"/>
          </p:nvPr>
        </p:nvSpPr>
        <p:spPr>
          <a:xfrm flipH="1">
            <a:off x="6000626" y="3894800"/>
            <a:ext cx="2423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19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9"/>
          <p:cNvSpPr/>
          <p:nvPr/>
        </p:nvSpPr>
        <p:spPr>
          <a:xfrm>
            <a:off x="7931223" y="11915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-917827" y="-31996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-3347800" y="17827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hasCustomPrompt="1"/>
          </p:nvPr>
        </p:nvSpPr>
        <p:spPr>
          <a:xfrm>
            <a:off x="1848000" y="11145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"/>
          </p:nvPr>
        </p:nvSpPr>
        <p:spPr>
          <a:xfrm>
            <a:off x="1848000" y="19455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8886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3"/>
          </p:nvPr>
        </p:nvSpPr>
        <p:spPr>
          <a:xfrm>
            <a:off x="1848000" y="37196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4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5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0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685550" y="852950"/>
            <a:ext cx="4083300" cy="40836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397975" y="-2181250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152350" y="250457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715125" y="1322825"/>
            <a:ext cx="171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152350" y="3346375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ctrTitle"/>
          </p:nvPr>
        </p:nvSpPr>
        <p:spPr>
          <a:xfrm>
            <a:off x="2122300" y="499475"/>
            <a:ext cx="48993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2122300" y="1584575"/>
            <a:ext cx="4899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1850125" y="3840675"/>
            <a:ext cx="54438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highlight>
                <a:srgbClr val="DFDEFC"/>
              </a:highlight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6477000" y="-742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-2636677" y="6686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466227" y="3946956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-2858200" y="-8451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-534127" y="3838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939748" y="-1502137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2858202" y="2234713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4333198" y="35729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6533475" y="-2536600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713226" y="2350838"/>
            <a:ext cx="2564700" cy="416400"/>
          </a:xfrm>
          <a:prstGeom prst="rect">
            <a:avLst/>
          </a:prstGeom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5866074" y="2350838"/>
            <a:ext cx="2564700" cy="416400"/>
          </a:xfrm>
          <a:prstGeom prst="rect">
            <a:avLst/>
          </a:prstGeom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713226" y="2767240"/>
            <a:ext cx="25647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866074" y="2767240"/>
            <a:ext cx="25647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5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-1615127" y="35623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-2181150" y="-26805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7748623" y="2575838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6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1431850" y="3964325"/>
            <a:ext cx="4247100" cy="42471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4219800" cy="11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19675" y="1722650"/>
            <a:ext cx="3781500" cy="25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285750" y="30480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7"/>
          <p:cNvCxnSpPr/>
          <p:nvPr/>
        </p:nvCxnSpPr>
        <p:spPr>
          <a:xfrm>
            <a:off x="304725" y="4857750"/>
            <a:ext cx="855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6122225" y="31977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flipH="1">
            <a:off x="3867073" y="-24219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flipH="1">
            <a:off x="-3169100" y="347088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841000" y="1307100"/>
            <a:ext cx="50082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2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8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7551550" y="24908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2221323" y="-30748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2638477" y="317353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059800" y="1547838"/>
            <a:ext cx="48567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1059853" y="2242963"/>
            <a:ext cx="48567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9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-1122827" y="-1737312"/>
            <a:ext cx="4319700" cy="4319700"/>
          </a:xfrm>
          <a:prstGeom prst="ellipse">
            <a:avLst/>
          </a:prstGeom>
          <a:gradFill>
            <a:gsLst>
              <a:gs pos="0">
                <a:schemeClr val="lt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7338350" y="-675225"/>
            <a:ext cx="4319700" cy="4320000"/>
          </a:xfrm>
          <a:prstGeom prst="ellipse">
            <a:avLst/>
          </a:prstGeom>
          <a:gradFill>
            <a:gsLst>
              <a:gs pos="0">
                <a:schemeClr val="dk2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2849948" y="2634181"/>
            <a:ext cx="4319700" cy="4319700"/>
          </a:xfrm>
          <a:prstGeom prst="ellipse">
            <a:avLst/>
          </a:prstGeom>
          <a:gradFill>
            <a:gsLst>
              <a:gs pos="0">
                <a:schemeClr val="accent1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40550" y="3583325"/>
            <a:ext cx="5186100" cy="11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1"/>
          </p:nvPr>
        </p:nvSpPr>
        <p:spPr>
          <a:xfrm>
            <a:off x="304800" y="154200"/>
            <a:ext cx="15336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2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udiowide"/>
              <a:buNone/>
              <a:defRPr sz="12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udiowide"/>
              <a:buNone/>
              <a:defRPr sz="1800"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cxnSp>
        <p:nvCxnSpPr>
          <p:cNvPr id="83" name="Google Shape;83;p10"/>
          <p:cNvCxnSpPr/>
          <p:nvPr/>
        </p:nvCxnSpPr>
        <p:spPr>
          <a:xfrm>
            <a:off x="304725" y="4857750"/>
            <a:ext cx="7782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0"/>
          <p:cNvCxnSpPr/>
          <p:nvPr/>
        </p:nvCxnSpPr>
        <p:spPr>
          <a:xfrm>
            <a:off x="1838400" y="304800"/>
            <a:ext cx="7000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bas Neue"/>
              <a:buNone/>
              <a:defRPr sz="3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drive.google.com/file/d/1AM29ZFkTjSH_JR0YJvUZo5TMHkK1NC9v/vie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ontgomerycountymd.gov/Public-Safety/Traffic-Violations/4mse-ku6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j.ojp.gov/topics/articles/effect-high-visibility-enforcement-motor-vehicle-crash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hecityfix.com/blog/8-ways-to-reduce-road-fatalities-using-the-safe-system-approach-nikita-luke-anna-bray-sharpin/" TargetMode="External"/><Relationship Id="rId4" Type="http://schemas.openxmlformats.org/officeDocument/2006/relationships/hyperlink" Target="https://www.harfordcountymd.gov/754/Traffic-Calm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subTitle" idx="1"/>
          </p:nvPr>
        </p:nvSpPr>
        <p:spPr>
          <a:xfrm>
            <a:off x="3434351" y="3202625"/>
            <a:ext cx="4370100" cy="4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Presented by Group 22 - Beep Beep Oops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ctrTitle"/>
          </p:nvPr>
        </p:nvSpPr>
        <p:spPr>
          <a:xfrm>
            <a:off x="3434342" y="963550"/>
            <a:ext cx="4074300" cy="2642100"/>
          </a:xfrm>
          <a:prstGeom prst="rect">
            <a:avLst/>
          </a:prstGeom>
        </p:spPr>
        <p:txBody>
          <a:bodyPr spcFirstLastPara="1" wrap="square" lIns="857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Traffic Violations in Montgomery County, Maryland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</a:t>
            </a:r>
            <a:endParaRPr sz="4700">
              <a:solidFill>
                <a:schemeClr val="dk2"/>
              </a:solidFill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5358" y="1028700"/>
            <a:ext cx="984597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>
            <a:spLocks noGrp="1"/>
          </p:cNvSpPr>
          <p:nvPr>
            <p:ph type="subTitle" idx="2"/>
          </p:nvPr>
        </p:nvSpPr>
        <p:spPr>
          <a:xfrm>
            <a:off x="304800" y="154200"/>
            <a:ext cx="15336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 704</a:t>
            </a: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</a:t>
            </a:r>
            <a:endParaRPr/>
          </a:p>
        </p:txBody>
      </p:sp>
      <p:pic>
        <p:nvPicPr>
          <p:cNvPr id="226" name="Google Shape;226;p24" title="car-horn-double-honk-sonic-bat-1-00-01_onJOV6gD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350" y="43233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3"/>
          <p:cNvGrpSpPr/>
          <p:nvPr/>
        </p:nvGrpSpPr>
        <p:grpSpPr>
          <a:xfrm>
            <a:off x="2516250" y="2155888"/>
            <a:ext cx="4111500" cy="2211275"/>
            <a:chOff x="1007775" y="1823525"/>
            <a:chExt cx="4111500" cy="2211275"/>
          </a:xfrm>
        </p:grpSpPr>
        <p:sp>
          <p:nvSpPr>
            <p:cNvPr id="289" name="Google Shape;289;p33"/>
            <p:cNvSpPr/>
            <p:nvPr/>
          </p:nvSpPr>
          <p:spPr>
            <a:xfrm>
              <a:off x="1313025" y="1823525"/>
              <a:ext cx="3501000" cy="2053800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1007775" y="3877300"/>
              <a:ext cx="4111500" cy="157500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683400" y="405400"/>
            <a:ext cx="7704000" cy="15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1"/>
          </p:nvPr>
        </p:nvSpPr>
        <p:spPr>
          <a:xfrm>
            <a:off x="2943825" y="2307725"/>
            <a:ext cx="3254700" cy="17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udiowide"/>
                <a:ea typeface="Audiowide"/>
                <a:cs typeface="Audiowide"/>
                <a:sym typeface="Audiowide"/>
              </a:rPr>
              <a:t>Traffic Violations in Montgomery County, MD</a:t>
            </a:r>
            <a:endParaRPr sz="1900"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882" y="2453638"/>
            <a:ext cx="635100" cy="14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1059850" y="666500"/>
            <a:ext cx="5112300" cy="5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Introduction</a:t>
            </a:r>
            <a:endParaRPr sz="2900"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900" y="1229138"/>
            <a:ext cx="1359300" cy="268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>
            <a:spLocks noGrp="1"/>
          </p:cNvSpPr>
          <p:nvPr>
            <p:ph type="subTitle" idx="2"/>
          </p:nvPr>
        </p:nvSpPr>
        <p:spPr>
          <a:xfrm>
            <a:off x="292975" y="154200"/>
            <a:ext cx="16215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BUDT 704</a:t>
            </a:r>
            <a:endParaRPr/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3"/>
          </p:nvPr>
        </p:nvSpPr>
        <p:spPr>
          <a:xfrm>
            <a:off x="8086725" y="4697625"/>
            <a:ext cx="7524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</a:t>
            </a: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1"/>
          </p:nvPr>
        </p:nvSpPr>
        <p:spPr>
          <a:xfrm>
            <a:off x="1059850" y="1307259"/>
            <a:ext cx="4856700" cy="23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Montgomery County, MD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389 deaths.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48,655 crashes.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million+ violations in 12 years.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crash is preventable. Every life counts. Maryland’s Vision Zero project aims to have ZERO deaths due to crashes by 2030.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 aims to identify key reasons leading to crashes &amp; implement as well as optimize evidence-based methods for Zero Deaths.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 idx="6"/>
          </p:nvPr>
        </p:nvSpPr>
        <p:spPr>
          <a:xfrm>
            <a:off x="720000" y="673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of Interest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1113225" y="1396025"/>
            <a:ext cx="6240300" cy="30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●"/>
            </a:pP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Identify areas with high violation frequency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●"/>
            </a:pP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Understand when (month, day, and time) violations occur the most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●"/>
            </a:pP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Examine the relationship between driver negligence and accidents or damage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●"/>
            </a:pP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Examine trends in the types of violations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sh"/>
              <a:buChar char="●"/>
            </a:pPr>
            <a:r>
              <a:rPr lang="en" sz="18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Understand whether certain racial or community groups are more likely to be stopped, searched, and arrested for traffic violations</a:t>
            </a:r>
            <a:endParaRPr sz="18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subTitle" idx="1"/>
          </p:nvPr>
        </p:nvSpPr>
        <p:spPr>
          <a:xfrm>
            <a:off x="1411870" y="1126100"/>
            <a:ext cx="6077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dataset was obtained from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dataMontgomery</a:t>
            </a:r>
            <a:r>
              <a:rPr lang="en" sz="1600"/>
              <a:t> website.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traffic violations dataset had to be processed and cleaned to prepare it for analysis. To do this, the team took several actions such as: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Identifying necessary approaches for processing the data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Understanding the data types of each column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Building assumptions based on research for handling missing data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Deleting columns that were deemed as irrelevant to the analysis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Conducting consistency checks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7" name="Google Shape;247;p2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362625" y="2696225"/>
            <a:ext cx="2676000" cy="1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→ Every 1 out of 3 accidents are caused by 1 of 6 irresponsible actions of drivers.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→ Recurring behavior among drivers that could be addressed by Traffic Calming.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 idx="6"/>
          </p:nvPr>
        </p:nvSpPr>
        <p:spPr>
          <a:xfrm>
            <a:off x="78825" y="252125"/>
            <a:ext cx="3074400" cy="25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Accidents Caused by Driver’s Negligence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25" y="416975"/>
            <a:ext cx="5685975" cy="430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 idx="2"/>
          </p:nvPr>
        </p:nvSpPr>
        <p:spPr>
          <a:xfrm>
            <a:off x="3403800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3"/>
          </p:nvPr>
        </p:nvSpPr>
        <p:spPr>
          <a:xfrm>
            <a:off x="3403800" y="3387227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 idx="4"/>
          </p:nvPr>
        </p:nvSpPr>
        <p:spPr>
          <a:xfrm>
            <a:off x="6090987" y="3104700"/>
            <a:ext cx="2336400" cy="2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5"/>
          </p:nvPr>
        </p:nvSpPr>
        <p:spPr>
          <a:xfrm>
            <a:off x="6090987" y="33880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r="4095"/>
          <a:stretch/>
        </p:blipFill>
        <p:spPr>
          <a:xfrm>
            <a:off x="3127150" y="451663"/>
            <a:ext cx="5721976" cy="424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>
            <a:spLocks noGrp="1"/>
          </p:cNvSpPr>
          <p:nvPr>
            <p:ph type="title" idx="6"/>
          </p:nvPr>
        </p:nvSpPr>
        <p:spPr>
          <a:xfrm>
            <a:off x="2625" y="252125"/>
            <a:ext cx="3074400" cy="25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Clusters in Montgomery County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288375" y="2494975"/>
            <a:ext cx="2665800" cy="20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→ Glenmont, White Oak, Bethesda, Silver Spring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→ Clusters present around intersections &amp; main road junctions 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→ Road design re-evaluated based on traffic flow</a:t>
            </a: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00" y="473100"/>
            <a:ext cx="4714799" cy="42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>
            <a:spLocks noGrp="1"/>
          </p:cNvSpPr>
          <p:nvPr>
            <p:ph type="title" idx="6"/>
          </p:nvPr>
        </p:nvSpPr>
        <p:spPr>
          <a:xfrm>
            <a:off x="246150" y="1593625"/>
            <a:ext cx="3639600" cy="25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Accidents By Hour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→ Identification of accident peak hours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→ Rush hour, fatigue, ineffective road safety planning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→ Efficient resource allocation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→ Enhanced public transportation, traffic flow optimization, road maintenance &amp; improvement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720000" y="1254250"/>
            <a:ext cx="7704000" cy="3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u="sng"/>
              <a:t>Koper Curve Theory</a:t>
            </a:r>
            <a:r>
              <a:rPr lang="en" b="1"/>
              <a:t>:</a:t>
            </a:r>
            <a:r>
              <a:rPr lang="en"/>
              <a:t> Visit hot spot locations for traffic violations on a random basis &amp; patrol the area for 15-20 minutes. Potentially, </a:t>
            </a:r>
            <a:r>
              <a:rPr lang="en" u="sng">
                <a:solidFill>
                  <a:schemeClr val="hlink"/>
                </a:solidFill>
                <a:hlinkClick r:id="rId3"/>
              </a:rPr>
              <a:t>reduce crashes by 22.56%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arker Grotesque"/>
              <a:buAutoNum type="arabicPeriod"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Traffic Calming</a:t>
            </a:r>
            <a:r>
              <a:rPr lang="en" b="1"/>
              <a:t> (TC):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1: using an educational strategy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2: implementation of traffic control devices. Reduced crashes by 14% in NYC.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u="sng"/>
              <a:t>Increase Seat Belt Fines</a:t>
            </a:r>
            <a:r>
              <a:rPr lang="en" b="1"/>
              <a:t>:</a:t>
            </a:r>
            <a:r>
              <a:rPr lang="en"/>
              <a:t> 95% of victims involved in accidents in Montgomery County, Maryland, were found to be without a seatbelt during impact.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Data-driven decisions for efficient resource allocation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Re-evaluating </a:t>
            </a:r>
            <a:r>
              <a:rPr lang="en" u="sng">
                <a:solidFill>
                  <a:schemeClr val="hlink"/>
                </a:solidFill>
                <a:hlinkClick r:id="rId5"/>
              </a:rPr>
              <a:t>design of roads</a:t>
            </a:r>
            <a:r>
              <a:rPr lang="en"/>
              <a:t> to encourage safer behaviour from drivers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Promote a </a:t>
            </a:r>
            <a:r>
              <a:rPr lang="en" u="sng">
                <a:solidFill>
                  <a:schemeClr val="hlink"/>
                </a:solidFill>
                <a:hlinkClick r:id="rId5"/>
              </a:rPr>
              <a:t>transit-oriented community</a:t>
            </a:r>
            <a:r>
              <a:rPr lang="en"/>
              <a:t> as opposed to heavy automobile usage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720000" y="50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1"/>
          </p:nvPr>
        </p:nvSpPr>
        <p:spPr>
          <a:xfrm>
            <a:off x="720000" y="1245200"/>
            <a:ext cx="7704000" cy="3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Traffic and Return to Offices:</a:t>
            </a:r>
            <a:r>
              <a:rPr lang="en"/>
              <a:t> As we return to normal and offices call back employees, we anticipate increased traffic, leading to a rise in accidents and fatalities.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Importance of Safety Measures: </a:t>
            </a:r>
            <a:r>
              <a:rPr lang="en"/>
              <a:t>It is imperative to implement measures to address driver negligence and enhance public safety.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arker Grotesque"/>
              <a:buAutoNum type="arabicPeriod"/>
            </a:pPr>
            <a:r>
              <a:rPr lang="en" b="1"/>
              <a:t>Key findings: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misdemeanors that frequently contribute to accidents.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Identification of accident hot spots.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Peak times for accidents.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Recommendations for targeted prevention strategies.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Toward Zero Deaths:</a:t>
            </a:r>
            <a:r>
              <a:rPr lang="en"/>
              <a:t> Utilizing these insights will take us a step closer to our goal of "Zero Deaths" on the roads.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Traffic Light Day Minitheme by Slidesgo">
  <a:themeElements>
    <a:clrScheme name="Simple Light">
      <a:dk1>
        <a:srgbClr val="191919"/>
      </a:dk1>
      <a:lt1>
        <a:srgbClr val="FFFFFF"/>
      </a:lt1>
      <a:dk2>
        <a:srgbClr val="F60000"/>
      </a:dk2>
      <a:lt2>
        <a:srgbClr val="FFBA00"/>
      </a:lt2>
      <a:accent1>
        <a:srgbClr val="00E76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Audiowide</vt:lpstr>
      <vt:lpstr>Bebas Neue</vt:lpstr>
      <vt:lpstr>Mulish</vt:lpstr>
      <vt:lpstr>Darker Grotesque SemiBold</vt:lpstr>
      <vt:lpstr>Arial</vt:lpstr>
      <vt:lpstr>Montserrat</vt:lpstr>
      <vt:lpstr>Darker Grotesque</vt:lpstr>
      <vt:lpstr>International Traffic Light Day Minitheme by Slidesgo</vt:lpstr>
      <vt:lpstr>Traffic Violations in Montgomery County, Maryland  </vt:lpstr>
      <vt:lpstr>Introduction</vt:lpstr>
      <vt:lpstr>Points of Interest</vt:lpstr>
      <vt:lpstr>Data Processing and Cleaning</vt:lpstr>
      <vt:lpstr>Accidents Caused by Driver’s Negligence</vt:lpstr>
      <vt:lpstr>PowerPoint Presentation</vt:lpstr>
      <vt:lpstr>Accidents By Hour  → Identification of accident peak hours   → Rush hour, fatigue, ineffective road safety planning  → Efficient resource allocation  → Enhanced public transportation, traffic flow optimization, road maintenance &amp; improvement 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Violations in Montgomery County, Maryland  </dc:title>
  <cp:lastModifiedBy>kushal acharya</cp:lastModifiedBy>
  <cp:revision>1</cp:revision>
  <dcterms:modified xsi:type="dcterms:W3CDTF">2023-12-07T01:59:08Z</dcterms:modified>
</cp:coreProperties>
</file>