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FE9B1D29-F8E7-421C-866F-6E1A9C39028D}">
  <a:tblStyle styleId="{FE9B1D29-F8E7-421C-866F-6E1A9C39028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515d942a8c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515d942a8c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15d942a8c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15d942a8c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515d942a8c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515d942a8c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515d942a8c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515d942a8c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515d942a8c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515d942a8c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515d942a8c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515d942a8c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515d942a8c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515d942a8c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515d942a8c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515d942a8c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515d942a8c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515d942a8c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Assessing Bitcoin as an Asset Class</a:t>
            </a:r>
            <a:endParaRPr sz="36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By. Alexander Bogdanowicz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311700" y="2285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Interesting Findings?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Bitcoin? And Who’s Asking?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Is it a store of value? (Gold) (Bonds)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Is it simply a speculative instrument (volatility play)?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Is it an actual currency? (EUR, USD)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Government’s may ask: Will it destabilize global currency markets and monetary policy?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Financial </a:t>
            </a:r>
            <a:r>
              <a:rPr lang="en"/>
              <a:t>Institutions</a:t>
            </a:r>
            <a:r>
              <a:rPr lang="en"/>
              <a:t> may ask: Will it cut out the financial intermediary in most transactions?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I’m asking: What does the market think it is?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I’m asking: What does the market think it is?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/>
              <a:t>Specifically: I want to compare and contrast Bitcoin against asset classes (Stocks, Commodities, Currency, Debt Instruments)</a:t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endParaRPr/>
          </a:p>
        </p:txBody>
      </p:sp>
      <p:graphicFrame>
        <p:nvGraphicFramePr>
          <p:cNvPr id="72" name="Google Shape;72;p16"/>
          <p:cNvGraphicFramePr/>
          <p:nvPr/>
        </p:nvGraphicFramePr>
        <p:xfrm>
          <a:off x="311625" y="1173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{FE9B1D29-F8E7-421C-866F-6E1A9C39028D}</a:tableStyleId>
              </a:tblPr>
              <a:tblGrid>
                <a:gridCol w="1704125"/>
                <a:gridCol w="1704125"/>
                <a:gridCol w="1704125"/>
                <a:gridCol w="1704125"/>
                <a:gridCol w="1704125"/>
              </a:tblGrid>
              <a:tr h="3619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Asset Class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Data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Features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Source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Date-Range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6092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Stocks/Shares in Publicly Traded Companies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S&amp;P 500 (SNP)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Price, Trade Volume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Yahoo Finance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 rowSpan="5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2004-11-19 to 2019-04-18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446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Commodities (Gold)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SPDR Gold Shares (GLD)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Price, Trade Volume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Yahoo Finance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 vMerge="1"/>
              </a:tr>
              <a:tr h="4314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Currencies (FOREX)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EUR/USD &amp; USD/JPY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Price, Trade Volume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Dukascopy Currency Database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 vMerge="1"/>
              </a:tr>
              <a:tr h="682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Corporate Debt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iShares iBoxx Investment Grade Corporate Bond ETF (LQD)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Price, Trade Volume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Yahoo Finance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 vMerge="1"/>
              </a:tr>
              <a:tr h="446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Risk Free bonds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iShares 7-10 Year Treasury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Price, Trade Volume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Yahoo Finance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 vMerge="1"/>
              </a:tr>
              <a:tr h="446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Cryptocurrencies (BTC)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Bitcoin USD (BTC-USD)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Price, Trade Volume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Yahoo Finance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2010-07-16 to 2019-04-18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 for Analysis</a:t>
            </a:r>
            <a:endParaRPr/>
          </a:p>
        </p:txBody>
      </p:sp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311700" y="1152475"/>
            <a:ext cx="5549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Create a Feature to model Asset Variance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Utilizing ARIMA/GARCH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Create a Support Vector Machine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Goal is to Predict the Direction of Returns (+1,-1)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Create an ANN Classifier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Goal is to Predict with reasonable accuracy what bucket an asset falls into based on specific features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a new feature with ARIMA</a:t>
            </a:r>
            <a:endParaRPr/>
          </a:p>
        </p:txBody>
      </p:sp>
      <p:sp>
        <p:nvSpPr>
          <p:cNvPr id="84" name="Google Shape;84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</a:pPr>
            <a:r>
              <a:rPr lang="en"/>
              <a:t>ARIMA stands for Auto-Regressive Integrated Moving Average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Used in Time Series Analysis when a time series displays certain Auto-Regressive tendencies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be broken down into two components: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Auto-Regressive (AR) Model</a:t>
            </a:r>
            <a:endParaRPr/>
          </a:p>
          <a:p>
            <a: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Time Series that is regressed on lagged instances of itself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Moving-Average (MA) Model</a:t>
            </a:r>
            <a:endParaRPr/>
          </a:p>
          <a:p>
            <a: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Time Series Forecast Errors regressed on lagged instances of itself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Integrated Component:</a:t>
            </a:r>
            <a:endParaRPr/>
          </a:p>
          <a:p>
            <a: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Method of making the series “Stationary”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do we know what to do?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Start with ARIMA/GARCH</a:t>
            </a:r>
            <a:endParaRPr/>
          </a:p>
        </p:txBody>
      </p:sp>
      <p:pic>
        <p:nvPicPr>
          <p:cNvPr id="90" name="Google Shape;90;p19"/>
          <p:cNvPicPr preferRelativeResize="0"/>
          <p:nvPr/>
        </p:nvPicPr>
        <p:blipFill rotWithShape="1">
          <a:blip r:embed="rId3">
            <a:alphaModFix/>
          </a:blip>
          <a:srcRect b="35094" l="0" r="0" t="0"/>
          <a:stretch/>
        </p:blipFill>
        <p:spPr>
          <a:xfrm>
            <a:off x="1381475" y="1964625"/>
            <a:ext cx="6381026" cy="276100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67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</a:pPr>
            <a:r>
              <a:rPr lang="en"/>
              <a:t>We decide our ARIMA parameters via the Auto and Partial-Autocorrelation Plots, and use the residuals from this model as a proxy for model variance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a Support Vector Machine</a:t>
            </a:r>
            <a:endParaRPr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1152475"/>
            <a:ext cx="4561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Goal: Train an SVM Directional Classifier to forecast the direction of price movement 1-month out for each Asset Class in the Dataset and asses the utility of our ARIMA residuals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Test each SVM on unseen Bitcoin price volatility, momentum (model1) and residuals (model 2)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best classifier will likely have the closest relationship to Bitcoin as an Asset Class</a:t>
            </a:r>
            <a:endParaRPr/>
          </a:p>
        </p:txBody>
      </p:sp>
      <p:pic>
        <p:nvPicPr>
          <p:cNvPr id="98" name="Google Shape;9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6425" y="1571750"/>
            <a:ext cx="4270225" cy="908718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13365" y="3292457"/>
            <a:ext cx="4196346" cy="908718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20"/>
          <p:cNvSpPr/>
          <p:nvPr/>
        </p:nvSpPr>
        <p:spPr>
          <a:xfrm>
            <a:off x="6784250" y="2083525"/>
            <a:ext cx="525900" cy="3969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20"/>
          <p:cNvSpPr/>
          <p:nvPr/>
        </p:nvSpPr>
        <p:spPr>
          <a:xfrm>
            <a:off x="6784250" y="3804275"/>
            <a:ext cx="525900" cy="3969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4766300" y="1096288"/>
            <a:ext cx="4561800" cy="3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W/O Residual</a:t>
            </a:r>
            <a:endParaRPr/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4766300" y="2813288"/>
            <a:ext cx="4561800" cy="3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With ARIMA Residuals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a Neural Net Classifier</a:t>
            </a:r>
            <a:endParaRPr/>
          </a:p>
        </p:txBody>
      </p:sp>
      <p:sp>
        <p:nvSpPr>
          <p:cNvPr id="109" name="Google Shape;109;p21"/>
          <p:cNvSpPr txBox="1"/>
          <p:nvPr>
            <p:ph idx="1" type="body"/>
          </p:nvPr>
        </p:nvSpPr>
        <p:spPr>
          <a:xfrm>
            <a:off x="125925" y="1152475"/>
            <a:ext cx="4084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Goal: Take advantage of the flexibility of the input and output space to create an asset classifier with an input size of 60 (20-days of Logged Prices, Traded Volume, and ARIMA Residuals) and output size of 4 (Share, Gold, Curr, Com)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0" name="Google Shape;11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0488" y="1270950"/>
            <a:ext cx="4657725" cy="93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81513" y="3856425"/>
            <a:ext cx="3695700" cy="54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95725" y="2457613"/>
            <a:ext cx="3267284" cy="115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