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29">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esh Nara"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52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9T18:49:05.404" idx="2">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70edd5d9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70edd5d9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f6f294691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f6f294691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6f294691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6f294691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6f294691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6f294691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f6f294691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f6f294691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49774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f29469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f29469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70edd5d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70edd5d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7581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sehealthcarequalityconsulting.com/2018/09/18/the-benefits-and-challenges-of-electronic-health-record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buytvinternetphone.com/mediacom/intern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mayoclinic.org/tests-procedures/capsule-endoscopy/about/pac-20393366" TargetMode="External"/><Relationship Id="rId2" Type="http://schemas.openxmlformats.org/officeDocument/2006/relationships/hyperlink" Target="https://www.sehealthcarequalityconsulting.com/2020/04/07/the-value-of-telehealth-and-the-importance-of-following-hipaa-guidelin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techradar.com/best/best-telemedicine-softwar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resources.infosecinstitute.com/category/healthcare-information-security/healthcare-cyber-threat-landscape/hackable-medical-devices/#gref"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ctrTitle"/>
          </p:nvPr>
        </p:nvSpPr>
        <p:spPr>
          <a:xfrm>
            <a:off x="676454" y="3212327"/>
            <a:ext cx="7791000" cy="1272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240740"/>
              <a:buNone/>
            </a:pPr>
            <a:r>
              <a:rPr lang="en-US" sz="2400">
                <a:solidFill>
                  <a:srgbClr val="363636"/>
                </a:solidFill>
              </a:rPr>
              <a:t>Topic</a:t>
            </a:r>
            <a:r>
              <a:rPr lang="en-US" sz="2400">
                <a:solidFill>
                  <a:srgbClr val="8F8F8F"/>
                </a:solidFill>
              </a:rPr>
              <a:t>-System to </a:t>
            </a:r>
            <a:r>
              <a:rPr lang="en-US" sz="2400" b="0" i="0">
                <a:solidFill>
                  <a:srgbClr val="8F8F8F"/>
                </a:solidFill>
                <a:latin typeface="Arial"/>
                <a:ea typeface="Arial"/>
                <a:cs typeface="Arial"/>
                <a:sym typeface="Arial"/>
              </a:rPr>
              <a:t>Facilitate</a:t>
            </a:r>
            <a:r>
              <a:rPr lang="en-US" sz="2400" b="0" i="0">
                <a:solidFill>
                  <a:srgbClr val="000000"/>
                </a:solidFill>
                <a:latin typeface="Arial"/>
                <a:ea typeface="Arial"/>
                <a:cs typeface="Arial"/>
                <a:sym typeface="Arial"/>
              </a:rPr>
              <a:t> </a:t>
            </a:r>
            <a:r>
              <a:rPr lang="en-US" sz="2400">
                <a:solidFill>
                  <a:srgbClr val="8F8F8F"/>
                </a:solidFill>
              </a:rPr>
              <a:t> health care medical emergency</a:t>
            </a:r>
            <a:br>
              <a:rPr lang="en-US" sz="2400">
                <a:solidFill>
                  <a:srgbClr val="8F8F8F"/>
                </a:solidFill>
              </a:rPr>
            </a:br>
            <a:endParaRPr sz="2400">
              <a:solidFill>
                <a:srgbClr val="8F8F8F"/>
              </a:solidFill>
            </a:endParaRPr>
          </a:p>
        </p:txBody>
      </p:sp>
      <p:sp>
        <p:nvSpPr>
          <p:cNvPr id="109" name="Google Shape;109;p1"/>
          <p:cNvSpPr txBox="1">
            <a:spLocks noGrp="1"/>
          </p:cNvSpPr>
          <p:nvPr>
            <p:ph type="subTitle" idx="1"/>
          </p:nvPr>
        </p:nvSpPr>
        <p:spPr>
          <a:xfrm>
            <a:off x="391213" y="3489647"/>
            <a:ext cx="8520600" cy="792600"/>
          </a:xfrm>
          <a:prstGeom prst="rect">
            <a:avLst/>
          </a:prstGeom>
          <a:noFill/>
          <a:ln>
            <a:noFill/>
          </a:ln>
        </p:spPr>
        <p:txBody>
          <a:bodyPr spcFirstLastPara="1" wrap="square" lIns="91425" tIns="91425" rIns="91425" bIns="91425" anchor="t" anchorCtr="0">
            <a:normAutofit fontScale="85000" lnSpcReduction="20000"/>
          </a:bodyPr>
          <a:lstStyle/>
          <a:p>
            <a:pPr marL="0" lvl="0" indent="0" algn="ctr" rtl="0">
              <a:lnSpc>
                <a:spcPct val="100000"/>
              </a:lnSpc>
              <a:spcBef>
                <a:spcPts val="0"/>
              </a:spcBef>
              <a:spcAft>
                <a:spcPts val="0"/>
              </a:spcAft>
              <a:buSzPct val="142857"/>
              <a:buNone/>
            </a:pPr>
            <a:r>
              <a:rPr lang="en-US" dirty="0">
                <a:solidFill>
                  <a:srgbClr val="363636"/>
                </a:solidFill>
              </a:rPr>
              <a:t>Group Name </a:t>
            </a:r>
            <a:r>
              <a:rPr lang="en-US" dirty="0"/>
              <a:t>– Team Phoenix</a:t>
            </a:r>
            <a:r>
              <a:rPr lang="en-US" dirty="0">
                <a:solidFill>
                  <a:srgbClr val="8F8F8F"/>
                </a:solidFill>
              </a:rPr>
              <a:t> </a:t>
            </a:r>
            <a:endParaRPr dirty="0"/>
          </a:p>
          <a:p>
            <a:pPr marL="0" lvl="0" indent="0" algn="ctr" rtl="0">
              <a:lnSpc>
                <a:spcPct val="100000"/>
              </a:lnSpc>
              <a:spcBef>
                <a:spcPts val="0"/>
              </a:spcBef>
              <a:spcAft>
                <a:spcPts val="0"/>
              </a:spcAft>
              <a:buSzPct val="142857"/>
              <a:buNone/>
            </a:pPr>
            <a:r>
              <a:rPr lang="en-US" dirty="0">
                <a:solidFill>
                  <a:srgbClr val="363636"/>
                </a:solidFill>
              </a:rPr>
              <a:t>Team Members</a:t>
            </a:r>
            <a:r>
              <a:rPr lang="en-US" dirty="0"/>
              <a:t>-</a:t>
            </a:r>
            <a:r>
              <a:rPr lang="en-US" dirty="0">
                <a:solidFill>
                  <a:srgbClr val="8F8F8F"/>
                </a:solidFill>
              </a:rPr>
              <a:t>Abhinav Kabra(Team leader) , Jayesh Nara</a:t>
            </a:r>
            <a:endParaRPr dirty="0">
              <a:solidFill>
                <a:srgbClr val="8F8F8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008DFB-3F8C-4BDE-847E-3E01950AC69C}"/>
              </a:ext>
            </a:extLst>
          </p:cNvPr>
          <p:cNvSpPr>
            <a:spLocks noGrp="1"/>
          </p:cNvSpPr>
          <p:nvPr>
            <p:ph type="body" idx="1"/>
          </p:nvPr>
        </p:nvSpPr>
        <p:spPr>
          <a:xfrm>
            <a:off x="224236" y="1160642"/>
            <a:ext cx="8520600" cy="4253450"/>
          </a:xfrm>
        </p:spPr>
        <p:txBody>
          <a:bodyPr>
            <a:normAutofit/>
          </a:bodyPr>
          <a:lstStyle/>
          <a:p>
            <a:pPr marL="114300" indent="0" algn="l">
              <a:buNone/>
            </a:pPr>
            <a:r>
              <a:rPr lang="en-US" b="0" i="0" dirty="0">
                <a:solidFill>
                  <a:srgbClr val="000000"/>
                </a:solidFill>
                <a:effectLst/>
                <a:latin typeface="ff2"/>
              </a:rPr>
              <a:t>The model have the capabilities for finding the patient location based and suggest the nearest emergency center, arrange all necessary related patient information to be ready for the physician when the patient arrives, assigning a doctor to the patient based on the availability of the doctors and list all necessary requirements (if any) such as special devices or surgery room.</a:t>
            </a:r>
          </a:p>
          <a:p>
            <a:pPr marL="114300" indent="0" algn="l">
              <a:buNone/>
            </a:pPr>
            <a:r>
              <a:rPr lang="en-US" b="0" i="0" dirty="0">
                <a:solidFill>
                  <a:srgbClr val="000000"/>
                </a:solidFill>
                <a:effectLst/>
                <a:latin typeface="ff2"/>
              </a:rPr>
              <a:t>The model is an open cross-platform web-based real-time client-server environment with multiple language capabilities. The client system is loaded with multi-form interfaces, database access functionalities, and multimedia information processing and manipulation tools. The system provides mechanisms for exchange of image files, shared discussion lists, textual information exchange, access to images and data exported from local data bases, voice and video transmission.</a:t>
            </a:r>
          </a:p>
          <a:p>
            <a:endParaRPr lang="en-IN" dirty="0"/>
          </a:p>
        </p:txBody>
      </p:sp>
    </p:spTree>
    <p:extLst>
      <p:ext uri="{BB962C8B-B14F-4D97-AF65-F5344CB8AC3E}">
        <p14:creationId xmlns:p14="http://schemas.microsoft.com/office/powerpoint/2010/main" val="2319137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DB84B9-2E26-4674-9992-A4D76DB56B02}"/>
              </a:ext>
            </a:extLst>
          </p:cNvPr>
          <p:cNvSpPr>
            <a:spLocks noGrp="1"/>
          </p:cNvSpPr>
          <p:nvPr>
            <p:ph type="title"/>
          </p:nvPr>
        </p:nvSpPr>
        <p:spPr>
          <a:xfrm>
            <a:off x="469127" y="2083242"/>
            <a:ext cx="8221649" cy="2886322"/>
          </a:xfrm>
        </p:spPr>
        <p:txBody>
          <a:bodyPr>
            <a:normAutofit fontScale="90000"/>
          </a:bodyPr>
          <a:lstStyle/>
          <a:p>
            <a:r>
              <a:rPr lang="en-US" sz="2000" b="0" i="0" dirty="0">
                <a:solidFill>
                  <a:srgbClr val="000000"/>
                </a:solidFill>
                <a:effectLst/>
                <a:latin typeface="ff2"/>
              </a:rPr>
              <a:t>The scripting language used to build the model is PHP and MYSQL database. MySQL is a true multi-user, multi-threaded SQL database server. PHP is an HTML-embedded scripting language. The goal of PHP is to allow web developers to write dynamically generated pages. By implementing MySQL and PHP together, one can design a functional web-based database </a:t>
            </a:r>
            <a:br>
              <a:rPr lang="en-US" sz="2000" b="0" i="0" dirty="0">
                <a:solidFill>
                  <a:srgbClr val="000000"/>
                </a:solidFill>
                <a:effectLst/>
                <a:latin typeface="ff2"/>
              </a:rPr>
            </a:br>
            <a:r>
              <a:rPr lang="en-US" sz="2000" b="0" i="0" dirty="0">
                <a:solidFill>
                  <a:srgbClr val="000000"/>
                </a:solidFill>
                <a:effectLst/>
                <a:latin typeface="ff2"/>
              </a:rPr>
              <a:t>quickly [18]. The main components of the IHMEM include:</a:t>
            </a:r>
            <a:br>
              <a:rPr lang="en-US" sz="2000" b="0" i="0" dirty="0">
                <a:solidFill>
                  <a:srgbClr val="000000"/>
                </a:solidFill>
                <a:effectLst/>
                <a:latin typeface="ff2"/>
              </a:rPr>
            </a:br>
            <a:r>
              <a:rPr lang="en-US" sz="2000" b="1" i="0" dirty="0">
                <a:solidFill>
                  <a:srgbClr val="000000"/>
                </a:solidFill>
                <a:effectLst/>
                <a:latin typeface="ff2"/>
              </a:rPr>
              <a:t>- </a:t>
            </a:r>
            <a:r>
              <a:rPr lang="en-US" sz="2000" b="1" i="0" dirty="0">
                <a:solidFill>
                  <a:srgbClr val="000000"/>
                </a:solidFill>
                <a:effectLst/>
                <a:latin typeface="ff1"/>
              </a:rPr>
              <a:t>Database:</a:t>
            </a:r>
            <a:r>
              <a:rPr lang="en-US" sz="2000" b="0" i="0" dirty="0">
                <a:solidFill>
                  <a:srgbClr val="000000"/>
                </a:solidFill>
                <a:effectLst/>
                <a:latin typeface="ff1"/>
              </a:rPr>
              <a:t> </a:t>
            </a:r>
            <a:r>
              <a:rPr lang="en-US" sz="2000" b="0" i="0" dirty="0">
                <a:solidFill>
                  <a:srgbClr val="000000"/>
                </a:solidFill>
                <a:effectLst/>
                <a:latin typeface="ff2"/>
              </a:rPr>
              <a:t>this is a fundamental part of the system. It stores all important and detailed information about general users, emergency authorities, doctors, patients, </a:t>
            </a:r>
            <a:br>
              <a:rPr lang="en-US" sz="2000" b="0" i="0" dirty="0">
                <a:solidFill>
                  <a:srgbClr val="000000"/>
                </a:solidFill>
                <a:effectLst/>
                <a:latin typeface="ff2"/>
              </a:rPr>
            </a:br>
            <a:r>
              <a:rPr lang="en-US" sz="2000" b="0" i="0" dirty="0">
                <a:solidFill>
                  <a:srgbClr val="000000"/>
                </a:solidFill>
                <a:effectLst/>
                <a:latin typeface="ff2"/>
              </a:rPr>
              <a:t>hospitals and emergency centers, places or locations and events within the area of implementation, set of prerecorded SMS and MMS, which are suitable for different emergency and guidance cases. In addition, the database supports real-time multimedia.</a:t>
            </a:r>
            <a:br>
              <a:rPr lang="en-US" sz="2000" b="0" i="0" dirty="0">
                <a:solidFill>
                  <a:srgbClr val="000000"/>
                </a:solidFill>
                <a:effectLst/>
                <a:latin typeface="ff2"/>
              </a:rPr>
            </a:br>
            <a:r>
              <a:rPr lang="en-US" sz="2000" b="1" dirty="0">
                <a:solidFill>
                  <a:srgbClr val="000000"/>
                </a:solidFill>
                <a:latin typeface="ff1"/>
              </a:rPr>
              <a:t>- </a:t>
            </a:r>
            <a:r>
              <a:rPr lang="en-US" sz="2000" b="1" i="0" dirty="0">
                <a:solidFill>
                  <a:srgbClr val="000000"/>
                </a:solidFill>
                <a:effectLst/>
                <a:latin typeface="ff1"/>
              </a:rPr>
              <a:t>Web Interface</a:t>
            </a:r>
            <a:r>
              <a:rPr lang="en-US" sz="2000" b="1" i="0" dirty="0">
                <a:solidFill>
                  <a:srgbClr val="000000"/>
                </a:solidFill>
                <a:effectLst/>
                <a:latin typeface="ff2"/>
              </a:rPr>
              <a:t>:</a:t>
            </a:r>
            <a:r>
              <a:rPr lang="en-US" sz="2000" b="0" i="0" dirty="0">
                <a:solidFill>
                  <a:srgbClr val="000000"/>
                </a:solidFill>
                <a:effectLst/>
                <a:latin typeface="ff2"/>
              </a:rPr>
              <a:t> the interface is simple, user friendly and requires little input from the user, mostly in the form of choices. It is based on Web 2.0 technology and has multiple language features.</a:t>
            </a:r>
            <a:br>
              <a:rPr lang="en-US" b="0" i="0" dirty="0">
                <a:solidFill>
                  <a:srgbClr val="000000"/>
                </a:solidFill>
                <a:effectLst/>
                <a:latin typeface="ff2"/>
              </a:rPr>
            </a:br>
            <a:br>
              <a:rPr lang="en-US" b="0" i="0" dirty="0">
                <a:solidFill>
                  <a:srgbClr val="000000"/>
                </a:solidFill>
                <a:effectLst/>
                <a:latin typeface="ff2"/>
              </a:rPr>
            </a:br>
            <a:br>
              <a:rPr lang="en-US" b="0" i="0" dirty="0">
                <a:solidFill>
                  <a:srgbClr val="000000"/>
                </a:solidFill>
                <a:effectLst/>
                <a:latin typeface="ff2"/>
              </a:rPr>
            </a:br>
            <a:br>
              <a:rPr lang="en-US" b="0" i="0" dirty="0">
                <a:solidFill>
                  <a:srgbClr val="000000"/>
                </a:solidFill>
                <a:effectLst/>
                <a:latin typeface="ff2"/>
              </a:rPr>
            </a:br>
            <a:endParaRPr lang="en-IN" dirty="0"/>
          </a:p>
        </p:txBody>
      </p:sp>
    </p:spTree>
    <p:extLst>
      <p:ext uri="{BB962C8B-B14F-4D97-AF65-F5344CB8AC3E}">
        <p14:creationId xmlns:p14="http://schemas.microsoft.com/office/powerpoint/2010/main" val="219492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EE35-9184-423D-BB2F-19B7B045BE03}"/>
              </a:ext>
            </a:extLst>
          </p:cNvPr>
          <p:cNvSpPr>
            <a:spLocks noGrp="1"/>
          </p:cNvSpPr>
          <p:nvPr>
            <p:ph type="title"/>
          </p:nvPr>
        </p:nvSpPr>
        <p:spPr>
          <a:xfrm>
            <a:off x="294199" y="962108"/>
            <a:ext cx="8547652" cy="5216055"/>
          </a:xfrm>
        </p:spPr>
        <p:txBody>
          <a:bodyPr>
            <a:normAutofit fontScale="90000"/>
          </a:bodyPr>
          <a:lstStyle/>
          <a:p>
            <a:r>
              <a:rPr lang="en-US" sz="2000" b="1" i="0" dirty="0">
                <a:solidFill>
                  <a:srgbClr val="000000"/>
                </a:solidFill>
                <a:effectLst/>
                <a:latin typeface="ff1"/>
              </a:rPr>
              <a:t>- Web Server</a:t>
            </a:r>
            <a:r>
              <a:rPr lang="en-US" sz="2000" b="1" i="0" dirty="0">
                <a:solidFill>
                  <a:srgbClr val="000000"/>
                </a:solidFill>
                <a:effectLst/>
                <a:latin typeface="ff2"/>
              </a:rPr>
              <a:t>:</a:t>
            </a:r>
            <a:r>
              <a:rPr lang="en-US" sz="2000" b="0" i="0" dirty="0">
                <a:solidFill>
                  <a:srgbClr val="000000"/>
                </a:solidFill>
                <a:effectLst/>
                <a:latin typeface="ff2"/>
              </a:rPr>
              <a:t> will listens for requests from Web browsers and upon receiving a request for a file sends it back to the browser. It will host the program and control information for the system.</a:t>
            </a:r>
            <a:br>
              <a:rPr lang="en-US" sz="2000" b="0" i="0" dirty="0">
                <a:solidFill>
                  <a:srgbClr val="000000"/>
                </a:solidFill>
                <a:effectLst/>
                <a:latin typeface="ff2"/>
              </a:rPr>
            </a:br>
            <a:r>
              <a:rPr lang="en-US" sz="2000" b="1" i="0" dirty="0">
                <a:solidFill>
                  <a:srgbClr val="000000"/>
                </a:solidFill>
                <a:effectLst/>
                <a:latin typeface="ff2"/>
              </a:rPr>
              <a:t>- </a:t>
            </a:r>
            <a:r>
              <a:rPr lang="en-US" sz="2000" b="1" i="0" dirty="0">
                <a:solidFill>
                  <a:srgbClr val="000000"/>
                </a:solidFill>
                <a:effectLst/>
                <a:latin typeface="ff1"/>
              </a:rPr>
              <a:t>Telephony Server</a:t>
            </a:r>
            <a:r>
              <a:rPr lang="en-US" sz="2000" b="1" i="0" dirty="0">
                <a:solidFill>
                  <a:srgbClr val="000000"/>
                </a:solidFill>
                <a:effectLst/>
                <a:latin typeface="ff2"/>
              </a:rPr>
              <a:t>:</a:t>
            </a:r>
            <a:r>
              <a:rPr lang="en-US" sz="2000" b="0" i="0" dirty="0">
                <a:solidFill>
                  <a:srgbClr val="000000"/>
                </a:solidFill>
                <a:effectLst/>
                <a:latin typeface="ff2"/>
              </a:rPr>
              <a:t> will act as a Private Branch Exchange using the open source Asterisk PBX [21]. Users are able to call the PBX number and will be prompted </a:t>
            </a:r>
            <a:br>
              <a:rPr lang="en-US" sz="2000" b="0" i="0" dirty="0">
                <a:solidFill>
                  <a:srgbClr val="000000"/>
                </a:solidFill>
                <a:effectLst/>
                <a:latin typeface="ff2"/>
              </a:rPr>
            </a:br>
            <a:r>
              <a:rPr lang="en-US" sz="2000" b="0" i="0" dirty="0">
                <a:solidFill>
                  <a:srgbClr val="000000"/>
                </a:solidFill>
                <a:effectLst/>
                <a:latin typeface="ff2"/>
              </a:rPr>
              <a:t>with an interactive voice response (IVR).</a:t>
            </a:r>
            <a:br>
              <a:rPr lang="en-US" b="0" i="0" dirty="0">
                <a:solidFill>
                  <a:srgbClr val="000000"/>
                </a:solidFill>
                <a:effectLst/>
                <a:latin typeface="ff2"/>
              </a:rPr>
            </a:br>
            <a:r>
              <a:rPr lang="en-US" sz="2000" b="1" i="0" dirty="0">
                <a:solidFill>
                  <a:srgbClr val="000000"/>
                </a:solidFill>
                <a:effectLst/>
                <a:latin typeface="ff2"/>
              </a:rPr>
              <a:t>-</a:t>
            </a:r>
            <a:r>
              <a:rPr lang="en-US" sz="2000" b="1" dirty="0">
                <a:solidFill>
                  <a:srgbClr val="000000"/>
                </a:solidFill>
                <a:latin typeface="ff2"/>
              </a:rPr>
              <a:t> </a:t>
            </a:r>
            <a:r>
              <a:rPr lang="en-US" sz="2000" b="1" i="0" dirty="0">
                <a:solidFill>
                  <a:srgbClr val="000000"/>
                </a:solidFill>
                <a:effectLst/>
                <a:latin typeface="ff1"/>
              </a:rPr>
              <a:t>The SMS server:</a:t>
            </a:r>
            <a:r>
              <a:rPr lang="en-US" sz="2000" b="0" i="0" dirty="0">
                <a:solidFill>
                  <a:srgbClr val="000000"/>
                </a:solidFill>
                <a:effectLst/>
                <a:latin typeface="ff2"/>
              </a:rPr>
              <a:t> will continually listen for incoming SMS, process and pass them to the Agent. The agent will respond accordingly and the SMS server will deliver the response back to the use. </a:t>
            </a:r>
            <a:br>
              <a:rPr lang="en-US" sz="2000" b="0" i="0" dirty="0">
                <a:solidFill>
                  <a:srgbClr val="000000"/>
                </a:solidFill>
                <a:effectLst/>
                <a:latin typeface="ff2"/>
              </a:rPr>
            </a:br>
            <a:r>
              <a:rPr lang="en-US" sz="2000" b="1" i="0" dirty="0">
                <a:solidFill>
                  <a:srgbClr val="000000"/>
                </a:solidFill>
                <a:effectLst/>
                <a:latin typeface="ff2"/>
              </a:rPr>
              <a:t>- Streaming Media server:</a:t>
            </a:r>
            <a:r>
              <a:rPr lang="en-US" sz="2000" b="0" i="0" dirty="0">
                <a:solidFill>
                  <a:srgbClr val="000000"/>
                </a:solidFill>
                <a:effectLst/>
                <a:latin typeface="ff2"/>
              </a:rPr>
              <a:t> this is a dedicated streaming server for streaming multimedia to the stakeholders. It provides high quality media, effective bandwidth utilization, and </a:t>
            </a:r>
            <a:r>
              <a:rPr lang="en-US" sz="2000" dirty="0">
                <a:solidFill>
                  <a:srgbClr val="000000"/>
                </a:solidFill>
                <a:latin typeface="ff2"/>
              </a:rPr>
              <a:t>supports detailed </a:t>
            </a:r>
            <a:r>
              <a:rPr lang="en-US" sz="2000" b="0" i="0" dirty="0">
                <a:solidFill>
                  <a:srgbClr val="000000"/>
                </a:solidFill>
                <a:effectLst/>
                <a:latin typeface="ff2"/>
              </a:rPr>
              <a:t>reporting and multi-stream multimedia for larger numbers of users</a:t>
            </a:r>
            <a:br>
              <a:rPr lang="en-US" sz="2000" b="0" i="0" dirty="0">
                <a:solidFill>
                  <a:srgbClr val="000000"/>
                </a:solidFill>
                <a:effectLst/>
                <a:latin typeface="ff2"/>
              </a:rPr>
            </a:br>
            <a:br>
              <a:rPr lang="en-US" b="0" i="0" dirty="0">
                <a:solidFill>
                  <a:srgbClr val="000000"/>
                </a:solidFill>
                <a:effectLst/>
                <a:latin typeface="ff2"/>
              </a:rPr>
            </a:br>
            <a:br>
              <a:rPr lang="en-US" b="0" i="0" dirty="0">
                <a:solidFill>
                  <a:srgbClr val="000000"/>
                </a:solidFill>
                <a:effectLst/>
                <a:latin typeface="ff2"/>
              </a:rPr>
            </a:br>
            <a:endParaRPr lang="en-IN" dirty="0"/>
          </a:p>
        </p:txBody>
      </p:sp>
    </p:spTree>
    <p:extLst>
      <p:ext uri="{BB962C8B-B14F-4D97-AF65-F5344CB8AC3E}">
        <p14:creationId xmlns:p14="http://schemas.microsoft.com/office/powerpoint/2010/main" val="218145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Prospects</a:t>
            </a:r>
            <a:endParaRPr/>
          </a:p>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b="0" i="0" dirty="0">
                <a:solidFill>
                  <a:srgbClr val="000000"/>
                </a:solidFill>
                <a:effectLst/>
                <a:latin typeface="Times New Roman" panose="02020603050405020304" pitchFamily="18" charset="0"/>
              </a:rPr>
              <a:t>The rapid increase in use of cellular phones in recent years has encouraged the development of significantly advanced health applications. In what has become known as cellular phone-based medical informatics (CPBMI) for healthcare, cellular phone-based personal healthcare tools aimed at prevention, diagnosis, and treatment of diseases are used to enable communication between healthcare providers and patients. Despite their proliferation, few studies have examined the user-friendliness or effectiveness of CPBMI tools or their commercialization potential. It is particularly essential to investigate patient and provider experiences with CPBMI to assist in the effective linking of mobile health and health management services. Before applying a newly developed system to medical practice, evidence-based examination of the practicality and clinical effectiveness of the system and cost–benefit analysis of its potential for commercialization should be conducted. To contribute to the fulfillment of these research needs, this study systematically reviewed the results of previous studies that had investigated the use of CPBMI to identify its current status within the medical field, advantages and disadvantages, practicality, clinical effectiveness, costs, and cost-saving potential.</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BCAEB-42EA-47AA-8240-FD4DBF64D06C}"/>
              </a:ext>
            </a:extLst>
          </p:cNvPr>
          <p:cNvSpPr>
            <a:spLocks noGrp="1"/>
          </p:cNvSpPr>
          <p:nvPr>
            <p:ph type="title"/>
          </p:nvPr>
        </p:nvSpPr>
        <p:spPr>
          <a:xfrm>
            <a:off x="443907" y="349857"/>
            <a:ext cx="8256185" cy="4149123"/>
          </a:xfrm>
        </p:spPr>
        <p:txBody>
          <a:bodyPr>
            <a:normAutofit/>
          </a:bodyPr>
          <a:lstStyle/>
          <a:p>
            <a:r>
              <a:rPr lang="en-US" sz="1800" b="0" i="0" dirty="0">
                <a:solidFill>
                  <a:srgbClr val="000000"/>
                </a:solidFill>
                <a:effectLst/>
                <a:latin typeface="Times New Roman" panose="02020603050405020304" pitchFamily="18" charset="0"/>
              </a:rPr>
              <a:t>Based on the results, CPBMI was validated in terms of practicality and provision of medical benefits. Therefore, it is critical to use CPBMI in accordance with the different features of each disease and condition. Lifestyle management appears to be the priority in the use of CPBMI by patients with chronic diseases and their healthcare providers. Use of CPBMI is expected to be especially useful for patients with not only chronic diseases related to unhealthy lifestyles, such as obesity, high blood pressure, and DM, but also for patients from whom biometric data must be consistently collected, such as those who have undergone cardiac surgery or have congestive heart failure or asthma. Use of CPBMI by such patients is anticipated to contribute to the prevention of secondary complications and reduction of medical costs.</a:t>
            </a:r>
            <a:endParaRPr lang="en-IN" sz="1800" dirty="0"/>
          </a:p>
        </p:txBody>
      </p:sp>
    </p:spTree>
    <p:extLst>
      <p:ext uri="{BB962C8B-B14F-4D97-AF65-F5344CB8AC3E}">
        <p14:creationId xmlns:p14="http://schemas.microsoft.com/office/powerpoint/2010/main" val="179822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Innovation</a:t>
            </a:r>
            <a:endParaRPr/>
          </a:p>
          <a:p>
            <a:pPr marL="0" lvl="0" indent="0" algn="l" rtl="0">
              <a:spcBef>
                <a:spcPts val="0"/>
              </a:spcBef>
              <a:spcAft>
                <a:spcPts val="0"/>
              </a:spcAft>
              <a:buNone/>
            </a:pP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Aft>
                <a:spcPts val="1200"/>
              </a:spcAft>
              <a:buNone/>
            </a:pPr>
            <a:r>
              <a:rPr lang="en-IN" b="1" i="0" dirty="0">
                <a:solidFill>
                  <a:schemeClr val="tx1"/>
                </a:solidFill>
                <a:effectLst/>
                <a:latin typeface="arial" panose="020B0604020202020204" pitchFamily="34" charset="0"/>
              </a:rPr>
              <a:t>-Technological Improvements</a:t>
            </a:r>
          </a:p>
          <a:p>
            <a:pPr marL="114300" indent="0" algn="l">
              <a:buNone/>
            </a:pPr>
            <a:r>
              <a:rPr lang="en-US" b="1" i="0" dirty="0">
                <a:solidFill>
                  <a:schemeClr val="tx2">
                    <a:lumMod val="10000"/>
                  </a:schemeClr>
                </a:solidFill>
                <a:effectLst/>
                <a:latin typeface="arial" panose="020B0604020202020204" pitchFamily="34" charset="0"/>
              </a:rPr>
              <a:t>Accuracy of monitoring devices and networks for communication </a:t>
            </a:r>
            <a:r>
              <a:rPr lang="en-US" b="0" i="0" dirty="0">
                <a:solidFill>
                  <a:srgbClr val="000000"/>
                </a:solidFill>
                <a:effectLst/>
                <a:latin typeface="Times New Roman" panose="02020603050405020304" pitchFamily="18" charset="0"/>
              </a:rPr>
              <a:t>Close and constant cooperation between patients and healthcare providers is key to chronic disease </a:t>
            </a:r>
            <a:r>
              <a:rPr lang="en-US" b="0" i="0" dirty="0" err="1">
                <a:solidFill>
                  <a:srgbClr val="000000"/>
                </a:solidFill>
                <a:effectLst/>
                <a:latin typeface="Times New Roman" panose="02020603050405020304" pitchFamily="18" charset="0"/>
              </a:rPr>
              <a:t>management.Comprehensive</a:t>
            </a:r>
            <a:r>
              <a:rPr lang="en-US" b="0" i="0" dirty="0">
                <a:solidFill>
                  <a:srgbClr val="000000"/>
                </a:solidFill>
                <a:effectLst/>
                <a:latin typeface="Times New Roman" panose="02020603050405020304" pitchFamily="18" charset="0"/>
              </a:rPr>
              <a:t> biometric information collected during the course of a patient's daily life needs to be reliably transferred to healthcare providers to enable ongoing monitoring of the patient's condition and prompt identification of a worsening prognostic condition that requires early intervention and secondary prevention. To accomplish these outcomes, sensing devices and networks must be able to collect accurate data in a reliable manner.</a:t>
            </a:r>
          </a:p>
          <a:p>
            <a:pPr marL="0" indent="0">
              <a:spcAft>
                <a:spcPts val="1200"/>
              </a:spcAft>
              <a:buNone/>
            </a:pPr>
            <a:endParaRPr lang="en-IN" b="1" i="0" dirty="0">
              <a:solidFill>
                <a:schemeClr val="tx1"/>
              </a:solidFill>
              <a:effectLst/>
              <a:latin typeface="arial" panose="020B0604020202020204" pitchFamily="34" charset="0"/>
            </a:endParaRPr>
          </a:p>
          <a:p>
            <a:pPr marL="0" lvl="0" indent="0" algn="l" rtl="0">
              <a:spcBef>
                <a:spcPts val="0"/>
              </a:spcBef>
              <a:spcAft>
                <a:spcPts val="12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EBA06C-0971-4CC5-9CCA-DED6F2E784AE}"/>
              </a:ext>
            </a:extLst>
          </p:cNvPr>
          <p:cNvSpPr>
            <a:spLocks noGrp="1"/>
          </p:cNvSpPr>
          <p:nvPr>
            <p:ph type="title"/>
          </p:nvPr>
        </p:nvSpPr>
        <p:spPr>
          <a:xfrm>
            <a:off x="490250" y="450150"/>
            <a:ext cx="8311844" cy="4090800"/>
          </a:xfrm>
        </p:spPr>
        <p:txBody>
          <a:bodyPr>
            <a:normAutofit/>
          </a:bodyPr>
          <a:lstStyle/>
          <a:p>
            <a:r>
              <a:rPr lang="en-US" sz="1800" b="1" i="0" dirty="0">
                <a:solidFill>
                  <a:schemeClr val="tx1">
                    <a:lumMod val="95000"/>
                    <a:lumOff val="5000"/>
                  </a:schemeClr>
                </a:solidFill>
                <a:effectLst/>
                <a:latin typeface="arial" panose="020B0604020202020204" pitchFamily="34" charset="0"/>
              </a:rPr>
              <a:t>Comfort and convenience of using devices -</a:t>
            </a:r>
            <a:r>
              <a:rPr lang="en-US" sz="1800" i="0" dirty="0">
                <a:solidFill>
                  <a:schemeClr val="tx1">
                    <a:lumMod val="95000"/>
                    <a:lumOff val="5000"/>
                  </a:schemeClr>
                </a:solidFill>
                <a:effectLst/>
                <a:latin typeface="arial" panose="020B0604020202020204" pitchFamily="34" charset="0"/>
              </a:rPr>
              <a:t>AS</a:t>
            </a:r>
            <a:r>
              <a:rPr lang="en-US" sz="1800" b="0" i="0" dirty="0">
                <a:solidFill>
                  <a:srgbClr val="000000"/>
                </a:solidFill>
                <a:effectLst/>
                <a:latin typeface="Times New Roman" panose="02020603050405020304" pitchFamily="18" charset="0"/>
              </a:rPr>
              <a:t> patients with chronic diseases tend to be of advanced age, many are likely to experience difficulty adapting to a new device. This fact presents a major challenge, as the patient level of satisfaction in using devices directly determines patient compliance with their use. Hence, cellular phones that are simple and convenient for use by older patients must be designed. Fortunately, most studies have found that the study participants adapted well to the devices investigated. Recent developments in smartphones and networks for communication are expected to contribute to the increased use of CPBMI, which in turn is expected to increase the release of mobile medical applications. To promote the stability and reliability of mobile medical applications, assessment criteria should be defined, and official guidelines should be provided for smartphone applications.</a:t>
            </a:r>
            <a:br>
              <a:rPr lang="en-US" sz="1800" b="0" i="0" dirty="0">
                <a:solidFill>
                  <a:srgbClr val="000000"/>
                </a:solidFill>
                <a:effectLst/>
                <a:latin typeface="Times New Roman" panose="02020603050405020304" pitchFamily="18" charset="0"/>
              </a:rPr>
            </a:br>
            <a:endParaRPr lang="en-IN" sz="1800" dirty="0"/>
          </a:p>
        </p:txBody>
      </p:sp>
    </p:spTree>
    <p:extLst>
      <p:ext uri="{BB962C8B-B14F-4D97-AF65-F5344CB8AC3E}">
        <p14:creationId xmlns:p14="http://schemas.microsoft.com/office/powerpoint/2010/main" val="632010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5A439B-5323-4FFC-982E-826020EED361}"/>
              </a:ext>
            </a:extLst>
          </p:cNvPr>
          <p:cNvSpPr>
            <a:spLocks noGrp="1"/>
          </p:cNvSpPr>
          <p:nvPr>
            <p:ph type="title"/>
          </p:nvPr>
        </p:nvSpPr>
        <p:spPr/>
        <p:txBody>
          <a:bodyPr>
            <a:normAutofit fontScale="90000"/>
          </a:bodyPr>
          <a:lstStyle/>
          <a:p>
            <a:r>
              <a:rPr lang="en-IN" b="1" dirty="0"/>
              <a:t>Medical Improvement</a:t>
            </a:r>
          </a:p>
        </p:txBody>
      </p:sp>
      <p:sp>
        <p:nvSpPr>
          <p:cNvPr id="5" name="Text Placeholder 4">
            <a:extLst>
              <a:ext uri="{FF2B5EF4-FFF2-40B4-BE49-F238E27FC236}">
                <a16:creationId xmlns:a16="http://schemas.microsoft.com/office/drawing/2014/main" id="{8B5F4164-D171-47C9-A840-49E1333543D1}"/>
              </a:ext>
            </a:extLst>
          </p:cNvPr>
          <p:cNvSpPr>
            <a:spLocks noGrp="1"/>
          </p:cNvSpPr>
          <p:nvPr>
            <p:ph type="body" idx="1"/>
          </p:nvPr>
        </p:nvSpPr>
        <p:spPr/>
        <p:txBody>
          <a:bodyPr>
            <a:normAutofit fontScale="92500" lnSpcReduction="20000"/>
          </a:bodyPr>
          <a:lstStyle/>
          <a:p>
            <a:pPr marL="114300" indent="0" algn="l">
              <a:buNone/>
            </a:pPr>
            <a:r>
              <a:rPr lang="en-US" b="1" i="0" dirty="0">
                <a:solidFill>
                  <a:schemeClr val="tx1">
                    <a:lumMod val="95000"/>
                    <a:lumOff val="5000"/>
                  </a:schemeClr>
                </a:solidFill>
                <a:effectLst/>
                <a:latin typeface="arial" panose="020B0604020202020204" pitchFamily="34" charset="0"/>
              </a:rPr>
              <a:t>Need for clinical evidence- </a:t>
            </a:r>
            <a:r>
              <a:rPr lang="en-US" b="0" i="0" dirty="0">
                <a:solidFill>
                  <a:srgbClr val="000000"/>
                </a:solidFill>
                <a:effectLst/>
                <a:latin typeface="Times New Roman" panose="02020603050405020304" pitchFamily="18" charset="0"/>
              </a:rPr>
              <a:t>Although previous studies have proved the practicality of CPBMI use, its actual medical effectiveness has not yet been established, and clinical evidence of its effectiveness is limited. Appropriate application of CPBMI to medical fields requires collection of large-scale, research-based evidence of its clinical effectiveness. Substantial reviews need to be focused on investigating the effectiveness of CPBMI. A potential confounding factor in this finding is that due to the nature of chronic diseases, simply providing encouragement to patients with these diseases may itself provide beneficial effects for CPBMI users. In other words, the beneficial effects of CPBMI may be attributable to its use to provide reminders to patients, rather than the actual use of CPBMI by these patients. However, using CPBMI for providing reminders and motivating patients was found to have similar beneficial effects, a finding that will assist in the formulation of public health strategies for improving chronic disease management and healthcare services.</a:t>
            </a:r>
          </a:p>
          <a:p>
            <a:endParaRPr lang="en-IN" dirty="0"/>
          </a:p>
        </p:txBody>
      </p:sp>
    </p:spTree>
    <p:extLst>
      <p:ext uri="{BB962C8B-B14F-4D97-AF65-F5344CB8AC3E}">
        <p14:creationId xmlns:p14="http://schemas.microsoft.com/office/powerpoint/2010/main" val="3519576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9B8C5C-88B4-4371-89EE-FEB217CEB083}"/>
              </a:ext>
            </a:extLst>
          </p:cNvPr>
          <p:cNvSpPr>
            <a:spLocks noGrp="1"/>
          </p:cNvSpPr>
          <p:nvPr>
            <p:ph type="title"/>
          </p:nvPr>
        </p:nvSpPr>
        <p:spPr>
          <a:xfrm>
            <a:off x="556591" y="526350"/>
            <a:ext cx="7903597" cy="4090800"/>
          </a:xfrm>
        </p:spPr>
        <p:txBody>
          <a:bodyPr>
            <a:normAutofit fontScale="90000"/>
          </a:bodyPr>
          <a:lstStyle/>
          <a:p>
            <a:r>
              <a:rPr lang="en-US" sz="2000" b="1" i="0" dirty="0">
                <a:solidFill>
                  <a:schemeClr val="tx1">
                    <a:lumMod val="95000"/>
                    <a:lumOff val="5000"/>
                  </a:schemeClr>
                </a:solidFill>
                <a:effectLst/>
                <a:latin typeface="arial" panose="020B0604020202020204" pitchFamily="34" charset="0"/>
              </a:rPr>
              <a:t>Need for economic analysis</a:t>
            </a:r>
            <a:r>
              <a:rPr lang="en-US" sz="2000" b="1" dirty="0">
                <a:solidFill>
                  <a:srgbClr val="59331F"/>
                </a:solidFill>
                <a:latin typeface="arial" panose="020B0604020202020204" pitchFamily="34" charset="0"/>
              </a:rPr>
              <a:t> -</a:t>
            </a:r>
            <a:r>
              <a:rPr lang="en-US" sz="2000" b="0" i="0" dirty="0">
                <a:solidFill>
                  <a:srgbClr val="000000"/>
                </a:solidFill>
                <a:effectLst/>
                <a:latin typeface="Times New Roman" panose="02020603050405020304" pitchFamily="18" charset="0"/>
              </a:rPr>
              <a:t>Commercialization of CPBMI requires analysis of its cost-effectiveness and assessment of its practicability and clinical benefits. The pricing of devices and applications, which will be one of the most important factors in user motivation, is anticipated to increase with the inclusion of personalized medical feedback systems within CPBMI programs. Because increased costs are a burden to not only patients but also medical teams, a compromise between CPBMI use and other alternative strategies must be sought. If saving time for doctors' feedback and providing guidelines properly inferred through a CDSS or artificial intelligence program</a:t>
            </a:r>
            <a:r>
              <a:rPr lang="en-US" sz="2000" b="0" i="0" baseline="30000" dirty="0">
                <a:solidFill>
                  <a:srgbClr val="2F4A8B"/>
                </a:solidFill>
                <a:effectLst/>
                <a:latin typeface="Times New Roman" panose="02020603050405020304" pitchFamily="18" charset="0"/>
              </a:rPr>
              <a:t> </a:t>
            </a:r>
            <a:r>
              <a:rPr lang="en-US" sz="2000" b="0" i="0" dirty="0">
                <a:solidFill>
                  <a:srgbClr val="000000"/>
                </a:solidFill>
                <a:effectLst/>
                <a:latin typeface="Times New Roman" panose="02020603050405020304" pitchFamily="18" charset="0"/>
              </a:rPr>
              <a:t>can be utilized, it will consequently reduce medical costs, which are a significant factor in CPBMI. </a:t>
            </a:r>
            <a:br>
              <a:rPr lang="en-US" b="0" i="0" dirty="0">
                <a:solidFill>
                  <a:srgbClr val="000000"/>
                </a:solidFill>
                <a:effectLst/>
                <a:latin typeface="Times New Roman" panose="02020603050405020304" pitchFamily="18" charset="0"/>
              </a:rPr>
            </a:br>
            <a:endParaRPr lang="en-IN" dirty="0"/>
          </a:p>
        </p:txBody>
      </p:sp>
    </p:spTree>
    <p:extLst>
      <p:ext uri="{BB962C8B-B14F-4D97-AF65-F5344CB8AC3E}">
        <p14:creationId xmlns:p14="http://schemas.microsoft.com/office/powerpoint/2010/main" val="381135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Feasibility </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algn="l"/>
            <a:r>
              <a:rPr lang="en-US" b="0" i="0" dirty="0">
                <a:solidFill>
                  <a:srgbClr val="333333"/>
                </a:solidFill>
                <a:effectLst/>
                <a:latin typeface="Georgia" panose="02040502050405020303" pitchFamily="18" charset="0"/>
              </a:rPr>
              <a:t>The support of primary healthcare, home care and the continuous education of physicians are the three major issues that the proposed platform is trying to facilitate. The proposed system is based on state-of-the-art telemedicine systems and is able to provide the following healthcare services: </a:t>
            </a:r>
            <a:r>
              <a:rPr lang="en-US" b="0" i="0" dirty="0" err="1">
                <a:solidFill>
                  <a:srgbClr val="333333"/>
                </a:solidFill>
                <a:effectLst/>
                <a:latin typeface="Georgia" panose="02040502050405020303" pitchFamily="18" charset="0"/>
              </a:rPr>
              <a:t>i</a:t>
            </a:r>
            <a:r>
              <a:rPr lang="en-US" b="0" i="0" dirty="0">
                <a:solidFill>
                  <a:srgbClr val="333333"/>
                </a:solidFill>
                <a:effectLst/>
                <a:latin typeface="Georgia" panose="02040502050405020303" pitchFamily="18" charset="0"/>
              </a:rPr>
              <a:t>) Telecollaboration and teleconsultation services between remotely located healthcare providers, ii) telemedicine services in emergencies, iii) home telecare services for "at risk" citizens such as the elderly and patients with chronic diseases, and iv) eLearning services for the continuous training through seminars of both healthcare personnel (physicians, nurses, etc.) and persons supporting "at risk" citizens.</a:t>
            </a:r>
          </a:p>
          <a:p>
            <a:pPr algn="l"/>
            <a:r>
              <a:rPr lang="en-US" b="0" i="0" dirty="0">
                <a:solidFill>
                  <a:srgbClr val="333333"/>
                </a:solidFill>
                <a:effectLst/>
                <a:latin typeface="Georgia" panose="02040502050405020303" pitchFamily="18" charset="0"/>
              </a:rPr>
              <a:t>These systems support data transmission over simple phone lines, internet connections, integrated services digital network/digital subscriber lines, satellite links, mobile networks (GPRS/3G), and wireless local area networks. The data corresponds, among others, to voice, vital bio signals, still medical images, video, and data used by eLearning applications. The proposed platform comprises several systems, each supporting different services. These were integrated using a common data storage and exchange scheme in order to achieve system interoperability in terms of software, language and national characteristics.</a:t>
            </a:r>
          </a:p>
          <a:p>
            <a:pPr marL="0" lvl="0" indent="0" algn="l" rtl="0">
              <a:spcBef>
                <a:spcPts val="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 </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Improve medical and emergency communication.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Solution</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114300" indent="0" algn="l">
              <a:buNone/>
            </a:pPr>
            <a:r>
              <a:rPr lang="en-US" sz="7200" b="0" i="0" dirty="0">
                <a:solidFill>
                  <a:srgbClr val="000000"/>
                </a:solidFill>
                <a:effectLst/>
                <a:latin typeface="ff2"/>
              </a:rPr>
              <a:t>Survey study for the current healthcare system in the world , medical and emergency systems are still suffer from locality, paper-based and lack of utilizing Internet, multimedia, wireless and real time technologies. More details on drawbacks are shown in many related publications. </a:t>
            </a:r>
          </a:p>
          <a:p>
            <a:pPr marL="114300" indent="0" algn="l">
              <a:buNone/>
            </a:pPr>
            <a:r>
              <a:rPr lang="en-US" sz="7200" b="0" i="0" dirty="0">
                <a:solidFill>
                  <a:srgbClr val="000000"/>
                </a:solidFill>
                <a:effectLst/>
                <a:latin typeface="ff2"/>
              </a:rPr>
              <a:t>On other hand; an emergency system reduces the risk of an emergency case to the health and safety of persons and valuables by providing an effective means of communication with relevant authorities, safety guidelines and measures to be taken in an emergency situation . Several of these systems are normally rely on the existing telephone and other communications infrastructure via operators and service personnel; therefore they suffer from several drawbacks.</a:t>
            </a:r>
          </a:p>
          <a:p>
            <a:pPr marL="114300" indent="0" algn="l">
              <a:buNone/>
            </a:pPr>
            <a:r>
              <a:rPr lang="en-US" sz="7200" b="0" i="0" dirty="0">
                <a:solidFill>
                  <a:srgbClr val="000000"/>
                </a:solidFill>
                <a:effectLst/>
                <a:latin typeface="ff2"/>
              </a:rPr>
              <a:t>Many hospitals and emergency centers are not efficient enough because the big number of emergency cases, which is not easy to be handled. </a:t>
            </a:r>
          </a:p>
          <a:p>
            <a:pPr marL="114300" indent="0" algn="l">
              <a:buNone/>
            </a:pPr>
            <a:endParaRPr lang="en-US" sz="4500" b="0" i="0" dirty="0">
              <a:solidFill>
                <a:srgbClr val="000000"/>
              </a:solidFill>
              <a:effectLst/>
              <a:latin typeface="ff2"/>
            </a:endParaRPr>
          </a:p>
          <a:p>
            <a:pPr marL="114300" indent="0" algn="l">
              <a:buNone/>
            </a:pPr>
            <a:endParaRPr lang="en-US" b="0" i="0" dirty="0">
              <a:solidFill>
                <a:srgbClr val="000000"/>
              </a:solidFill>
              <a:effectLst/>
              <a:latin typeface="ff2"/>
            </a:endParaRPr>
          </a:p>
          <a:p>
            <a:pPr marL="114300" indent="0" algn="l">
              <a:buNone/>
            </a:pPr>
            <a:br>
              <a:rPr lang="en-US"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0433-59D4-470F-A725-456964556281}"/>
              </a:ext>
            </a:extLst>
          </p:cNvPr>
          <p:cNvSpPr>
            <a:spLocks noGrp="1"/>
          </p:cNvSpPr>
          <p:nvPr>
            <p:ph type="title"/>
          </p:nvPr>
        </p:nvSpPr>
        <p:spPr>
          <a:xfrm>
            <a:off x="490250" y="450150"/>
            <a:ext cx="8210618" cy="4142952"/>
          </a:xfrm>
        </p:spPr>
        <p:txBody>
          <a:bodyPr>
            <a:normAutofit/>
          </a:bodyPr>
          <a:lstStyle/>
          <a:p>
            <a:pPr algn="just"/>
            <a:r>
              <a:rPr lang="en-US" sz="1800" dirty="0"/>
              <a:t>In an emergency department, most likely a nurse will determine the severity of the wound and check patient’s vital signs such as temperature, blood pressure and heart rate. Additional personal information and medical history have to be obtained. In case patient’s information is stored in another clinic or hospital they have to be obtained. Unless the patient has brought the personal file along, getting the required information will slow down the process. An emergency physician will have to examine the patient. In some cases, the patient needs great attention and sometimes the surgery room or other devices will be needed. All these will have to be arranged in timely manner, which in general is not the case. </a:t>
            </a:r>
            <a:endParaRPr lang="en-IN" sz="1800" dirty="0"/>
          </a:p>
        </p:txBody>
      </p:sp>
    </p:spTree>
    <p:extLst>
      <p:ext uri="{BB962C8B-B14F-4D97-AF65-F5344CB8AC3E}">
        <p14:creationId xmlns:p14="http://schemas.microsoft.com/office/powerpoint/2010/main" val="385704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114300" indent="0" algn="l">
              <a:buNone/>
            </a:pPr>
            <a:r>
              <a:rPr lang="en-US" b="1" dirty="0">
                <a:solidFill>
                  <a:schemeClr val="tx1">
                    <a:lumMod val="95000"/>
                    <a:lumOff val="5000"/>
                  </a:schemeClr>
                </a:solidFill>
                <a:effectLst/>
                <a:latin typeface="Open Sans" panose="020B0606030504020204" pitchFamily="34" charset="0"/>
              </a:rPr>
              <a:t>Easier Access to Information</a:t>
            </a:r>
            <a:br>
              <a:rPr lang="en-US" b="1" i="1" dirty="0">
                <a:solidFill>
                  <a:srgbClr val="0D6B9A"/>
                </a:solidFill>
                <a:effectLst/>
                <a:latin typeface="Open Sans" panose="020B0606030504020204" pitchFamily="34" charset="0"/>
              </a:rPr>
            </a:br>
            <a:r>
              <a:rPr lang="en-US" b="0" i="0" dirty="0">
                <a:solidFill>
                  <a:srgbClr val="686868"/>
                </a:solidFill>
                <a:effectLst/>
                <a:latin typeface="Open Sans" panose="020B0606030504020204" pitchFamily="34" charset="0"/>
              </a:rPr>
              <a:t>One of the biggest benefits technology has to offer in the healthcare sector is easier and faster access to information required for both healthcare professionals and patients.</a:t>
            </a:r>
          </a:p>
          <a:p>
            <a:pPr marL="114300" indent="0" algn="l">
              <a:buNone/>
            </a:pPr>
            <a:r>
              <a:rPr lang="en-US" b="0" i="0" dirty="0">
                <a:solidFill>
                  <a:srgbClr val="686868"/>
                </a:solidFill>
                <a:effectLst/>
                <a:latin typeface="Open Sans" panose="020B0606030504020204" pitchFamily="34" charset="0"/>
              </a:rPr>
              <a:t>No longer do hospitals and doctors need to completely rely on the need to keep physical records for patients with </a:t>
            </a:r>
            <a:r>
              <a:rPr lang="en-US" b="0" i="0" u="none" strike="noStrike" dirty="0">
                <a:solidFill>
                  <a:srgbClr val="0DC9C9"/>
                </a:solidFill>
                <a:effectLst/>
                <a:latin typeface="Open Sans" panose="020B0606030504020204" pitchFamily="34" charset="0"/>
                <a:hlinkClick r:id="rId3"/>
              </a:rPr>
              <a:t>the introduction of EHRs</a:t>
            </a:r>
            <a:r>
              <a:rPr lang="en-US" b="0" i="0" dirty="0">
                <a:solidFill>
                  <a:srgbClr val="686868"/>
                </a:solidFill>
                <a:effectLst/>
                <a:latin typeface="Open Sans" panose="020B0606030504020204" pitchFamily="34" charset="0"/>
              </a:rPr>
              <a:t>. All the information can be easily stored digitally, saving up significant cost and space for hospitals. While physical storage is still necessary, a major portion is digitized, making it very convenient for doctors to access any information easily.</a:t>
            </a:r>
          </a:p>
          <a:p>
            <a:pPr marL="114300" indent="0" algn="l">
              <a:buNone/>
            </a:pPr>
            <a:r>
              <a:rPr lang="en-US" b="0" i="0" dirty="0">
                <a:solidFill>
                  <a:srgbClr val="686868"/>
                </a:solidFill>
                <a:effectLst/>
                <a:latin typeface="Open Sans" panose="020B0606030504020204" pitchFamily="34" charset="0"/>
              </a:rPr>
              <a:t>Moreover, if information needs to be communicated to another party, it can be done simply within seconds with the help of </a:t>
            </a:r>
            <a:r>
              <a:rPr lang="en-US" b="0" i="0" u="none" strike="noStrike" dirty="0">
                <a:solidFill>
                  <a:srgbClr val="0DC9C9"/>
                </a:solidFill>
                <a:effectLst/>
                <a:latin typeface="Open Sans" panose="020B0606030504020204" pitchFamily="34" charset="0"/>
                <a:hlinkClick r:id="rId4"/>
              </a:rPr>
              <a:t>a good internet connection</a:t>
            </a:r>
            <a:r>
              <a:rPr lang="en-US" b="0" i="0" dirty="0">
                <a:solidFill>
                  <a:srgbClr val="686868"/>
                </a:solidFill>
                <a:effectLst/>
                <a:latin typeface="Open Sans" panose="020B0606030504020204" pitchFamily="34" charset="0"/>
              </a:rPr>
              <a:t>. This way, crucial time is saved and it helps doctors make critical decisions in time.</a:t>
            </a:r>
          </a:p>
          <a:p>
            <a:pPr marL="0" lvl="0" indent="0" algn="l" rtl="0">
              <a:spcBef>
                <a:spcPts val="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E5850E-FFA5-417F-A061-768783641085}"/>
              </a:ext>
            </a:extLst>
          </p:cNvPr>
          <p:cNvSpPr>
            <a:spLocks noGrp="1"/>
          </p:cNvSpPr>
          <p:nvPr>
            <p:ph type="title"/>
          </p:nvPr>
        </p:nvSpPr>
        <p:spPr>
          <a:xfrm>
            <a:off x="577712" y="526350"/>
            <a:ext cx="7993793" cy="4090800"/>
          </a:xfrm>
        </p:spPr>
        <p:txBody>
          <a:bodyPr>
            <a:normAutofit fontScale="90000"/>
          </a:bodyPr>
          <a:lstStyle/>
          <a:p>
            <a:r>
              <a:rPr lang="en-US" sz="2000" b="1" dirty="0">
                <a:solidFill>
                  <a:schemeClr val="tx1">
                    <a:lumMod val="95000"/>
                    <a:lumOff val="5000"/>
                  </a:schemeClr>
                </a:solidFill>
                <a:effectLst/>
                <a:latin typeface="Open Sans" panose="020B0606030504020204" pitchFamily="34" charset="0"/>
              </a:rPr>
              <a:t>Better Patient Care</a:t>
            </a:r>
            <a:br>
              <a:rPr lang="en-US" sz="2000" b="1" i="1" dirty="0">
                <a:solidFill>
                  <a:srgbClr val="0D6B9A"/>
                </a:solidFill>
                <a:effectLst/>
                <a:latin typeface="Open Sans" panose="020B0606030504020204" pitchFamily="34" charset="0"/>
              </a:rPr>
            </a:br>
            <a:r>
              <a:rPr lang="en-US" sz="2000" b="0" i="0" dirty="0">
                <a:solidFill>
                  <a:srgbClr val="686868"/>
                </a:solidFill>
                <a:effectLst/>
                <a:latin typeface="Open Sans" panose="020B0606030504020204" pitchFamily="34" charset="0"/>
              </a:rPr>
              <a:t>Taking care of patients has become significantly easier thanks to technology. Devices such as pacemakers, health trackers, and many others make it very easy for users to track their personal health.</a:t>
            </a:r>
            <a:br>
              <a:rPr lang="en-US" sz="2000" b="0" i="0" dirty="0">
                <a:solidFill>
                  <a:srgbClr val="686868"/>
                </a:solidFill>
                <a:effectLst/>
                <a:latin typeface="Open Sans" panose="020B0606030504020204" pitchFamily="34" charset="0"/>
              </a:rPr>
            </a:br>
            <a:r>
              <a:rPr lang="en-US" sz="2000" b="0" i="0" dirty="0">
                <a:solidFill>
                  <a:srgbClr val="686868"/>
                </a:solidFill>
                <a:effectLst/>
                <a:latin typeface="Open Sans" panose="020B0606030504020204" pitchFamily="34" charset="0"/>
              </a:rPr>
              <a:t>In the case of any problems arising, the data monitored through these devices can easily be communicated to doctors who can </a:t>
            </a:r>
            <a:r>
              <a:rPr lang="en-US" sz="2000" b="0" i="0" u="none" strike="noStrike" dirty="0">
                <a:solidFill>
                  <a:srgbClr val="0DC9C9"/>
                </a:solidFill>
                <a:effectLst/>
                <a:latin typeface="Open Sans" panose="020B0606030504020204" pitchFamily="34" charset="0"/>
                <a:hlinkClick r:id="rId2"/>
              </a:rPr>
              <a:t>diagnose what is wrong with a patient even remotely</a:t>
            </a:r>
            <a:r>
              <a:rPr lang="en-US" sz="2000" b="0" i="0" dirty="0">
                <a:solidFill>
                  <a:srgbClr val="686868"/>
                </a:solidFill>
                <a:effectLst/>
                <a:latin typeface="Open Sans" panose="020B0606030504020204" pitchFamily="34" charset="0"/>
              </a:rPr>
              <a:t>. Moreover, modern equipment available in hospitals has helped increase life expectancy.</a:t>
            </a:r>
            <a:br>
              <a:rPr lang="en-US" sz="2000" b="0" i="0" dirty="0">
                <a:solidFill>
                  <a:srgbClr val="686868"/>
                </a:solidFill>
                <a:effectLst/>
                <a:latin typeface="Open Sans" panose="020B0606030504020204" pitchFamily="34" charset="0"/>
              </a:rPr>
            </a:br>
            <a:r>
              <a:rPr lang="en-US" sz="2000" b="0" i="0" dirty="0">
                <a:solidFill>
                  <a:srgbClr val="686868"/>
                </a:solidFill>
                <a:effectLst/>
                <a:latin typeface="Open Sans" panose="020B0606030504020204" pitchFamily="34" charset="0"/>
              </a:rPr>
              <a:t>Major surgeries that were previously impossible are now manageable with the help of equipment such as </a:t>
            </a:r>
            <a:r>
              <a:rPr lang="en-US" sz="2000" b="0" i="0" u="none" strike="noStrike" dirty="0">
                <a:solidFill>
                  <a:srgbClr val="0DC9C9"/>
                </a:solidFill>
                <a:effectLst/>
                <a:latin typeface="Open Sans" panose="020B0606030504020204" pitchFamily="34" charset="0"/>
                <a:hlinkClick r:id="rId3"/>
              </a:rPr>
              <a:t>Capsule Endoscopy cameras</a:t>
            </a:r>
            <a:r>
              <a:rPr lang="en-US" sz="2000" b="0" i="0" dirty="0">
                <a:solidFill>
                  <a:srgbClr val="686868"/>
                </a:solidFill>
                <a:effectLst/>
                <a:latin typeface="Open Sans" panose="020B0606030504020204" pitchFamily="34" charset="0"/>
              </a:rPr>
              <a:t>, which can be easily swallowed by a patient. The camera can  then be monitored by doctors to identify any issues inside the body.</a:t>
            </a:r>
            <a:br>
              <a:rPr lang="en-US" b="0" i="0" dirty="0">
                <a:solidFill>
                  <a:srgbClr val="686868"/>
                </a:solidFill>
                <a:effectLst/>
                <a:latin typeface="Open Sans" panose="020B0606030504020204" pitchFamily="34" charset="0"/>
              </a:rPr>
            </a:br>
            <a:endParaRPr lang="en-IN" dirty="0"/>
          </a:p>
        </p:txBody>
      </p:sp>
    </p:spTree>
    <p:extLst>
      <p:ext uri="{BB962C8B-B14F-4D97-AF65-F5344CB8AC3E}">
        <p14:creationId xmlns:p14="http://schemas.microsoft.com/office/powerpoint/2010/main" val="84791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716A-2C73-421C-93DD-2C2CC6FE8066}"/>
              </a:ext>
            </a:extLst>
          </p:cNvPr>
          <p:cNvSpPr>
            <a:spLocks noGrp="1"/>
          </p:cNvSpPr>
          <p:nvPr>
            <p:ph type="title"/>
          </p:nvPr>
        </p:nvSpPr>
        <p:spPr>
          <a:xfrm>
            <a:off x="418687" y="1110108"/>
            <a:ext cx="8025597" cy="3938970"/>
          </a:xfrm>
        </p:spPr>
        <p:txBody>
          <a:bodyPr>
            <a:normAutofit fontScale="90000"/>
          </a:bodyPr>
          <a:lstStyle/>
          <a:p>
            <a:r>
              <a:rPr lang="en-US" sz="2000" b="1" dirty="0">
                <a:solidFill>
                  <a:schemeClr val="tx1">
                    <a:lumMod val="95000"/>
                    <a:lumOff val="5000"/>
                  </a:schemeClr>
                </a:solidFill>
                <a:effectLst/>
                <a:latin typeface="Open Sans" panose="020B0606030504020204" pitchFamily="34" charset="0"/>
              </a:rPr>
              <a:t>Telehealth and Telemedicine</a:t>
            </a:r>
            <a:br>
              <a:rPr lang="en-US" sz="2000" b="0" i="0" dirty="0">
                <a:solidFill>
                  <a:srgbClr val="0D6B9A"/>
                </a:solidFill>
                <a:effectLst/>
                <a:latin typeface="Open Sans" panose="020B0606030504020204" pitchFamily="34" charset="0"/>
              </a:rPr>
            </a:br>
            <a:r>
              <a:rPr lang="en-US" sz="2000" b="0" i="0" dirty="0">
                <a:solidFill>
                  <a:srgbClr val="686868"/>
                </a:solidFill>
                <a:effectLst/>
                <a:latin typeface="Open Sans" panose="020B0606030504020204" pitchFamily="34" charset="0"/>
              </a:rPr>
              <a:t>Telehealth and Telemedicine are the next evolution in the world of healthcare. Now patients can easily get in touch with their doctors from anywhere in the world. There are a number of great </a:t>
            </a:r>
            <a:r>
              <a:rPr lang="en-US" sz="2000" b="0" i="0" strike="noStrike" dirty="0">
                <a:solidFill>
                  <a:srgbClr val="0DC9C9"/>
                </a:solidFill>
                <a:effectLst/>
                <a:latin typeface="Open Sans" panose="020B0606030504020204" pitchFamily="34" charset="0"/>
                <a:hlinkClick r:id="rId2"/>
              </a:rPr>
              <a:t>Telehealth platforms</a:t>
            </a:r>
            <a:r>
              <a:rPr lang="en-US" sz="2000" b="0" i="0" dirty="0">
                <a:solidFill>
                  <a:srgbClr val="686868"/>
                </a:solidFill>
                <a:effectLst/>
                <a:latin typeface="Open Sans" panose="020B0606030504020204" pitchFamily="34" charset="0"/>
              </a:rPr>
              <a:t> that can help patients get the help they need at just the right time from the comfort of their homes. With the help of these platforms, patients can check for symptoms, track their medicine, contact specific doctors and do much more. They can also check to see if they are in need of certain medicine and order it there and then and get it delivered to their doorstep.</a:t>
            </a:r>
            <a:br>
              <a:rPr lang="en-US" sz="2000" b="0" i="0" dirty="0">
                <a:solidFill>
                  <a:srgbClr val="686868"/>
                </a:solidFill>
                <a:effectLst/>
                <a:latin typeface="Open Sans" panose="020B0606030504020204" pitchFamily="34" charset="0"/>
              </a:rPr>
            </a:br>
            <a:r>
              <a:rPr lang="en-US" sz="2000" b="1" dirty="0">
                <a:solidFill>
                  <a:schemeClr val="tx1">
                    <a:lumMod val="95000"/>
                    <a:lumOff val="5000"/>
                  </a:schemeClr>
                </a:solidFill>
                <a:effectLst/>
                <a:latin typeface="Open Sans" panose="020B0606030504020204" pitchFamily="34" charset="0"/>
              </a:rPr>
              <a:t>Personal Health Devices are Hack-able</a:t>
            </a:r>
            <a:br>
              <a:rPr lang="en-US" sz="2000" b="0" i="0" dirty="0">
                <a:solidFill>
                  <a:srgbClr val="0D6B9A"/>
                </a:solidFill>
                <a:effectLst/>
                <a:latin typeface="Open Sans" panose="020B0606030504020204" pitchFamily="34" charset="0"/>
              </a:rPr>
            </a:br>
            <a:r>
              <a:rPr lang="en-US" sz="2000" b="0" i="0" dirty="0">
                <a:solidFill>
                  <a:srgbClr val="686868"/>
                </a:solidFill>
                <a:effectLst/>
                <a:latin typeface="Open Sans" panose="020B0606030504020204" pitchFamily="34" charset="0"/>
              </a:rPr>
              <a:t>While technology may have helped improve the healthcare sector overall, it also has some adverse impacts.  For instance, personal health devices that are designed to maintain the health of patients can be damaging as well.</a:t>
            </a:r>
            <a:br>
              <a:rPr lang="en-US" sz="4800" b="0" i="0" dirty="0">
                <a:solidFill>
                  <a:srgbClr val="686868"/>
                </a:solidFill>
                <a:effectLst/>
                <a:latin typeface="Open Sans" panose="020B0606030504020204" pitchFamily="34" charset="0"/>
              </a:rPr>
            </a:br>
            <a:br>
              <a:rPr lang="en-US" b="0" i="0" dirty="0">
                <a:solidFill>
                  <a:srgbClr val="686868"/>
                </a:solidFill>
                <a:effectLst/>
                <a:latin typeface="Open Sans" panose="020B0606030504020204" pitchFamily="34" charset="0"/>
              </a:rPr>
            </a:br>
            <a:endParaRPr lang="en-IN" dirty="0"/>
          </a:p>
        </p:txBody>
      </p:sp>
    </p:spTree>
    <p:extLst>
      <p:ext uri="{BB962C8B-B14F-4D97-AF65-F5344CB8AC3E}">
        <p14:creationId xmlns:p14="http://schemas.microsoft.com/office/powerpoint/2010/main" val="354613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90B5-8A92-4E3D-BCA9-B1C63857BBDE}"/>
              </a:ext>
            </a:extLst>
          </p:cNvPr>
          <p:cNvSpPr>
            <a:spLocks noGrp="1"/>
          </p:cNvSpPr>
          <p:nvPr>
            <p:ph type="title"/>
          </p:nvPr>
        </p:nvSpPr>
        <p:spPr>
          <a:xfrm>
            <a:off x="490249" y="450150"/>
            <a:ext cx="7954035" cy="3907165"/>
          </a:xfrm>
        </p:spPr>
        <p:txBody>
          <a:bodyPr>
            <a:normAutofit fontScale="90000"/>
          </a:bodyPr>
          <a:lstStyle/>
          <a:p>
            <a:pPr algn="l"/>
            <a:r>
              <a:rPr lang="en-US" sz="1800" b="0" i="0" dirty="0">
                <a:solidFill>
                  <a:srgbClr val="686868"/>
                </a:solidFill>
                <a:effectLst/>
                <a:latin typeface="Open Sans" panose="020B0606030504020204" pitchFamily="34" charset="0"/>
              </a:rPr>
              <a:t>The </a:t>
            </a:r>
            <a:r>
              <a:rPr lang="en-US" sz="1800" b="0" i="0" u="none" strike="noStrike" dirty="0">
                <a:solidFill>
                  <a:srgbClr val="0DC9C9"/>
                </a:solidFill>
                <a:effectLst/>
                <a:latin typeface="Open Sans" panose="020B0606030504020204" pitchFamily="34" charset="0"/>
                <a:hlinkClick r:id="rId2"/>
              </a:rPr>
              <a:t>modern medical devices</a:t>
            </a:r>
            <a:r>
              <a:rPr lang="en-US" sz="1800" b="0" i="0" dirty="0">
                <a:solidFill>
                  <a:srgbClr val="686868"/>
                </a:solidFill>
                <a:effectLst/>
                <a:latin typeface="Open Sans" panose="020B0606030504020204" pitchFamily="34" charset="0"/>
              </a:rPr>
              <a:t> mostly rely on the concept of IoT to function. These devices can be sometimes accessed by unauthorized parties to cause harm to a patient. While these devices are meant for good, they can be accessed and hacked, if not secured, for harmful purposes.</a:t>
            </a:r>
            <a:br>
              <a:rPr lang="en-US" sz="1800" b="0" i="0" dirty="0">
                <a:solidFill>
                  <a:srgbClr val="686868"/>
                </a:solidFill>
                <a:effectLst/>
                <a:latin typeface="Open Sans" panose="020B0606030504020204" pitchFamily="34" charset="0"/>
              </a:rPr>
            </a:br>
            <a:br>
              <a:rPr lang="en-US" sz="1800" b="0" i="0" dirty="0">
                <a:solidFill>
                  <a:srgbClr val="686868"/>
                </a:solidFill>
                <a:effectLst/>
                <a:latin typeface="Open Sans" panose="020B0606030504020204" pitchFamily="34" charset="0"/>
              </a:rPr>
            </a:br>
            <a:r>
              <a:rPr lang="en-US" sz="800" b="1" i="1" dirty="0">
                <a:solidFill>
                  <a:srgbClr val="0D6B9A"/>
                </a:solidFill>
                <a:effectLst/>
                <a:latin typeface="Open Sans" panose="020B0606030504020204" pitchFamily="34" charset="0"/>
              </a:rPr>
              <a:t> </a:t>
            </a:r>
            <a:r>
              <a:rPr lang="en-US" sz="1800" b="1" dirty="0">
                <a:solidFill>
                  <a:schemeClr val="tx1">
                    <a:lumMod val="95000"/>
                    <a:lumOff val="5000"/>
                  </a:schemeClr>
                </a:solidFill>
                <a:effectLst/>
                <a:latin typeface="Open Sans" panose="020B0606030504020204" pitchFamily="34" charset="0"/>
              </a:rPr>
              <a:t>Unfamiliarity with Technology</a:t>
            </a:r>
            <a:br>
              <a:rPr lang="en-US" sz="1800" b="0" i="0" dirty="0">
                <a:solidFill>
                  <a:srgbClr val="0D6B9A"/>
                </a:solidFill>
                <a:effectLst/>
                <a:latin typeface="Open Sans" panose="020B0606030504020204" pitchFamily="34" charset="0"/>
              </a:rPr>
            </a:br>
            <a:r>
              <a:rPr lang="en-US" sz="1800" b="0" i="0" dirty="0">
                <a:solidFill>
                  <a:srgbClr val="686868"/>
                </a:solidFill>
                <a:effectLst/>
                <a:latin typeface="Open Sans" panose="020B0606030504020204" pitchFamily="34" charset="0"/>
              </a:rPr>
              <a:t>Not everyone is tech savvy. In fact, some patients may be adverse to using any technology in any form. Some patients are not properly equipped to understand the high-tech interfaces and functionalities of many of medical devices. Hence, it becomes difficult for them to operate these machineries on their own.</a:t>
            </a:r>
            <a:br>
              <a:rPr lang="en-US" sz="1800" b="0" i="0" dirty="0">
                <a:solidFill>
                  <a:srgbClr val="686868"/>
                </a:solidFill>
                <a:effectLst/>
                <a:latin typeface="Open Sans" panose="020B0606030504020204" pitchFamily="34" charset="0"/>
              </a:rPr>
            </a:br>
            <a:r>
              <a:rPr lang="en-US" sz="1800" b="0" i="0" dirty="0">
                <a:solidFill>
                  <a:srgbClr val="686868"/>
                </a:solidFill>
                <a:effectLst/>
                <a:latin typeface="Open Sans" panose="020B0606030504020204" pitchFamily="34" charset="0"/>
              </a:rPr>
              <a:t>Consequently, they may end up misinterpreting the features of these technologies or run into difficulties figuring out how best to operate them, thus limiting the benefits. Seamless usage of such technologies depends on a patient’s own abilities, something which needs to be considered.</a:t>
            </a:r>
            <a:br>
              <a:rPr lang="en-US" sz="1800" b="0" i="0" dirty="0">
                <a:solidFill>
                  <a:srgbClr val="686868"/>
                </a:solidFill>
                <a:effectLst/>
                <a:latin typeface="Open Sans" panose="020B0606030504020204" pitchFamily="34" charset="0"/>
              </a:rPr>
            </a:br>
            <a:endParaRPr lang="en-IN" sz="1800" dirty="0"/>
          </a:p>
        </p:txBody>
      </p:sp>
    </p:spTree>
    <p:extLst>
      <p:ext uri="{BB962C8B-B14F-4D97-AF65-F5344CB8AC3E}">
        <p14:creationId xmlns:p14="http://schemas.microsoft.com/office/powerpoint/2010/main" val="146457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Technology Stack</a:t>
            </a:r>
            <a:endParaRPr dirty="0"/>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b="0" i="0" dirty="0">
                <a:solidFill>
                  <a:srgbClr val="000000"/>
                </a:solidFill>
                <a:effectLst/>
                <a:latin typeface="ff2"/>
              </a:rPr>
              <a:t>The model provides an integrated healthcare and medical database, which can provide stakeholders with related medical information. The registered users can log into the system to access or provide medical information based on their accessing privilege. The medical information can be stored in a variety of multimedia forms such as video, audio, pictures and text. For example, in addition to text description of patients’ historical medical information, graphic </a:t>
            </a:r>
            <a:r>
              <a:rPr lang="en-US" sz="1900" b="0" i="0" dirty="0">
                <a:solidFill>
                  <a:srgbClr val="000000"/>
                </a:solidFill>
                <a:effectLst/>
                <a:latin typeface="ff2"/>
              </a:rPr>
              <a:t>images</a:t>
            </a:r>
            <a:r>
              <a:rPr lang="en-US" b="0" i="0" dirty="0">
                <a:solidFill>
                  <a:srgbClr val="000000"/>
                </a:solidFill>
                <a:effectLst/>
                <a:latin typeface="ff2"/>
              </a:rPr>
              <a:t> such as X-rays </a:t>
            </a:r>
            <a:r>
              <a:rPr lang="en-US" b="0" i="0" dirty="0" err="1">
                <a:solidFill>
                  <a:srgbClr val="000000"/>
                </a:solidFill>
                <a:effectLst/>
                <a:latin typeface="ff2"/>
              </a:rPr>
              <a:t>ovideo</a:t>
            </a:r>
            <a:r>
              <a:rPr lang="en-US" b="0" i="0" dirty="0">
                <a:solidFill>
                  <a:srgbClr val="000000"/>
                </a:solidFill>
                <a:effectLst/>
                <a:latin typeface="ff2"/>
              </a:rPr>
              <a:t> files of doctors’ discussion about the disease can also be saved in patients’ record.</a:t>
            </a: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2613</Words>
  <Application>Microsoft Office PowerPoint</Application>
  <PresentationFormat>On-screen Show (16:9)</PresentationFormat>
  <Paragraphs>39</Paragraphs>
  <Slides>19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vt:lpstr>
      <vt:lpstr>ff1</vt:lpstr>
      <vt:lpstr>ff2</vt:lpstr>
      <vt:lpstr>Georgia</vt:lpstr>
      <vt:lpstr>Open Sans</vt:lpstr>
      <vt:lpstr>Times New Roman</vt:lpstr>
      <vt:lpstr>Simple Light</vt:lpstr>
      <vt:lpstr>Topic-System to Facilitate  health care medical emergency </vt:lpstr>
      <vt:lpstr>Problem Statement </vt:lpstr>
      <vt:lpstr>Our Solution</vt:lpstr>
      <vt:lpstr>In an emergency department, most likely a nurse will determine the severity of the wound and check patient’s vital signs such as temperature, blood pressure and heart rate. Additional personal information and medical history have to be obtained. In case patient’s information is stored in another clinic or hospital they have to be obtained. Unless the patient has brought the personal file along, getting the required information will slow down the process. An emergency physician will have to examine the patient. In some cases, the patient needs great attention and sometimes the surgery room or other devices will be needed. All these will have to be arranged in timely manner, which in general is not the case. </vt:lpstr>
      <vt:lpstr>Impact</vt:lpstr>
      <vt:lpstr>Better Patient Care Taking care of patients has become significantly easier thanks to technology. Devices such as pacemakers, health trackers, and many others make it very easy for users to track their personal health. In the case of any problems arising, the data monitored through these devices can easily be communicated to doctors who can diagnose what is wrong with a patient even remotely. Moreover, modern equipment available in hospitals has helped increase life expectancy. Major surgeries that were previously impossible are now manageable with the help of equipment such as Capsule Endoscopy cameras, which can be easily swallowed by a patient. The camera can  then be monitored by doctors to identify any issues inside the body. </vt:lpstr>
      <vt:lpstr>Telehealth and Telemedicine Telehealth and Telemedicine are the next evolution in the world of healthcare. Now patients can easily get in touch with their doctors from anywhere in the world. There are a number of great Telehealth platforms that can help patients get the help they need at just the right time from the comfort of their homes. With the help of these platforms, patients can check for symptoms, track their medicine, contact specific doctors and do much more. They can also check to see if they are in need of certain medicine and order it there and then and get it delivered to their doorstep. Personal Health Devices are Hack-able While technology may have helped improve the healthcare sector overall, it also has some adverse impacts.  For instance, personal health devices that are designed to maintain the health of patients can be damaging as well.  </vt:lpstr>
      <vt:lpstr>The modern medical devices mostly rely on the concept of IoT to function. These devices can be sometimes accessed by unauthorized parties to cause harm to a patient. While these devices are meant for good, they can be accessed and hacked, if not secured, for harmful purposes.   Unfamiliarity with Technology Not everyone is tech savvy. In fact, some patients may be adverse to using any technology in any form. Some patients are not properly equipped to understand the high-tech interfaces and functionalities of many of medical devices. Hence, it becomes difficult for them to operate these machineries on their own. Consequently, they may end up misinterpreting the features of these technologies or run into difficulties figuring out how best to operate them, thus limiting the benefits. Seamless usage of such technologies depends on a patient’s own abilities, something which needs to be considered. </vt:lpstr>
      <vt:lpstr>Technology Stack</vt:lpstr>
      <vt:lpstr>PowerPoint Presentation</vt:lpstr>
      <vt:lpstr>The scripting language used to build the model is PHP and MYSQL database. MySQL is a true multi-user, multi-threaded SQL database server. PHP is an HTML-embedded scripting language. The goal of PHP is to allow web developers to write dynamically generated pages. By implementing MySQL and PHP together, one can design a functional web-based database  quickly [18]. The main components of the IHMEM include: - Database: this is a fundamental part of the system. It stores all important and detailed information about general users, emergency authorities, doctors, patients,  hospitals and emergency centers, places or locations and events within the area of implementation, set of prerecorded SMS and MMS, which are suitable for different emergency and guidance cases. In addition, the database supports real-time multimedia. - Web Interface: the interface is simple, user friendly and requires little input from the user, mostly in the form of choices. It is based on Web 2.0 technology and has multiple language features.    </vt:lpstr>
      <vt:lpstr>- Web Server: will listens for requests from Web browsers and upon receiving a request for a file sends it back to the browser. It will host the program and control information for the system. - Telephony Server: will act as a Private Branch Exchange using the open source Asterisk PBX [21]. Users are able to call the PBX number and will be prompted  with an interactive voice response (IVR). - The SMS server: will continually listen for incoming SMS, process and pass them to the Agent. The agent will respond accordingly and the SMS server will deliver the response back to the use.  - Streaming Media server: this is a dedicated streaming server for streaming multimedia to the stakeholders. It provides high quality media, effective bandwidth utilization, and supports detailed reporting and multi-stream multimedia for larger numbers of users   </vt:lpstr>
      <vt:lpstr>Future Prospects </vt:lpstr>
      <vt:lpstr>Based on the results, CPBMI was validated in terms of practicality and provision of medical benefits. Therefore, it is critical to use CPBMI in accordance with the different features of each disease and condition. Lifestyle management appears to be the priority in the use of CPBMI by patients with chronic diseases and their healthcare providers. Use of CPBMI is expected to be especially useful for patients with not only chronic diseases related to unhealthy lifestyles, such as obesity, high blood pressure, and DM, but also for patients from whom biometric data must be consistently collected, such as those who have undergone cardiac surgery or have congestive heart failure or asthma. Use of CPBMI by such patients is anticipated to contribute to the prevention of secondary complications and reduction of medical costs.</vt:lpstr>
      <vt:lpstr>Innovation </vt:lpstr>
      <vt:lpstr>Comfort and convenience of using devices -AS patients with chronic diseases tend to be of advanced age, many are likely to experience difficulty adapting to a new device. This fact presents a major challenge, as the patient level of satisfaction in using devices directly determines patient compliance with their use. Hence, cellular phones that are simple and convenient for use by older patients must be designed. Fortunately, most studies have found that the study participants adapted well to the devices investigated. Recent developments in smartphones and networks for communication are expected to contribute to the increased use of CPBMI, which in turn is expected to increase the release of mobile medical applications. To promote the stability and reliability of mobile medical applications, assessment criteria should be defined, and official guidelines should be provided for smartphone applications. </vt:lpstr>
      <vt:lpstr>Medical Improvement</vt:lpstr>
      <vt:lpstr>Need for economic analysis -Commercialization of CPBMI requires analysis of its cost-effectiveness and assessment of its practicability and clinical benefits. The pricing of devices and applications, which will be one of the most important factors in user motivation, is anticipated to increase with the inclusion of personalized medical feedback systems within CPBMI programs. Because increased costs are a burden to not only patients but also medical teams, a compromise between CPBMI use and other alternative strategies must be sought. If saving time for doctors' feedback and providing guidelines properly inferred through a CDSS or artificial intelligence program can be utilized, it will consequently reduce medical costs, which are a significant factor in CPBMI.  </vt:lpstr>
      <vt:lpstr>Feasibility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Topic-System to Facilitate  health care medical emergency</dc:title>
  <dc:creator>abhinav</dc:creator>
  <cp:lastModifiedBy>Abhinav Kabra</cp:lastModifiedBy>
  <cp:revision>4</cp:revision>
  <dcterms:modified xsi:type="dcterms:W3CDTF">2021-10-30T10:12:22Z</dcterms:modified>
</cp:coreProperties>
</file>