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4" r:id="rId2"/>
    <p:sldId id="266" r:id="rId3"/>
    <p:sldId id="256" r:id="rId4"/>
    <p:sldId id="257" r:id="rId5"/>
    <p:sldId id="258" r:id="rId6"/>
    <p:sldId id="259" r:id="rId7"/>
    <p:sldId id="260" r:id="rId8"/>
    <p:sldId id="267" r:id="rId9"/>
    <p:sldId id="268"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12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70487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990162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mailto:moinuddinchhipa042@gmail.com" TargetMode="External"/><Relationship Id="rId5" Type="http://schemas.openxmlformats.org/officeDocument/2006/relationships/hyperlink" Target="mailto:abhibundi@gmail.com"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39">
            <a:extLst>
              <a:ext uri="{FF2B5EF4-FFF2-40B4-BE49-F238E27FC236}">
                <a16:creationId xmlns:a16="http://schemas.microsoft.com/office/drawing/2014/main" id="{7DE41605-314A-7CA6-3ECF-F25C38732276}"/>
              </a:ext>
            </a:extLst>
          </p:cNvPr>
          <p:cNvSpPr/>
          <p:nvPr/>
        </p:nvSpPr>
        <p:spPr>
          <a:xfrm>
            <a:off x="0" y="0"/>
            <a:ext cx="14630400" cy="6781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6" name="Picture 1045">
            <a:extLst>
              <a:ext uri="{FF2B5EF4-FFF2-40B4-BE49-F238E27FC236}">
                <a16:creationId xmlns:a16="http://schemas.microsoft.com/office/drawing/2014/main" id="{8380E41A-4982-7B46-EE4F-F8FA2A3C80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19738" y="1240726"/>
            <a:ext cx="7910661" cy="5628955"/>
          </a:xfrm>
          <a:prstGeom prst="rect">
            <a:avLst/>
          </a:prstGeom>
        </p:spPr>
      </p:pic>
      <p:sp>
        <p:nvSpPr>
          <p:cNvPr id="1047" name="Rectangle 14">
            <a:extLst>
              <a:ext uri="{FF2B5EF4-FFF2-40B4-BE49-F238E27FC236}">
                <a16:creationId xmlns:a16="http://schemas.microsoft.com/office/drawing/2014/main" id="{0D953220-9107-82A6-869C-845D1DDD8AE4}"/>
              </a:ext>
            </a:extLst>
          </p:cNvPr>
          <p:cNvSpPr/>
          <p:nvPr/>
        </p:nvSpPr>
        <p:spPr>
          <a:xfrm>
            <a:off x="1753115" y="959705"/>
            <a:ext cx="7327485" cy="6037218"/>
          </a:xfrm>
          <a:custGeom>
            <a:avLst/>
            <a:gdLst>
              <a:gd name="connsiteX0" fmla="*/ 0 w 6276183"/>
              <a:gd name="connsiteY0" fmla="*/ 0 h 2498391"/>
              <a:gd name="connsiteX1" fmla="*/ 6276183 w 6276183"/>
              <a:gd name="connsiteY1" fmla="*/ 0 h 2498391"/>
              <a:gd name="connsiteX2" fmla="*/ 6276183 w 6276183"/>
              <a:gd name="connsiteY2" fmla="*/ 2498391 h 2498391"/>
              <a:gd name="connsiteX3" fmla="*/ 0 w 6276183"/>
              <a:gd name="connsiteY3" fmla="*/ 2498391 h 2498391"/>
              <a:gd name="connsiteX4" fmla="*/ 0 w 6276183"/>
              <a:gd name="connsiteY4" fmla="*/ 0 h 2498391"/>
              <a:gd name="connsiteX0" fmla="*/ 0 w 6276183"/>
              <a:gd name="connsiteY0" fmla="*/ 13252 h 2511643"/>
              <a:gd name="connsiteX1" fmla="*/ 6276183 w 6276183"/>
              <a:gd name="connsiteY1" fmla="*/ 0 h 2511643"/>
              <a:gd name="connsiteX2" fmla="*/ 6276183 w 6276183"/>
              <a:gd name="connsiteY2" fmla="*/ 2511643 h 2511643"/>
              <a:gd name="connsiteX3" fmla="*/ 0 w 6276183"/>
              <a:gd name="connsiteY3" fmla="*/ 2511643 h 2511643"/>
              <a:gd name="connsiteX4" fmla="*/ 0 w 6276183"/>
              <a:gd name="connsiteY4" fmla="*/ 13252 h 2511643"/>
              <a:gd name="connsiteX0" fmla="*/ 0 w 6580983"/>
              <a:gd name="connsiteY0" fmla="*/ 0 h 2498391"/>
              <a:gd name="connsiteX1" fmla="*/ 6580983 w 6580983"/>
              <a:gd name="connsiteY1" fmla="*/ 1 h 2498391"/>
              <a:gd name="connsiteX2" fmla="*/ 6276183 w 6580983"/>
              <a:gd name="connsiteY2" fmla="*/ 2498391 h 2498391"/>
              <a:gd name="connsiteX3" fmla="*/ 0 w 6580983"/>
              <a:gd name="connsiteY3" fmla="*/ 2498391 h 2498391"/>
              <a:gd name="connsiteX4" fmla="*/ 0 w 6580983"/>
              <a:gd name="connsiteY4" fmla="*/ 0 h 2498391"/>
              <a:gd name="connsiteX0" fmla="*/ 0 w 6580983"/>
              <a:gd name="connsiteY0" fmla="*/ 0 h 2617272"/>
              <a:gd name="connsiteX1" fmla="*/ 6580983 w 6580983"/>
              <a:gd name="connsiteY1" fmla="*/ 1 h 2617272"/>
              <a:gd name="connsiteX2" fmla="*/ 6290484 w 6580983"/>
              <a:gd name="connsiteY2" fmla="*/ 2617272 h 2617272"/>
              <a:gd name="connsiteX3" fmla="*/ 0 w 6580983"/>
              <a:gd name="connsiteY3" fmla="*/ 2498391 h 2617272"/>
              <a:gd name="connsiteX4" fmla="*/ 0 w 6580983"/>
              <a:gd name="connsiteY4" fmla="*/ 0 h 2617272"/>
              <a:gd name="connsiteX0" fmla="*/ 0 w 6580983"/>
              <a:gd name="connsiteY0" fmla="*/ 0 h 2617272"/>
              <a:gd name="connsiteX1" fmla="*/ 6580983 w 6580983"/>
              <a:gd name="connsiteY1" fmla="*/ 1 h 2617272"/>
              <a:gd name="connsiteX2" fmla="*/ 6204680 w 6580983"/>
              <a:gd name="connsiteY2" fmla="*/ 2617272 h 2617272"/>
              <a:gd name="connsiteX3" fmla="*/ 0 w 6580983"/>
              <a:gd name="connsiteY3" fmla="*/ 2498391 h 2617272"/>
              <a:gd name="connsiteX4" fmla="*/ 0 w 6580983"/>
              <a:gd name="connsiteY4" fmla="*/ 0 h 2617272"/>
              <a:gd name="connsiteX0" fmla="*/ 0 w 6824095"/>
              <a:gd name="connsiteY0" fmla="*/ 0 h 2617272"/>
              <a:gd name="connsiteX1" fmla="*/ 6824095 w 6824095"/>
              <a:gd name="connsiteY1" fmla="*/ 1 h 2617272"/>
              <a:gd name="connsiteX2" fmla="*/ 6204680 w 6824095"/>
              <a:gd name="connsiteY2" fmla="*/ 2617272 h 2617272"/>
              <a:gd name="connsiteX3" fmla="*/ 0 w 6824095"/>
              <a:gd name="connsiteY3" fmla="*/ 2498391 h 2617272"/>
              <a:gd name="connsiteX4" fmla="*/ 0 w 6824095"/>
              <a:gd name="connsiteY4" fmla="*/ 0 h 2617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4095" h="2617272">
                <a:moveTo>
                  <a:pt x="0" y="0"/>
                </a:moveTo>
                <a:lnTo>
                  <a:pt x="6824095" y="1"/>
                </a:lnTo>
                <a:lnTo>
                  <a:pt x="6204680" y="2617272"/>
                </a:lnTo>
                <a:lnTo>
                  <a:pt x="0" y="249839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8" name="Picture 1047">
            <a:extLst>
              <a:ext uri="{FF2B5EF4-FFF2-40B4-BE49-F238E27FC236}">
                <a16:creationId xmlns:a16="http://schemas.microsoft.com/office/drawing/2014/main" id="{189AEFA2-FAE6-6B38-A638-F4404EEC8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8489"/>
            <a:ext cx="7143385" cy="6096502"/>
          </a:xfrm>
          <a:prstGeom prst="rect">
            <a:avLst/>
          </a:prstGeom>
        </p:spPr>
      </p:pic>
      <p:sp>
        <p:nvSpPr>
          <p:cNvPr id="1049" name="Rectangle 13">
            <a:extLst>
              <a:ext uri="{FF2B5EF4-FFF2-40B4-BE49-F238E27FC236}">
                <a16:creationId xmlns:a16="http://schemas.microsoft.com/office/drawing/2014/main" id="{C5B4948D-6F99-0E7C-8813-33277578D2FA}"/>
              </a:ext>
            </a:extLst>
          </p:cNvPr>
          <p:cNvSpPr/>
          <p:nvPr/>
        </p:nvSpPr>
        <p:spPr>
          <a:xfrm>
            <a:off x="-1" y="6790652"/>
            <a:ext cx="14630401" cy="662614"/>
          </a:xfrm>
          <a:custGeom>
            <a:avLst/>
            <a:gdLst>
              <a:gd name="connsiteX0" fmla="*/ 0 w 12210573"/>
              <a:gd name="connsiteY0" fmla="*/ 0 h 119275"/>
              <a:gd name="connsiteX1" fmla="*/ 12210573 w 12210573"/>
              <a:gd name="connsiteY1" fmla="*/ 0 h 119275"/>
              <a:gd name="connsiteX2" fmla="*/ 12210573 w 12210573"/>
              <a:gd name="connsiteY2" fmla="*/ 119275 h 119275"/>
              <a:gd name="connsiteX3" fmla="*/ 0 w 12210573"/>
              <a:gd name="connsiteY3" fmla="*/ 119275 h 119275"/>
              <a:gd name="connsiteX4" fmla="*/ 0 w 12210573"/>
              <a:gd name="connsiteY4" fmla="*/ 0 h 119275"/>
              <a:gd name="connsiteX0" fmla="*/ 0 w 12210573"/>
              <a:gd name="connsiteY0" fmla="*/ 0 h 662614"/>
              <a:gd name="connsiteX1" fmla="*/ 12210573 w 12210573"/>
              <a:gd name="connsiteY1" fmla="*/ 0 h 662614"/>
              <a:gd name="connsiteX2" fmla="*/ 12197321 w 12210573"/>
              <a:gd name="connsiteY2" fmla="*/ 662614 h 662614"/>
              <a:gd name="connsiteX3" fmla="*/ 0 w 12210573"/>
              <a:gd name="connsiteY3" fmla="*/ 119275 h 662614"/>
              <a:gd name="connsiteX4" fmla="*/ 0 w 12210573"/>
              <a:gd name="connsiteY4" fmla="*/ 0 h 662614"/>
              <a:gd name="connsiteX0" fmla="*/ 0 w 12210573"/>
              <a:gd name="connsiteY0" fmla="*/ 0 h 662614"/>
              <a:gd name="connsiteX1" fmla="*/ 12210573 w 12210573"/>
              <a:gd name="connsiteY1" fmla="*/ 344557 h 662614"/>
              <a:gd name="connsiteX2" fmla="*/ 12197321 w 12210573"/>
              <a:gd name="connsiteY2" fmla="*/ 662614 h 662614"/>
              <a:gd name="connsiteX3" fmla="*/ 0 w 12210573"/>
              <a:gd name="connsiteY3" fmla="*/ 119275 h 662614"/>
              <a:gd name="connsiteX4" fmla="*/ 0 w 12210573"/>
              <a:gd name="connsiteY4" fmla="*/ 0 h 662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573" h="662614">
                <a:moveTo>
                  <a:pt x="0" y="0"/>
                </a:moveTo>
                <a:lnTo>
                  <a:pt x="12210573" y="344557"/>
                </a:lnTo>
                <a:lnTo>
                  <a:pt x="12197321" y="662614"/>
                </a:lnTo>
                <a:lnTo>
                  <a:pt x="0" y="119275"/>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D6D7F09F-2E0C-4F2B-A150-93588BEFB8BD}"/>
              </a:ext>
            </a:extLst>
          </p:cNvPr>
          <p:cNvSpPr/>
          <p:nvPr/>
        </p:nvSpPr>
        <p:spPr>
          <a:xfrm>
            <a:off x="311182" y="424994"/>
            <a:ext cx="7135420" cy="606282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TextBox 1050">
            <a:extLst>
              <a:ext uri="{FF2B5EF4-FFF2-40B4-BE49-F238E27FC236}">
                <a16:creationId xmlns:a16="http://schemas.microsoft.com/office/drawing/2014/main" id="{620F6BAF-265B-06B2-C1D9-B387FB9BEAA3}"/>
              </a:ext>
            </a:extLst>
          </p:cNvPr>
          <p:cNvSpPr txBox="1"/>
          <p:nvPr/>
        </p:nvSpPr>
        <p:spPr>
          <a:xfrm>
            <a:off x="1753115" y="1124524"/>
            <a:ext cx="7135420" cy="1446550"/>
          </a:xfrm>
          <a:prstGeom prst="rect">
            <a:avLst/>
          </a:prstGeom>
          <a:noFill/>
        </p:spPr>
        <p:txBody>
          <a:bodyPr wrap="square" rtlCol="0">
            <a:spAutoFit/>
          </a:bodyPr>
          <a:lstStyle/>
          <a:p>
            <a:r>
              <a:rPr lang="en-US" sz="4400" b="1" dirty="0">
                <a:solidFill>
                  <a:srgbClr val="243666"/>
                </a:solidFill>
                <a:latin typeface="Arial" panose="020B0604020202020204" pitchFamily="34" charset="0"/>
                <a:cs typeface="Arial" panose="020B0604020202020204" pitchFamily="34" charset="0"/>
              </a:rPr>
              <a:t>EMOTION BASED PDF READING APP</a:t>
            </a:r>
          </a:p>
        </p:txBody>
      </p:sp>
      <p:sp>
        <p:nvSpPr>
          <p:cNvPr id="1052" name="TextBox 1051">
            <a:extLst>
              <a:ext uri="{FF2B5EF4-FFF2-40B4-BE49-F238E27FC236}">
                <a16:creationId xmlns:a16="http://schemas.microsoft.com/office/drawing/2014/main" id="{479B11CE-3054-7625-0A0B-B121DC347FF3}"/>
              </a:ext>
            </a:extLst>
          </p:cNvPr>
          <p:cNvSpPr txBox="1"/>
          <p:nvPr/>
        </p:nvSpPr>
        <p:spPr>
          <a:xfrm>
            <a:off x="837390" y="3759475"/>
            <a:ext cx="6305994" cy="1569660"/>
          </a:xfrm>
          <a:prstGeom prst="rect">
            <a:avLst/>
          </a:prstGeom>
          <a:noFill/>
        </p:spPr>
        <p:txBody>
          <a:bodyPr wrap="square" lIns="91440" tIns="45720" rIns="91440" bIns="45720" rtlCol="0" anchor="t">
            <a:spAutoFit/>
          </a:bodyPr>
          <a:lstStyle/>
          <a:p>
            <a:r>
              <a:rPr lang="en-US" sz="2400" b="1" dirty="0">
                <a:solidFill>
                  <a:schemeClr val="bg2">
                    <a:lumMod val="10000"/>
                  </a:schemeClr>
                </a:solidFill>
                <a:latin typeface="Arial"/>
                <a:cs typeface="Arial"/>
              </a:rPr>
              <a:t>Team Name</a:t>
            </a:r>
            <a:r>
              <a:rPr lang="en-US" sz="2400" b="1" dirty="0">
                <a:solidFill>
                  <a:schemeClr val="accent2">
                    <a:lumMod val="50000"/>
                  </a:schemeClr>
                </a:solidFill>
                <a:latin typeface="Arial"/>
                <a:cs typeface="Arial"/>
              </a:rPr>
              <a:t>: </a:t>
            </a:r>
            <a:r>
              <a:rPr lang="en-US" sz="2400" b="1" dirty="0" err="1">
                <a:solidFill>
                  <a:schemeClr val="accent2">
                    <a:lumMod val="50000"/>
                  </a:schemeClr>
                </a:solidFill>
                <a:latin typeface="Arial"/>
                <a:cs typeface="Arial"/>
              </a:rPr>
              <a:t>abhibundi</a:t>
            </a:r>
            <a:endParaRPr lang="en-US" sz="2400" b="1" dirty="0">
              <a:solidFill>
                <a:schemeClr val="accent2">
                  <a:lumMod val="50000"/>
                </a:schemeClr>
              </a:solidFill>
              <a:latin typeface="Arial"/>
              <a:cs typeface="Arial"/>
            </a:endParaRPr>
          </a:p>
          <a:p>
            <a:r>
              <a:rPr lang="en-US" sz="2400" b="1" dirty="0">
                <a:solidFill>
                  <a:schemeClr val="bg2">
                    <a:lumMod val="10000"/>
                  </a:schemeClr>
                </a:solidFill>
                <a:latin typeface="Arial"/>
                <a:cs typeface="Arial"/>
              </a:rPr>
              <a:t>Student Name:</a:t>
            </a:r>
          </a:p>
          <a:p>
            <a:pPr marL="457200" indent="-457200">
              <a:buAutoNum type="arabicPeriod"/>
            </a:pPr>
            <a:r>
              <a:rPr lang="en-US" sz="2400" b="1" dirty="0">
                <a:solidFill>
                  <a:schemeClr val="bg2">
                    <a:lumMod val="10000"/>
                  </a:schemeClr>
                </a:solidFill>
                <a:latin typeface="Arial"/>
                <a:cs typeface="Arial"/>
              </a:rPr>
              <a:t>Name 1 Abhinav </a:t>
            </a:r>
            <a:r>
              <a:rPr lang="en-US" sz="2400" b="1" dirty="0" err="1">
                <a:solidFill>
                  <a:schemeClr val="bg2">
                    <a:lumMod val="10000"/>
                  </a:schemeClr>
                </a:solidFill>
                <a:latin typeface="Arial"/>
                <a:cs typeface="Arial"/>
              </a:rPr>
              <a:t>Kabra</a:t>
            </a:r>
            <a:r>
              <a:rPr lang="en-US" sz="2400" b="1" dirty="0">
                <a:solidFill>
                  <a:schemeClr val="bg2">
                    <a:lumMod val="10000"/>
                  </a:schemeClr>
                </a:solidFill>
                <a:latin typeface="Arial"/>
                <a:cs typeface="Arial"/>
              </a:rPr>
              <a:t>(Team Lead)</a:t>
            </a:r>
          </a:p>
          <a:p>
            <a:pPr marL="457200" indent="-457200">
              <a:buAutoNum type="arabicPeriod"/>
            </a:pPr>
            <a:r>
              <a:rPr lang="en-US" sz="2400" b="1" dirty="0">
                <a:solidFill>
                  <a:schemeClr val="bg2">
                    <a:lumMod val="10000"/>
                  </a:schemeClr>
                </a:solidFill>
                <a:latin typeface="Arial"/>
                <a:cs typeface="Arial"/>
              </a:rPr>
              <a:t>Name 2 Moinuddin Chhipa</a:t>
            </a:r>
          </a:p>
        </p:txBody>
      </p:sp>
    </p:spTree>
    <p:extLst>
      <p:ext uri="{BB962C8B-B14F-4D97-AF65-F5344CB8AC3E}">
        <p14:creationId xmlns:p14="http://schemas.microsoft.com/office/powerpoint/2010/main" val="257954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thanks for following me | Thank you wallpaper, Thank you images ...">
            <a:extLst>
              <a:ext uri="{FF2B5EF4-FFF2-40B4-BE49-F238E27FC236}">
                <a16:creationId xmlns:a16="http://schemas.microsoft.com/office/drawing/2014/main" id="{05B554DB-ACCE-D903-BC71-74E8EEC649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14630400" cy="822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89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9EDF17-6B99-C1CE-DB98-2885149647D9}"/>
              </a:ext>
            </a:extLst>
          </p:cNvPr>
          <p:cNvSpPr/>
          <p:nvPr/>
        </p:nvSpPr>
        <p:spPr>
          <a:xfrm>
            <a:off x="721177" y="-1"/>
            <a:ext cx="12192000" cy="7975835"/>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4">
            <a:extLst>
              <a:ext uri="{FF2B5EF4-FFF2-40B4-BE49-F238E27FC236}">
                <a16:creationId xmlns:a16="http://schemas.microsoft.com/office/drawing/2014/main" id="{CCD78650-8666-D068-BEC7-0B2CFB9F6FB4}"/>
              </a:ext>
            </a:extLst>
          </p:cNvPr>
          <p:cNvSpPr txBox="1"/>
          <p:nvPr/>
        </p:nvSpPr>
        <p:spPr>
          <a:xfrm>
            <a:off x="415955" y="253765"/>
            <a:ext cx="2057400" cy="2226171"/>
          </a:xfrm>
          <a:prstGeom prst="rect">
            <a:avLst/>
          </a:prstGeom>
        </p:spPr>
        <p:txBody>
          <a:bodyPr lIns="33867" tIns="33867" rIns="33867" bIns="33867" rtlCol="0" anchor="ctr"/>
          <a:lstStyle/>
          <a:p>
            <a:pPr algn="ctr">
              <a:lnSpc>
                <a:spcPts val="2023"/>
              </a:lnSpc>
            </a:pPr>
            <a:endParaRPr sz="1200"/>
          </a:p>
        </p:txBody>
      </p:sp>
      <p:sp>
        <p:nvSpPr>
          <p:cNvPr id="7" name="TextBox 10">
            <a:extLst>
              <a:ext uri="{FF2B5EF4-FFF2-40B4-BE49-F238E27FC236}">
                <a16:creationId xmlns:a16="http://schemas.microsoft.com/office/drawing/2014/main" id="{01B4711B-9328-4ADE-2598-A374136AA7B9}"/>
              </a:ext>
            </a:extLst>
          </p:cNvPr>
          <p:cNvSpPr txBox="1"/>
          <p:nvPr/>
        </p:nvSpPr>
        <p:spPr>
          <a:xfrm>
            <a:off x="1864727" y="1225134"/>
            <a:ext cx="8805618" cy="1033616"/>
          </a:xfrm>
          <a:prstGeom prst="rect">
            <a:avLst/>
          </a:prstGeom>
        </p:spPr>
        <p:txBody>
          <a:bodyPr wrap="square" lIns="0" tIns="0" rIns="0" bIns="0" rtlCol="0" anchor="t">
            <a:spAutoFit/>
          </a:bodyPr>
          <a:lstStyle/>
          <a:p>
            <a:pPr algn="ctr">
              <a:lnSpc>
                <a:spcPts val="1996"/>
              </a:lnSpc>
              <a:spcBef>
                <a:spcPct val="0"/>
              </a:spcBef>
            </a:pPr>
            <a:r>
              <a:rPr lang="en-US" sz="3200" dirty="0">
                <a:solidFill>
                  <a:schemeClr val="accent5">
                    <a:lumMod val="60000"/>
                    <a:lumOff val="40000"/>
                  </a:schemeClr>
                </a:solidFill>
                <a:latin typeface="Times New Roman" panose="02020603050405020304" pitchFamily="18" charset="0"/>
                <a:cs typeface="Times New Roman" panose="02020603050405020304" pitchFamily="18" charset="0"/>
              </a:rPr>
              <a:t> Project Title : EMOTION BASED PDF READING </a:t>
            </a:r>
          </a:p>
          <a:p>
            <a:pPr algn="ctr">
              <a:lnSpc>
                <a:spcPts val="1996"/>
              </a:lnSpc>
              <a:spcBef>
                <a:spcPct val="0"/>
              </a:spcBef>
            </a:pPr>
            <a:endParaRPr lang="en-US" sz="3200" dirty="0">
              <a:solidFill>
                <a:schemeClr val="accent5">
                  <a:lumMod val="60000"/>
                  <a:lumOff val="40000"/>
                </a:schemeClr>
              </a:solidFill>
              <a:latin typeface="Times New Roman" panose="02020603050405020304" pitchFamily="18" charset="0"/>
              <a:cs typeface="Times New Roman" panose="02020603050405020304" pitchFamily="18" charset="0"/>
            </a:endParaRPr>
          </a:p>
          <a:p>
            <a:pPr algn="ctr">
              <a:lnSpc>
                <a:spcPts val="1996"/>
              </a:lnSpc>
              <a:spcBef>
                <a:spcPct val="0"/>
              </a:spcBef>
            </a:pPr>
            <a:r>
              <a:rPr lang="en-US" sz="3200" dirty="0">
                <a:solidFill>
                  <a:schemeClr val="accent5">
                    <a:lumMod val="60000"/>
                    <a:lumOff val="40000"/>
                  </a:schemeClr>
                </a:solidFill>
                <a:latin typeface="Times New Roman" panose="02020603050405020304" pitchFamily="18" charset="0"/>
                <a:cs typeface="Times New Roman" panose="02020603050405020304" pitchFamily="18" charset="0"/>
              </a:rPr>
              <a:t>APP</a:t>
            </a:r>
          </a:p>
          <a:p>
            <a:pPr algn="ctr">
              <a:lnSpc>
                <a:spcPts val="1996"/>
              </a:lnSpc>
              <a:spcBef>
                <a:spcPct val="0"/>
              </a:spcBef>
            </a:pPr>
            <a:endParaRPr lang="en-US" sz="2000" dirty="0">
              <a:solidFill>
                <a:schemeClr val="accent1">
                  <a:lumMod val="75000"/>
                </a:schemeClr>
              </a:solidFill>
              <a:latin typeface="Poppins"/>
            </a:endParaRPr>
          </a:p>
        </p:txBody>
      </p:sp>
      <p:sp>
        <p:nvSpPr>
          <p:cNvPr id="9" name="TextBox 8">
            <a:extLst>
              <a:ext uri="{FF2B5EF4-FFF2-40B4-BE49-F238E27FC236}">
                <a16:creationId xmlns:a16="http://schemas.microsoft.com/office/drawing/2014/main" id="{30ED55F8-7264-4664-1032-53C762116BC3}"/>
              </a:ext>
            </a:extLst>
          </p:cNvPr>
          <p:cNvSpPr txBox="1"/>
          <p:nvPr/>
        </p:nvSpPr>
        <p:spPr>
          <a:xfrm>
            <a:off x="2758133" y="3481905"/>
            <a:ext cx="7582829"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2">
                    <a:lumMod val="60000"/>
                    <a:lumOff val="40000"/>
                  </a:schemeClr>
                </a:solidFill>
              </a:rPr>
              <a:t>Introduction</a:t>
            </a:r>
          </a:p>
          <a:p>
            <a:pPr marL="285750" indent="-285750">
              <a:buFont typeface="Arial" panose="020B0604020202020204" pitchFamily="34" charset="0"/>
              <a:buChar char="•"/>
            </a:pPr>
            <a:r>
              <a:rPr lang="en-US" sz="2400" dirty="0">
                <a:solidFill>
                  <a:schemeClr val="accent2">
                    <a:lumMod val="60000"/>
                    <a:lumOff val="40000"/>
                  </a:schemeClr>
                </a:solidFill>
              </a:rPr>
              <a:t>Project Overview </a:t>
            </a:r>
          </a:p>
          <a:p>
            <a:pPr marL="285750" indent="-285750">
              <a:buFont typeface="Arial" panose="020B0604020202020204" pitchFamily="34" charset="0"/>
              <a:buChar char="•"/>
            </a:pPr>
            <a:r>
              <a:rPr lang="en-US" sz="2400" dirty="0">
                <a:solidFill>
                  <a:schemeClr val="accent2">
                    <a:lumMod val="60000"/>
                    <a:lumOff val="40000"/>
                  </a:schemeClr>
                </a:solidFill>
              </a:rPr>
              <a:t>Methodology </a:t>
            </a:r>
          </a:p>
          <a:p>
            <a:pPr marL="285750" indent="-285750">
              <a:buFont typeface="Arial" panose="020B0604020202020204" pitchFamily="34" charset="0"/>
              <a:buChar char="•"/>
            </a:pPr>
            <a:r>
              <a:rPr lang="en-US" sz="2400" dirty="0">
                <a:solidFill>
                  <a:schemeClr val="accent2">
                    <a:lumMod val="60000"/>
                    <a:lumOff val="40000"/>
                  </a:schemeClr>
                </a:solidFill>
              </a:rPr>
              <a:t>Data Processing  </a:t>
            </a:r>
          </a:p>
          <a:p>
            <a:pPr marL="285750" indent="-285750">
              <a:buFont typeface="Arial" panose="020B0604020202020204" pitchFamily="34" charset="0"/>
              <a:buChar char="•"/>
            </a:pPr>
            <a:r>
              <a:rPr lang="en-US" sz="2400" dirty="0">
                <a:solidFill>
                  <a:schemeClr val="accent2">
                    <a:lumMod val="60000"/>
                    <a:lumOff val="40000"/>
                  </a:schemeClr>
                </a:solidFill>
              </a:rPr>
              <a:t>Model Development  </a:t>
            </a:r>
          </a:p>
          <a:p>
            <a:pPr marL="285750" indent="-285750">
              <a:buFont typeface="Arial" panose="020B0604020202020204" pitchFamily="34" charset="0"/>
              <a:buChar char="•"/>
            </a:pPr>
            <a:r>
              <a:rPr lang="en-US" sz="2400" dirty="0">
                <a:solidFill>
                  <a:schemeClr val="accent2">
                    <a:lumMod val="60000"/>
                    <a:lumOff val="40000"/>
                  </a:schemeClr>
                </a:solidFill>
              </a:rPr>
              <a:t>Implementation </a:t>
            </a:r>
          </a:p>
          <a:p>
            <a:pPr marL="285750" indent="-285750">
              <a:buFont typeface="Arial" panose="020B0604020202020204" pitchFamily="34" charset="0"/>
              <a:buChar char="•"/>
            </a:pPr>
            <a:r>
              <a:rPr lang="en-US" sz="2400" dirty="0">
                <a:solidFill>
                  <a:schemeClr val="accent2">
                    <a:lumMod val="60000"/>
                    <a:lumOff val="40000"/>
                  </a:schemeClr>
                </a:solidFill>
              </a:rPr>
              <a:t>Future Scope</a:t>
            </a:r>
          </a:p>
          <a:p>
            <a:pPr marL="285750" indent="-285750">
              <a:buFont typeface="Arial" panose="020B0604020202020204" pitchFamily="34" charset="0"/>
              <a:buChar char="•"/>
            </a:pPr>
            <a:r>
              <a:rPr lang="en-US" sz="2400" dirty="0">
                <a:solidFill>
                  <a:schemeClr val="accent2">
                    <a:lumMod val="60000"/>
                    <a:lumOff val="40000"/>
                  </a:schemeClr>
                </a:solidFill>
              </a:rPr>
              <a:t>Team Intro</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263072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FAD520C-515A-C5B4-285D-F719E144846F}"/>
              </a:ext>
            </a:extLst>
          </p:cNvPr>
          <p:cNvSpPr/>
          <p:nvPr/>
        </p:nvSpPr>
        <p:spPr>
          <a:xfrm>
            <a:off x="0" y="0"/>
            <a:ext cx="14630400" cy="1232747"/>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 2"/>
          <p:cNvSpPr/>
          <p:nvPr/>
        </p:nvSpPr>
        <p:spPr>
          <a:xfrm>
            <a:off x="1514994" y="3376268"/>
            <a:ext cx="11600410" cy="3261260"/>
          </a:xfrm>
          <a:prstGeom prst="rect">
            <a:avLst/>
          </a:prstGeom>
          <a:noFill/>
          <a:ln/>
        </p:spPr>
        <p:txBody>
          <a:bodyPr wrap="square" rtlCol="0" anchor="t"/>
          <a:lstStyle/>
          <a:p>
            <a:pPr marL="0" indent="0" algn="just">
              <a:lnSpc>
                <a:spcPts val="2624"/>
              </a:lnSpc>
              <a:buNone/>
            </a:pPr>
            <a:r>
              <a:rPr lang="en-US" sz="2400" dirty="0">
                <a:solidFill>
                  <a:schemeClr val="accent2">
                    <a:lumMod val="50000"/>
                  </a:schemeClr>
                </a:solidFill>
                <a:latin typeface="Heebo" pitchFamily="34" charset="0"/>
                <a:ea typeface="Heebo" pitchFamily="34" charset="-122"/>
                <a:cs typeface="Heebo" pitchFamily="34" charset="-120"/>
              </a:rPr>
              <a:t>The Emotion-Based PDF Reading App is a unique application that enhances the traditional PDF reading experience by incorporating emotion detection and voice modulation. This innovative app allows users to open and read PDF documents while experiencing the content with added emotional context. When a user opens a PDF file using the app, they have the option to select a specific emotion or let the app automatically detect the emotion based on the content.</a:t>
            </a:r>
            <a:endParaRPr lang="en-US" sz="2400" dirty="0">
              <a:solidFill>
                <a:schemeClr val="accent2">
                  <a:lumMod val="50000"/>
                </a:schemeClr>
              </a:solidFill>
            </a:endParaRPr>
          </a:p>
        </p:txBody>
      </p:sp>
      <p:sp>
        <p:nvSpPr>
          <p:cNvPr id="23" name="TextBox 22">
            <a:extLst>
              <a:ext uri="{FF2B5EF4-FFF2-40B4-BE49-F238E27FC236}">
                <a16:creationId xmlns:a16="http://schemas.microsoft.com/office/drawing/2014/main" id="{D885E276-22E5-4F8E-24DD-D51427CF9979}"/>
              </a:ext>
            </a:extLst>
          </p:cNvPr>
          <p:cNvSpPr txBox="1"/>
          <p:nvPr/>
        </p:nvSpPr>
        <p:spPr>
          <a:xfrm>
            <a:off x="5098887" y="377104"/>
            <a:ext cx="4432624" cy="707886"/>
          </a:xfrm>
          <a:prstGeom prst="rect">
            <a:avLst/>
          </a:prstGeom>
          <a:noFill/>
        </p:spPr>
        <p:txBody>
          <a:bodyPr wrap="none" rtlCol="0">
            <a:spAutoFit/>
          </a:bodyPr>
          <a:lstStyle/>
          <a:p>
            <a:r>
              <a:rPr lang="en-US" sz="4000" b="1" dirty="0">
                <a:solidFill>
                  <a:schemeClr val="bg1"/>
                </a:solidFill>
                <a:latin typeface="Montserrat" pitchFamily="34" charset="0"/>
                <a:ea typeface="Montserrat" pitchFamily="34" charset="-122"/>
                <a:cs typeface="Montserrat" pitchFamily="34" charset="-120"/>
              </a:rPr>
              <a:t>INTRODUCTION</a:t>
            </a:r>
            <a:endParaRPr lang="en-IN" sz="40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5" name="Text 1"/>
          <p:cNvSpPr/>
          <p:nvPr/>
        </p:nvSpPr>
        <p:spPr>
          <a:xfrm>
            <a:off x="1541324" y="1717006"/>
            <a:ext cx="9009578" cy="694373"/>
          </a:xfrm>
          <a:prstGeom prst="rect">
            <a:avLst/>
          </a:prstGeom>
          <a:noFill/>
          <a:ln/>
        </p:spPr>
        <p:txBody>
          <a:bodyPr wrap="none" rtlCol="0" anchor="t"/>
          <a:lstStyle/>
          <a:p>
            <a:pPr marL="0" indent="0">
              <a:lnSpc>
                <a:spcPts val="5468"/>
              </a:lnSpc>
              <a:buNone/>
            </a:pPr>
            <a:r>
              <a:rPr lang="en-US" sz="4374" dirty="0">
                <a:latin typeface="Montserrat" pitchFamily="34" charset="0"/>
                <a:ea typeface="Montserrat" pitchFamily="34" charset="-122"/>
                <a:cs typeface="Montserrat" pitchFamily="34" charset="-120"/>
              </a:rPr>
              <a:t>Project Overview and Objectives</a:t>
            </a:r>
            <a:endParaRPr lang="en-US" sz="4374" dirty="0"/>
          </a:p>
        </p:txBody>
      </p:sp>
      <p:sp>
        <p:nvSpPr>
          <p:cNvPr id="6" name="Shape 2"/>
          <p:cNvSpPr/>
          <p:nvPr/>
        </p:nvSpPr>
        <p:spPr>
          <a:xfrm>
            <a:off x="1852435" y="2744635"/>
            <a:ext cx="44410" cy="4218384"/>
          </a:xfrm>
          <a:prstGeom prst="roundRect">
            <a:avLst>
              <a:gd name="adj" fmla="val 225151"/>
            </a:avLst>
          </a:prstGeom>
          <a:solidFill>
            <a:srgbClr val="552C86"/>
          </a:solidFill>
          <a:ln/>
        </p:spPr>
      </p:sp>
      <p:sp>
        <p:nvSpPr>
          <p:cNvPr id="7" name="Shape 3"/>
          <p:cNvSpPr/>
          <p:nvPr/>
        </p:nvSpPr>
        <p:spPr>
          <a:xfrm>
            <a:off x="2124552" y="3222254"/>
            <a:ext cx="777597" cy="44410"/>
          </a:xfrm>
          <a:prstGeom prst="roundRect">
            <a:avLst>
              <a:gd name="adj" fmla="val 225151"/>
            </a:avLst>
          </a:prstGeom>
          <a:solidFill>
            <a:srgbClr val="552C86"/>
          </a:solidFill>
          <a:ln/>
        </p:spPr>
      </p:sp>
      <p:sp>
        <p:nvSpPr>
          <p:cNvPr id="8" name="Shape 4"/>
          <p:cNvSpPr/>
          <p:nvPr/>
        </p:nvSpPr>
        <p:spPr>
          <a:xfrm>
            <a:off x="1624609" y="2994547"/>
            <a:ext cx="499943" cy="499943"/>
          </a:xfrm>
          <a:prstGeom prst="roundRect">
            <a:avLst>
              <a:gd name="adj" fmla="val 20000"/>
            </a:avLst>
          </a:prstGeom>
          <a:gradFill flip="none" rotWithShape="1">
            <a:gsLst>
              <a:gs pos="0">
                <a:srgbClr val="3C136D">
                  <a:shade val="30000"/>
                  <a:satMod val="115000"/>
                </a:srgbClr>
              </a:gs>
              <a:gs pos="50000">
                <a:srgbClr val="3C136D">
                  <a:shade val="67500"/>
                  <a:satMod val="115000"/>
                </a:srgbClr>
              </a:gs>
              <a:gs pos="100000">
                <a:srgbClr val="3C136D">
                  <a:shade val="100000"/>
                  <a:satMod val="115000"/>
                </a:srgbClr>
              </a:gs>
            </a:gsLst>
            <a:path path="circle">
              <a:fillToRect l="50000" t="50000" r="50000" b="50000"/>
            </a:path>
            <a:tileRect/>
          </a:gradFill>
          <a:ln w="7620">
            <a:solidFill>
              <a:srgbClr val="552C86"/>
            </a:solidFill>
            <a:prstDash val="solid"/>
          </a:ln>
        </p:spPr>
      </p:sp>
      <p:sp>
        <p:nvSpPr>
          <p:cNvPr id="9" name="Text 5"/>
          <p:cNvSpPr/>
          <p:nvPr/>
        </p:nvSpPr>
        <p:spPr>
          <a:xfrm>
            <a:off x="1814394" y="3077890"/>
            <a:ext cx="120372" cy="333256"/>
          </a:xfrm>
          <a:prstGeom prst="rect">
            <a:avLst/>
          </a:prstGeom>
          <a:noFill/>
          <a:ln/>
        </p:spPr>
        <p:txBody>
          <a:bodyPr wrap="none" rtlCol="0" anchor="t"/>
          <a:lstStyle/>
          <a:p>
            <a:pPr marL="0" indent="0" algn="ctr">
              <a:lnSpc>
                <a:spcPts val="2624"/>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10" name="Text 6"/>
          <p:cNvSpPr/>
          <p:nvPr/>
        </p:nvSpPr>
        <p:spPr>
          <a:xfrm>
            <a:off x="3096638" y="2966805"/>
            <a:ext cx="2777490" cy="347186"/>
          </a:xfrm>
          <a:prstGeom prst="rect">
            <a:avLst/>
          </a:prstGeom>
          <a:noFill/>
          <a:ln/>
        </p:spPr>
        <p:txBody>
          <a:bodyPr wrap="none" rtlCol="0" anchor="t"/>
          <a:lstStyle/>
          <a:p>
            <a:pPr marL="0" indent="0" algn="l">
              <a:lnSpc>
                <a:spcPts val="2734"/>
              </a:lnSpc>
              <a:buNone/>
            </a:pPr>
            <a:r>
              <a:rPr lang="en-US" sz="2187" dirty="0">
                <a:latin typeface="Montserrat" pitchFamily="34" charset="0"/>
                <a:ea typeface="Montserrat" pitchFamily="34" charset="-122"/>
                <a:cs typeface="Montserrat" pitchFamily="34" charset="-120"/>
              </a:rPr>
              <a:t>Define Scope</a:t>
            </a:r>
            <a:endParaRPr lang="en-US" sz="2187" dirty="0"/>
          </a:p>
        </p:txBody>
      </p:sp>
      <p:sp>
        <p:nvSpPr>
          <p:cNvPr id="11" name="Text 7"/>
          <p:cNvSpPr/>
          <p:nvPr/>
        </p:nvSpPr>
        <p:spPr>
          <a:xfrm>
            <a:off x="3102388" y="3436730"/>
            <a:ext cx="7751088" cy="333256"/>
          </a:xfrm>
          <a:prstGeom prst="rect">
            <a:avLst/>
          </a:prstGeom>
          <a:noFill/>
          <a:ln/>
        </p:spPr>
        <p:txBody>
          <a:bodyPr wrap="none" rtlCol="0" anchor="t"/>
          <a:lstStyle/>
          <a:p>
            <a:pPr marL="0" indent="0" algn="l">
              <a:lnSpc>
                <a:spcPts val="2624"/>
              </a:lnSpc>
              <a:buNone/>
            </a:pPr>
            <a:r>
              <a:rPr lang="en-US" dirty="0">
                <a:latin typeface="Times New Roman" panose="02020603050405020304" pitchFamily="18" charset="0"/>
                <a:cs typeface="Times New Roman" panose="02020603050405020304" pitchFamily="18" charset="0"/>
              </a:rPr>
              <a:t>The scope of the Emotion-Based PDF Reader App project encompasses the development of a desktop application</a:t>
            </a:r>
          </a:p>
          <a:p>
            <a:pPr marL="0" indent="0" algn="l">
              <a:lnSpc>
                <a:spcPts val="2624"/>
              </a:lnSpc>
              <a:buNone/>
            </a:pPr>
            <a:r>
              <a:rPr lang="en-US" dirty="0">
                <a:latin typeface="Times New Roman" panose="02020603050405020304" pitchFamily="18" charset="0"/>
                <a:cs typeface="Times New Roman" panose="02020603050405020304" pitchFamily="18" charset="0"/>
              </a:rPr>
              <a:t> that can open and read PDF files while incorporating emotion detection and voice modulation</a:t>
            </a:r>
          </a:p>
        </p:txBody>
      </p:sp>
      <p:sp>
        <p:nvSpPr>
          <p:cNvPr id="12" name="Shape 8"/>
          <p:cNvSpPr/>
          <p:nvPr/>
        </p:nvSpPr>
        <p:spPr>
          <a:xfrm>
            <a:off x="2124552" y="4702439"/>
            <a:ext cx="777597" cy="44410"/>
          </a:xfrm>
          <a:prstGeom prst="roundRect">
            <a:avLst>
              <a:gd name="adj" fmla="val 225151"/>
            </a:avLst>
          </a:prstGeom>
          <a:solidFill>
            <a:srgbClr val="552C86"/>
          </a:solidFill>
          <a:ln/>
        </p:spPr>
      </p:sp>
      <p:sp>
        <p:nvSpPr>
          <p:cNvPr id="13" name="Shape 9"/>
          <p:cNvSpPr/>
          <p:nvPr/>
        </p:nvSpPr>
        <p:spPr>
          <a:xfrm>
            <a:off x="1624609" y="4474732"/>
            <a:ext cx="499943" cy="499943"/>
          </a:xfrm>
          <a:prstGeom prst="roundRect">
            <a:avLst>
              <a:gd name="adj" fmla="val 20000"/>
            </a:avLst>
          </a:prstGeom>
          <a:gradFill flip="none" rotWithShape="1">
            <a:gsLst>
              <a:gs pos="0">
                <a:srgbClr val="3C136D">
                  <a:shade val="30000"/>
                  <a:satMod val="115000"/>
                </a:srgbClr>
              </a:gs>
              <a:gs pos="50000">
                <a:srgbClr val="3C136D">
                  <a:shade val="67500"/>
                  <a:satMod val="115000"/>
                </a:srgbClr>
              </a:gs>
              <a:gs pos="100000">
                <a:srgbClr val="3C136D">
                  <a:shade val="100000"/>
                  <a:satMod val="115000"/>
                </a:srgbClr>
              </a:gs>
            </a:gsLst>
            <a:path path="circle">
              <a:fillToRect l="50000" t="50000" r="50000" b="50000"/>
            </a:path>
            <a:tileRect/>
          </a:gradFill>
          <a:ln w="7620">
            <a:solidFill>
              <a:srgbClr val="552C86"/>
            </a:solidFill>
            <a:prstDash val="solid"/>
          </a:ln>
        </p:spPr>
      </p:sp>
      <p:sp>
        <p:nvSpPr>
          <p:cNvPr id="14" name="Text 10"/>
          <p:cNvSpPr/>
          <p:nvPr/>
        </p:nvSpPr>
        <p:spPr>
          <a:xfrm>
            <a:off x="1779866" y="4558075"/>
            <a:ext cx="189309" cy="333256"/>
          </a:xfrm>
          <a:prstGeom prst="rect">
            <a:avLst/>
          </a:prstGeom>
          <a:noFill/>
          <a:ln/>
        </p:spPr>
        <p:txBody>
          <a:bodyPr wrap="none" rtlCol="0" anchor="t"/>
          <a:lstStyle/>
          <a:p>
            <a:pPr marL="0" indent="0" algn="ctr">
              <a:lnSpc>
                <a:spcPts val="2624"/>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5" name="Text 11"/>
          <p:cNvSpPr/>
          <p:nvPr/>
        </p:nvSpPr>
        <p:spPr>
          <a:xfrm>
            <a:off x="3096638" y="4446990"/>
            <a:ext cx="2777490" cy="347186"/>
          </a:xfrm>
          <a:prstGeom prst="rect">
            <a:avLst/>
          </a:prstGeom>
          <a:noFill/>
          <a:ln/>
        </p:spPr>
        <p:txBody>
          <a:bodyPr wrap="none" rtlCol="0" anchor="t"/>
          <a:lstStyle/>
          <a:p>
            <a:pPr marL="0" indent="0" algn="l">
              <a:lnSpc>
                <a:spcPts val="2734"/>
              </a:lnSpc>
              <a:buNone/>
            </a:pPr>
            <a:r>
              <a:rPr lang="en-US" sz="2187" dirty="0">
                <a:latin typeface="Montserrat" pitchFamily="34" charset="0"/>
                <a:ea typeface="Montserrat" pitchFamily="34" charset="-122"/>
                <a:cs typeface="Montserrat" pitchFamily="34" charset="-120"/>
              </a:rPr>
              <a:t>Data Gathering</a:t>
            </a:r>
            <a:endParaRPr lang="en-US" sz="2187" dirty="0"/>
          </a:p>
        </p:txBody>
      </p:sp>
      <p:sp>
        <p:nvSpPr>
          <p:cNvPr id="16" name="Text 12"/>
          <p:cNvSpPr/>
          <p:nvPr/>
        </p:nvSpPr>
        <p:spPr>
          <a:xfrm>
            <a:off x="3096638" y="4927407"/>
            <a:ext cx="7751088" cy="333256"/>
          </a:xfrm>
          <a:prstGeom prst="rect">
            <a:avLst/>
          </a:prstGeom>
          <a:noFill/>
          <a:ln/>
        </p:spPr>
        <p:txBody>
          <a:bodyPr wrap="none" rtlCol="0" anchor="t"/>
          <a:lstStyle/>
          <a:p>
            <a:pPr marL="0" indent="0" algn="l">
              <a:lnSpc>
                <a:spcPts val="2624"/>
              </a:lnSpc>
              <a:buNone/>
            </a:pPr>
            <a:r>
              <a:rPr lang="en-US" dirty="0">
                <a:latin typeface="Times New Roman" panose="02020603050405020304" pitchFamily="18" charset="0"/>
                <a:ea typeface="Heebo" pitchFamily="34" charset="-122"/>
                <a:cs typeface="Times New Roman" panose="02020603050405020304" pitchFamily="18" charset="0"/>
              </a:rPr>
              <a:t>Collect a diverse set of PDF documents covering various topics, genres, and </a:t>
            </a:r>
          </a:p>
          <a:p>
            <a:pPr marL="0" indent="0" algn="l">
              <a:lnSpc>
                <a:spcPts val="2624"/>
              </a:lnSpc>
              <a:buNone/>
            </a:pPr>
            <a:r>
              <a:rPr lang="en-US" dirty="0">
                <a:latin typeface="Times New Roman" panose="02020603050405020304" pitchFamily="18" charset="0"/>
                <a:ea typeface="Heebo" pitchFamily="34" charset="-122"/>
                <a:cs typeface="Times New Roman" panose="02020603050405020304" pitchFamily="18" charset="0"/>
              </a:rPr>
              <a:t>writing styles to serve as a training dataset for emotion detection.</a:t>
            </a:r>
            <a:endParaRPr lang="en-US" dirty="0">
              <a:latin typeface="Times New Roman" panose="02020603050405020304" pitchFamily="18" charset="0"/>
              <a:cs typeface="Times New Roman" panose="02020603050405020304" pitchFamily="18" charset="0"/>
            </a:endParaRPr>
          </a:p>
        </p:txBody>
      </p:sp>
      <p:sp>
        <p:nvSpPr>
          <p:cNvPr id="17" name="Shape 13"/>
          <p:cNvSpPr/>
          <p:nvPr/>
        </p:nvSpPr>
        <p:spPr>
          <a:xfrm>
            <a:off x="2124552" y="6182624"/>
            <a:ext cx="777597" cy="44410"/>
          </a:xfrm>
          <a:prstGeom prst="roundRect">
            <a:avLst>
              <a:gd name="adj" fmla="val 225151"/>
            </a:avLst>
          </a:prstGeom>
          <a:solidFill>
            <a:srgbClr val="552C86"/>
          </a:solidFill>
          <a:ln/>
        </p:spPr>
      </p:sp>
      <p:sp>
        <p:nvSpPr>
          <p:cNvPr id="18" name="Shape 14"/>
          <p:cNvSpPr/>
          <p:nvPr/>
        </p:nvSpPr>
        <p:spPr>
          <a:xfrm>
            <a:off x="1624609" y="5954917"/>
            <a:ext cx="499943" cy="499943"/>
          </a:xfrm>
          <a:prstGeom prst="roundRect">
            <a:avLst>
              <a:gd name="adj" fmla="val 20000"/>
            </a:avLst>
          </a:prstGeom>
          <a:gradFill flip="none" rotWithShape="1">
            <a:gsLst>
              <a:gs pos="0">
                <a:srgbClr val="3C136D">
                  <a:shade val="30000"/>
                  <a:satMod val="115000"/>
                </a:srgbClr>
              </a:gs>
              <a:gs pos="50000">
                <a:srgbClr val="3C136D">
                  <a:shade val="67500"/>
                  <a:satMod val="115000"/>
                </a:srgbClr>
              </a:gs>
              <a:gs pos="100000">
                <a:srgbClr val="3C136D">
                  <a:shade val="100000"/>
                  <a:satMod val="115000"/>
                </a:srgbClr>
              </a:gs>
            </a:gsLst>
            <a:path path="circle">
              <a:fillToRect l="50000" t="50000" r="50000" b="50000"/>
            </a:path>
            <a:tileRect/>
          </a:gradFill>
          <a:ln w="7620">
            <a:solidFill>
              <a:srgbClr val="552C86"/>
            </a:solidFill>
            <a:prstDash val="solid"/>
          </a:ln>
        </p:spPr>
      </p:sp>
      <p:sp>
        <p:nvSpPr>
          <p:cNvPr id="19" name="Text 15"/>
          <p:cNvSpPr/>
          <p:nvPr/>
        </p:nvSpPr>
        <p:spPr>
          <a:xfrm>
            <a:off x="1780580" y="6038260"/>
            <a:ext cx="188000" cy="333256"/>
          </a:xfrm>
          <a:prstGeom prst="rect">
            <a:avLst/>
          </a:prstGeom>
          <a:noFill/>
          <a:ln/>
        </p:spPr>
        <p:txBody>
          <a:bodyPr wrap="none" rtlCol="0" anchor="t"/>
          <a:lstStyle/>
          <a:p>
            <a:pPr marL="0" indent="0" algn="ctr">
              <a:lnSpc>
                <a:spcPts val="2624"/>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20" name="Text 16"/>
          <p:cNvSpPr/>
          <p:nvPr/>
        </p:nvSpPr>
        <p:spPr>
          <a:xfrm>
            <a:off x="3096638" y="5927175"/>
            <a:ext cx="2850713" cy="347186"/>
          </a:xfrm>
          <a:prstGeom prst="rect">
            <a:avLst/>
          </a:prstGeom>
          <a:noFill/>
          <a:ln/>
        </p:spPr>
        <p:txBody>
          <a:bodyPr wrap="none" rtlCol="0" anchor="t"/>
          <a:lstStyle/>
          <a:p>
            <a:pPr marL="0" indent="0" algn="l">
              <a:lnSpc>
                <a:spcPts val="2734"/>
              </a:lnSpc>
              <a:buNone/>
            </a:pPr>
            <a:r>
              <a:rPr lang="en-US" sz="2187" dirty="0">
                <a:latin typeface="Montserrat" pitchFamily="34" charset="0"/>
                <a:ea typeface="Montserrat" pitchFamily="34" charset="-122"/>
                <a:cs typeface="Montserrat" pitchFamily="34" charset="-120"/>
              </a:rPr>
              <a:t>Model Development</a:t>
            </a:r>
            <a:endParaRPr lang="en-US" sz="2187" dirty="0"/>
          </a:p>
        </p:txBody>
      </p:sp>
      <p:sp>
        <p:nvSpPr>
          <p:cNvPr id="21" name="Text 17"/>
          <p:cNvSpPr/>
          <p:nvPr/>
        </p:nvSpPr>
        <p:spPr>
          <a:xfrm>
            <a:off x="3096638" y="6407592"/>
            <a:ext cx="7751088" cy="333256"/>
          </a:xfrm>
          <a:prstGeom prst="rect">
            <a:avLst/>
          </a:prstGeom>
          <a:noFill/>
          <a:ln/>
        </p:spPr>
        <p:txBody>
          <a:bodyPr wrap="none" rtlCol="0" anchor="t"/>
          <a:lstStyle/>
          <a:p>
            <a:pPr marL="0" indent="0" algn="l">
              <a:lnSpc>
                <a:spcPts val="2624"/>
              </a:lnSpc>
              <a:buNone/>
            </a:pPr>
            <a:r>
              <a:rPr lang="en-US" dirty="0">
                <a:latin typeface="Times New Roman" panose="02020603050405020304" pitchFamily="18" charset="0"/>
                <a:ea typeface="Heebo" pitchFamily="34" charset="-122"/>
                <a:cs typeface="Times New Roman" panose="02020603050405020304" pitchFamily="18" charset="0"/>
              </a:rPr>
              <a:t>Utilize natural language processing (NLP) techniques to preprocess the text data, including tokenization, </a:t>
            </a:r>
          </a:p>
          <a:p>
            <a:pPr marL="0" indent="0" algn="l">
              <a:lnSpc>
                <a:spcPts val="2624"/>
              </a:lnSpc>
              <a:buNone/>
            </a:pPr>
            <a:r>
              <a:rPr lang="en-US" dirty="0">
                <a:latin typeface="Times New Roman" panose="02020603050405020304" pitchFamily="18" charset="0"/>
                <a:ea typeface="Heebo" pitchFamily="34" charset="-122"/>
                <a:cs typeface="Times New Roman" panose="02020603050405020304" pitchFamily="18" charset="0"/>
              </a:rPr>
              <a:t>stop word removal, and stemming. Explore more advanced techniques like part-of-speech tagging and </a:t>
            </a:r>
          </a:p>
          <a:p>
            <a:pPr marL="0" indent="0" algn="l">
              <a:lnSpc>
                <a:spcPts val="2624"/>
              </a:lnSpc>
              <a:buNone/>
            </a:pPr>
            <a:r>
              <a:rPr lang="en-US" dirty="0">
                <a:latin typeface="Times New Roman" panose="02020603050405020304" pitchFamily="18" charset="0"/>
                <a:ea typeface="Heebo" pitchFamily="34" charset="-122"/>
                <a:cs typeface="Times New Roman" panose="02020603050405020304" pitchFamily="18" charset="0"/>
              </a:rPr>
              <a:t>named entity recognition to extract relevant features for emotion detection.</a:t>
            </a:r>
            <a:endParaRPr lang="en-US"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3AE92944-DC9B-B03D-E646-5832E0BBE636}"/>
              </a:ext>
            </a:extLst>
          </p:cNvPr>
          <p:cNvSpPr/>
          <p:nvPr/>
        </p:nvSpPr>
        <p:spPr>
          <a:xfrm>
            <a:off x="0" y="0"/>
            <a:ext cx="14630400" cy="1232747"/>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FBE05F9C-2F4C-7B15-B237-DA84503629D1}"/>
              </a:ext>
            </a:extLst>
          </p:cNvPr>
          <p:cNvSpPr txBox="1"/>
          <p:nvPr/>
        </p:nvSpPr>
        <p:spPr>
          <a:xfrm>
            <a:off x="4260687" y="386268"/>
            <a:ext cx="5601790" cy="707886"/>
          </a:xfrm>
          <a:prstGeom prst="rect">
            <a:avLst/>
          </a:prstGeom>
          <a:noFill/>
        </p:spPr>
        <p:txBody>
          <a:bodyPr wrap="none" rtlCol="0">
            <a:spAutoFit/>
          </a:bodyPr>
          <a:lstStyle/>
          <a:p>
            <a:r>
              <a:rPr lang="en-US" sz="4000" b="1" dirty="0">
                <a:solidFill>
                  <a:schemeClr val="bg1"/>
                </a:solidFill>
              </a:rPr>
              <a:t>OVERVIEW &amp; OBJECTIVES</a:t>
            </a:r>
            <a:endParaRPr lang="en-IN" sz="40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Text 2"/>
          <p:cNvSpPr/>
          <p:nvPr/>
        </p:nvSpPr>
        <p:spPr>
          <a:xfrm>
            <a:off x="1826120" y="1788604"/>
            <a:ext cx="3087291" cy="347186"/>
          </a:xfrm>
          <a:prstGeom prst="rect">
            <a:avLst/>
          </a:prstGeom>
          <a:noFill/>
          <a:ln/>
        </p:spPr>
        <p:txBody>
          <a:bodyPr wrap="none" rtlCol="0" anchor="t"/>
          <a:lstStyle/>
          <a:p>
            <a:pPr marL="0" indent="0">
              <a:lnSpc>
                <a:spcPts val="2734"/>
              </a:lnSpc>
              <a:buNone/>
            </a:pPr>
            <a:r>
              <a:rPr lang="en-US" sz="2187" b="1" dirty="0">
                <a:latin typeface="Montserrat" pitchFamily="34" charset="0"/>
                <a:ea typeface="Montserrat" pitchFamily="34" charset="-122"/>
                <a:cs typeface="Montserrat" pitchFamily="34" charset="-120"/>
              </a:rPr>
              <a:t>Data-driven</a:t>
            </a:r>
            <a:r>
              <a:rPr lang="en-US" sz="2187" dirty="0">
                <a:latin typeface="Montserrat" pitchFamily="34" charset="0"/>
                <a:ea typeface="Montserrat" pitchFamily="34" charset="-122"/>
                <a:cs typeface="Montserrat" pitchFamily="34" charset="-120"/>
              </a:rPr>
              <a:t> Approach</a:t>
            </a:r>
            <a:endParaRPr lang="en-US" sz="2187" dirty="0"/>
          </a:p>
        </p:txBody>
      </p:sp>
      <p:sp>
        <p:nvSpPr>
          <p:cNvPr id="6" name="Text 3"/>
          <p:cNvSpPr/>
          <p:nvPr/>
        </p:nvSpPr>
        <p:spPr>
          <a:xfrm>
            <a:off x="1826121" y="2438998"/>
            <a:ext cx="3156347" cy="1333024"/>
          </a:xfrm>
          <a:prstGeom prst="rect">
            <a:avLst/>
          </a:prstGeom>
          <a:noFill/>
          <a:ln/>
        </p:spPr>
        <p:txBody>
          <a:bodyPr wrap="square" rtlCol="0" anchor="t"/>
          <a:lstStyle/>
          <a:p>
            <a:pPr marL="0" indent="0" algn="just">
              <a:lnSpc>
                <a:spcPts val="2624"/>
              </a:lnSpc>
              <a:buNone/>
            </a:pPr>
            <a:r>
              <a:rPr lang="en-US" sz="1750" dirty="0">
                <a:latin typeface="Heebo" pitchFamily="34" charset="0"/>
                <a:ea typeface="Heebo" pitchFamily="34" charset="-122"/>
                <a:cs typeface="Heebo" pitchFamily="34" charset="-120"/>
              </a:rPr>
              <a:t>The data gathering process will involve manually annotating PDF documents with emotion labels at the sentence level. This fine-grained labeling will enable the model to detect emotions within specific sentences, allowing for a more nuanced and accurate emotional reading experience.</a:t>
            </a:r>
            <a:endParaRPr lang="en-US" sz="1750" dirty="0"/>
          </a:p>
        </p:txBody>
      </p:sp>
      <p:sp>
        <p:nvSpPr>
          <p:cNvPr id="7" name="Text 4"/>
          <p:cNvSpPr/>
          <p:nvPr/>
        </p:nvSpPr>
        <p:spPr>
          <a:xfrm>
            <a:off x="5364791" y="1788604"/>
            <a:ext cx="3103364" cy="347186"/>
          </a:xfrm>
          <a:prstGeom prst="rect">
            <a:avLst/>
          </a:prstGeom>
          <a:noFill/>
          <a:ln/>
        </p:spPr>
        <p:txBody>
          <a:bodyPr wrap="none" rtlCol="0" anchor="t"/>
          <a:lstStyle/>
          <a:p>
            <a:pPr marL="0" indent="0">
              <a:lnSpc>
                <a:spcPts val="2734"/>
              </a:lnSpc>
              <a:buNone/>
            </a:pPr>
            <a:r>
              <a:rPr lang="en-US" sz="2187" dirty="0">
                <a:latin typeface="Montserrat" pitchFamily="34" charset="0"/>
                <a:ea typeface="Montserrat" pitchFamily="34" charset="-122"/>
                <a:cs typeface="Montserrat" pitchFamily="34" charset="-120"/>
              </a:rPr>
              <a:t>Iterative </a:t>
            </a:r>
            <a:r>
              <a:rPr lang="en-US" sz="2187" b="1" dirty="0">
                <a:latin typeface="Montserrat" pitchFamily="34" charset="0"/>
                <a:ea typeface="Montserrat" pitchFamily="34" charset="-122"/>
                <a:cs typeface="Montserrat" pitchFamily="34" charset="-120"/>
              </a:rPr>
              <a:t>Development</a:t>
            </a:r>
            <a:endParaRPr lang="en-US" sz="2187" b="1" dirty="0"/>
          </a:p>
        </p:txBody>
      </p:sp>
      <p:sp>
        <p:nvSpPr>
          <p:cNvPr id="8" name="Text 5"/>
          <p:cNvSpPr/>
          <p:nvPr/>
        </p:nvSpPr>
        <p:spPr>
          <a:xfrm>
            <a:off x="5637996" y="2412096"/>
            <a:ext cx="3156347" cy="999768"/>
          </a:xfrm>
          <a:prstGeom prst="rect">
            <a:avLst/>
          </a:prstGeom>
          <a:noFill/>
          <a:ln/>
        </p:spPr>
        <p:txBody>
          <a:bodyPr wrap="square" rtlCol="0" anchor="t"/>
          <a:lstStyle/>
          <a:p>
            <a:pPr marL="0" indent="0" algn="just">
              <a:lnSpc>
                <a:spcPts val="2624"/>
              </a:lnSpc>
              <a:buNone/>
            </a:pPr>
            <a:r>
              <a:rPr lang="en-US" sz="1750" dirty="0" err="1">
                <a:latin typeface="Heebo" pitchFamily="34" charset="0"/>
                <a:ea typeface="Heebo" pitchFamily="34" charset="-122"/>
                <a:cs typeface="Heebo" pitchFamily="34" charset="-120"/>
              </a:rPr>
              <a:t>Itertive</a:t>
            </a:r>
            <a:r>
              <a:rPr lang="en-US" sz="1750" dirty="0">
                <a:latin typeface="Heebo" pitchFamily="34" charset="0"/>
                <a:ea typeface="Heebo" pitchFamily="34" charset="-122"/>
                <a:cs typeface="Heebo" pitchFamily="34" charset="-120"/>
              </a:rPr>
              <a:t> development will focus on implementing the core features, including PDF reading, emotion detection, and voice modulation. Subsequent iterations will involve enhancing the user interface, improving performance, and adding advanced features based on user feedback.</a:t>
            </a:r>
            <a:endParaRPr lang="en-US" sz="1750" dirty="0"/>
          </a:p>
        </p:txBody>
      </p:sp>
      <p:sp>
        <p:nvSpPr>
          <p:cNvPr id="9" name="Text 6"/>
          <p:cNvSpPr/>
          <p:nvPr/>
        </p:nvSpPr>
        <p:spPr>
          <a:xfrm>
            <a:off x="9449871" y="1744625"/>
            <a:ext cx="3156347" cy="694373"/>
          </a:xfrm>
          <a:prstGeom prst="rect">
            <a:avLst/>
          </a:prstGeom>
          <a:noFill/>
          <a:ln/>
        </p:spPr>
        <p:txBody>
          <a:bodyPr wrap="square" rtlCol="0" anchor="t"/>
          <a:lstStyle/>
          <a:p>
            <a:pPr marL="0" indent="0">
              <a:lnSpc>
                <a:spcPts val="2734"/>
              </a:lnSpc>
              <a:buNone/>
            </a:pPr>
            <a:r>
              <a:rPr lang="en-US" sz="2187" b="1" dirty="0">
                <a:latin typeface="Montserrat" pitchFamily="34" charset="0"/>
                <a:ea typeface="Montserrat" pitchFamily="34" charset="-122"/>
                <a:cs typeface="Montserrat" pitchFamily="34" charset="-120"/>
              </a:rPr>
              <a:t>Interdisciplinary Collaboration</a:t>
            </a:r>
            <a:endParaRPr lang="en-US" sz="2187" b="1" dirty="0"/>
          </a:p>
        </p:txBody>
      </p:sp>
      <p:sp>
        <p:nvSpPr>
          <p:cNvPr id="10" name="Text 7"/>
          <p:cNvSpPr/>
          <p:nvPr/>
        </p:nvSpPr>
        <p:spPr>
          <a:xfrm>
            <a:off x="9449870" y="2438998"/>
            <a:ext cx="3156347" cy="1666280"/>
          </a:xfrm>
          <a:prstGeom prst="rect">
            <a:avLst/>
          </a:prstGeom>
          <a:noFill/>
          <a:ln/>
        </p:spPr>
        <p:txBody>
          <a:bodyPr wrap="square" rtlCol="0" anchor="t"/>
          <a:lstStyle/>
          <a:p>
            <a:pPr marL="0" indent="0" algn="just">
              <a:lnSpc>
                <a:spcPts val="2624"/>
              </a:lnSpc>
              <a:buNone/>
            </a:pPr>
            <a:r>
              <a:rPr lang="en-US" sz="1750" dirty="0">
                <a:latin typeface="Heebo" pitchFamily="34" charset="0"/>
                <a:ea typeface="Heebo" pitchFamily="34" charset="-122"/>
                <a:cs typeface="Heebo" pitchFamily="34" charset="-120"/>
              </a:rPr>
              <a:t>Natural language processing (NLP) used in the emotion detection model, leveraging expertise in text analysis and machine learning.</a:t>
            </a:r>
          </a:p>
          <a:p>
            <a:pPr marL="0" indent="0" algn="just">
              <a:lnSpc>
                <a:spcPts val="2624"/>
              </a:lnSpc>
              <a:buNone/>
            </a:pPr>
            <a:r>
              <a:rPr lang="en-US" sz="1750" dirty="0">
                <a:latin typeface="Heebo" pitchFamily="34" charset="0"/>
                <a:ea typeface="Heebo" pitchFamily="34" charset="-122"/>
                <a:cs typeface="Heebo" pitchFamily="34" charset="-120"/>
              </a:rPr>
              <a:t>User interface (UI)is used in  collaborate with intuitive app interface. </a:t>
            </a:r>
          </a:p>
          <a:p>
            <a:pPr marL="0" indent="0" algn="just">
              <a:lnSpc>
                <a:spcPts val="2624"/>
              </a:lnSpc>
              <a:buNone/>
            </a:pPr>
            <a:r>
              <a:rPr lang="en-US" sz="1750" dirty="0">
                <a:latin typeface="Heebo" pitchFamily="34" charset="0"/>
                <a:ea typeface="Heebo" pitchFamily="34" charset="-122"/>
                <a:cs typeface="Heebo" pitchFamily="34" charset="-120"/>
              </a:rPr>
              <a:t>Audio sounds used in voice modulation to the development of the text-to-speech engine, fine-tuning the voice characteristics to accurately reflect the detected emotions.</a:t>
            </a:r>
            <a:endParaRPr lang="en-US" sz="1750" dirty="0"/>
          </a:p>
        </p:txBody>
      </p:sp>
      <p:sp>
        <p:nvSpPr>
          <p:cNvPr id="17" name="Rectangle 16">
            <a:extLst>
              <a:ext uri="{FF2B5EF4-FFF2-40B4-BE49-F238E27FC236}">
                <a16:creationId xmlns:a16="http://schemas.microsoft.com/office/drawing/2014/main" id="{4D0AC900-4B28-D16C-40A8-28E2BEAC0A6F}"/>
              </a:ext>
            </a:extLst>
          </p:cNvPr>
          <p:cNvSpPr/>
          <p:nvPr/>
        </p:nvSpPr>
        <p:spPr>
          <a:xfrm>
            <a:off x="0" y="0"/>
            <a:ext cx="14630400" cy="1232747"/>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BB098689-518A-C3AF-3FC0-ED42512FEC8A}"/>
              </a:ext>
            </a:extLst>
          </p:cNvPr>
          <p:cNvSpPr txBox="1"/>
          <p:nvPr/>
        </p:nvSpPr>
        <p:spPr>
          <a:xfrm>
            <a:off x="2887814" y="344614"/>
            <a:ext cx="8307082" cy="707886"/>
          </a:xfrm>
          <a:prstGeom prst="rect">
            <a:avLst/>
          </a:prstGeom>
          <a:noFill/>
        </p:spPr>
        <p:txBody>
          <a:bodyPr wrap="none" rtlCol="0">
            <a:spAutoFit/>
          </a:bodyPr>
          <a:lstStyle/>
          <a:p>
            <a:r>
              <a:rPr lang="en-US" sz="4000" b="1" dirty="0">
                <a:solidFill>
                  <a:schemeClr val="bg1"/>
                </a:solidFill>
                <a:latin typeface="Montserrat" pitchFamily="34" charset="0"/>
                <a:ea typeface="Montserrat" pitchFamily="34" charset="-122"/>
                <a:cs typeface="Montserrat" pitchFamily="34" charset="-120"/>
              </a:rPr>
              <a:t>TECHNICAL &amp; METHODOLOGY</a:t>
            </a:r>
            <a:endParaRPr lang="en-IN" sz="40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 name="Text 1"/>
          <p:cNvSpPr/>
          <p:nvPr/>
        </p:nvSpPr>
        <p:spPr>
          <a:xfrm>
            <a:off x="833199" y="1926431"/>
            <a:ext cx="9017913" cy="694373"/>
          </a:xfrm>
          <a:prstGeom prst="rect">
            <a:avLst/>
          </a:prstGeom>
          <a:noFill/>
          <a:ln/>
        </p:spPr>
        <p:txBody>
          <a:bodyPr wrap="none" rtlCol="0" anchor="t"/>
          <a:lstStyle/>
          <a:p>
            <a:pPr marL="0" indent="0">
              <a:lnSpc>
                <a:spcPts val="5468"/>
              </a:lnSpc>
              <a:buNone/>
            </a:pPr>
            <a:r>
              <a:rPr lang="en-US" sz="4374" dirty="0">
                <a:latin typeface="Montserrat" pitchFamily="34" charset="0"/>
                <a:ea typeface="Montserrat" pitchFamily="34" charset="-122"/>
                <a:cs typeface="Montserrat" pitchFamily="34" charset="-120"/>
              </a:rPr>
              <a:t>Data Acquisition and Processing</a:t>
            </a:r>
            <a:endParaRPr lang="en-US" sz="4374" dirty="0"/>
          </a:p>
        </p:txBody>
      </p:sp>
      <p:sp>
        <p:nvSpPr>
          <p:cNvPr id="6" name="Shape 2"/>
          <p:cNvSpPr/>
          <p:nvPr/>
        </p:nvSpPr>
        <p:spPr>
          <a:xfrm>
            <a:off x="833199" y="3203972"/>
            <a:ext cx="499943" cy="499943"/>
          </a:xfrm>
          <a:prstGeom prst="roundRect">
            <a:avLst>
              <a:gd name="adj" fmla="val 20000"/>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l="50000" t="50000" r="50000" b="50000"/>
            </a:path>
            <a:tileRect/>
          </a:gradFill>
          <a:ln w="7620">
            <a:solidFill>
              <a:srgbClr val="552C86"/>
            </a:solidFill>
            <a:prstDash val="solid"/>
          </a:ln>
        </p:spPr>
      </p:sp>
      <p:sp>
        <p:nvSpPr>
          <p:cNvPr id="7" name="Text 3"/>
          <p:cNvSpPr/>
          <p:nvPr/>
        </p:nvSpPr>
        <p:spPr>
          <a:xfrm>
            <a:off x="1022985" y="3287316"/>
            <a:ext cx="120372" cy="333256"/>
          </a:xfrm>
          <a:prstGeom prst="rect">
            <a:avLst/>
          </a:prstGeom>
          <a:noFill/>
          <a:ln/>
        </p:spPr>
        <p:txBody>
          <a:bodyPr wrap="none" rtlCol="0" anchor="t"/>
          <a:lstStyle/>
          <a:p>
            <a:pPr marL="0" indent="0" algn="ctr">
              <a:lnSpc>
                <a:spcPts val="2624"/>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8" name="Text 4"/>
          <p:cNvSpPr/>
          <p:nvPr/>
        </p:nvSpPr>
        <p:spPr>
          <a:xfrm>
            <a:off x="1555313" y="3203972"/>
            <a:ext cx="2777490" cy="347186"/>
          </a:xfrm>
          <a:prstGeom prst="rect">
            <a:avLst/>
          </a:prstGeom>
          <a:noFill/>
          <a:ln/>
        </p:spPr>
        <p:txBody>
          <a:bodyPr wrap="none" rtlCol="0" anchor="t"/>
          <a:lstStyle/>
          <a:p>
            <a:pPr marL="0" indent="0">
              <a:lnSpc>
                <a:spcPts val="2734"/>
              </a:lnSpc>
              <a:buNone/>
            </a:pPr>
            <a:r>
              <a:rPr lang="en-US" sz="2187" dirty="0">
                <a:latin typeface="Montserrat" pitchFamily="34" charset="0"/>
                <a:ea typeface="Montserrat" pitchFamily="34" charset="-122"/>
                <a:cs typeface="Montserrat" pitchFamily="34" charset="-120"/>
              </a:rPr>
              <a:t>Data Sources</a:t>
            </a:r>
            <a:endParaRPr lang="en-US" sz="2187" dirty="0"/>
          </a:p>
        </p:txBody>
      </p:sp>
      <p:sp>
        <p:nvSpPr>
          <p:cNvPr id="9" name="Text 5"/>
          <p:cNvSpPr/>
          <p:nvPr/>
        </p:nvSpPr>
        <p:spPr>
          <a:xfrm>
            <a:off x="1428329" y="3703915"/>
            <a:ext cx="3820001" cy="999768"/>
          </a:xfrm>
          <a:prstGeom prst="rect">
            <a:avLst/>
          </a:prstGeom>
          <a:noFill/>
          <a:ln/>
        </p:spPr>
        <p:txBody>
          <a:bodyPr wrap="square" rtlCol="0" anchor="t"/>
          <a:lstStyle/>
          <a:p>
            <a:pPr marL="0" indent="0" algn="just">
              <a:lnSpc>
                <a:spcPts val="2624"/>
              </a:lnSpc>
              <a:buNone/>
            </a:pPr>
            <a:r>
              <a:rPr lang="en-US" sz="1750" dirty="0">
                <a:latin typeface="Heebo" pitchFamily="34" charset="0"/>
                <a:ea typeface="Heebo" pitchFamily="34" charset="-122"/>
                <a:cs typeface="Heebo" pitchFamily="34" charset="-120"/>
              </a:rPr>
              <a:t>Publicly available datasets or existing emotion detection datasets can also be leveraged to augment the training data. Preprocessed datasets with labeled emotions can provide a valuable source of diverse textual content and associated emotion labels.</a:t>
            </a:r>
            <a:endParaRPr lang="en-US" sz="1750" dirty="0"/>
          </a:p>
        </p:txBody>
      </p:sp>
      <p:sp>
        <p:nvSpPr>
          <p:cNvPr id="10" name="Shape 6"/>
          <p:cNvSpPr/>
          <p:nvPr/>
        </p:nvSpPr>
        <p:spPr>
          <a:xfrm>
            <a:off x="5597485" y="3203972"/>
            <a:ext cx="499943" cy="499943"/>
          </a:xfrm>
          <a:prstGeom prst="roundRect">
            <a:avLst>
              <a:gd name="adj" fmla="val 20000"/>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l="50000" t="50000" r="50000" b="50000"/>
            </a:path>
            <a:tileRect/>
          </a:gradFill>
          <a:ln w="7620">
            <a:solidFill>
              <a:srgbClr val="552C86"/>
            </a:solidFill>
            <a:prstDash val="solid"/>
          </a:ln>
        </p:spPr>
      </p:sp>
      <p:sp>
        <p:nvSpPr>
          <p:cNvPr id="11" name="Text 7"/>
          <p:cNvSpPr/>
          <p:nvPr/>
        </p:nvSpPr>
        <p:spPr>
          <a:xfrm>
            <a:off x="5752743" y="3287316"/>
            <a:ext cx="189309" cy="333256"/>
          </a:xfrm>
          <a:prstGeom prst="rect">
            <a:avLst/>
          </a:prstGeom>
          <a:noFill/>
          <a:ln/>
        </p:spPr>
        <p:txBody>
          <a:bodyPr wrap="none" rtlCol="0" anchor="t"/>
          <a:lstStyle/>
          <a:p>
            <a:pPr marL="0" indent="0" algn="ctr">
              <a:lnSpc>
                <a:spcPts val="2624"/>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2" name="Text 8"/>
          <p:cNvSpPr/>
          <p:nvPr/>
        </p:nvSpPr>
        <p:spPr>
          <a:xfrm>
            <a:off x="6319599" y="3203972"/>
            <a:ext cx="2777490" cy="347186"/>
          </a:xfrm>
          <a:prstGeom prst="rect">
            <a:avLst/>
          </a:prstGeom>
          <a:noFill/>
          <a:ln/>
        </p:spPr>
        <p:txBody>
          <a:bodyPr wrap="none" rtlCol="0" anchor="t"/>
          <a:lstStyle/>
          <a:p>
            <a:pPr marL="0" indent="0">
              <a:lnSpc>
                <a:spcPts val="2734"/>
              </a:lnSpc>
              <a:buNone/>
            </a:pPr>
            <a:r>
              <a:rPr lang="en-US" sz="2187" dirty="0">
                <a:latin typeface="Montserrat" pitchFamily="34" charset="0"/>
                <a:ea typeface="Montserrat" pitchFamily="34" charset="-122"/>
                <a:cs typeface="Montserrat" pitchFamily="34" charset="-120"/>
              </a:rPr>
              <a:t>Data Cleaning</a:t>
            </a:r>
            <a:endParaRPr lang="en-US" sz="2187" dirty="0"/>
          </a:p>
        </p:txBody>
      </p:sp>
      <p:sp>
        <p:nvSpPr>
          <p:cNvPr id="13" name="Text 9"/>
          <p:cNvSpPr/>
          <p:nvPr/>
        </p:nvSpPr>
        <p:spPr>
          <a:xfrm>
            <a:off x="6319600" y="3684389"/>
            <a:ext cx="3292752" cy="999768"/>
          </a:xfrm>
          <a:prstGeom prst="rect">
            <a:avLst/>
          </a:prstGeom>
          <a:noFill/>
          <a:ln/>
        </p:spPr>
        <p:txBody>
          <a:bodyPr wrap="square" rtlCol="0" anchor="t"/>
          <a:lstStyle/>
          <a:p>
            <a:pPr marL="0" indent="0" algn="just">
              <a:lnSpc>
                <a:spcPts val="2624"/>
              </a:lnSpc>
              <a:buNone/>
            </a:pPr>
            <a:r>
              <a:rPr lang="en-US" sz="1750" dirty="0">
                <a:latin typeface="Heebo" pitchFamily="34" charset="0"/>
                <a:ea typeface="Heebo" pitchFamily="34" charset="-122"/>
                <a:cs typeface="Heebo" pitchFamily="34" charset="-120"/>
              </a:rPr>
              <a:t>PDF documents may contain noise, such as formatting inconsistencies, headers, footers, or irrelevant sections. Preprocessing techniques will be applied to clean and standardize the text data.</a:t>
            </a:r>
            <a:endParaRPr lang="en-US" sz="1750" dirty="0"/>
          </a:p>
        </p:txBody>
      </p:sp>
      <p:sp>
        <p:nvSpPr>
          <p:cNvPr id="14" name="Shape 10"/>
          <p:cNvSpPr/>
          <p:nvPr/>
        </p:nvSpPr>
        <p:spPr>
          <a:xfrm>
            <a:off x="10107803" y="3184446"/>
            <a:ext cx="499943" cy="499943"/>
          </a:xfrm>
          <a:prstGeom prst="roundRect">
            <a:avLst>
              <a:gd name="adj" fmla="val 20000"/>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l="50000" t="50000" r="50000" b="50000"/>
            </a:path>
            <a:tileRect/>
          </a:gradFill>
          <a:ln w="7620">
            <a:solidFill>
              <a:srgbClr val="552C86"/>
            </a:solidFill>
            <a:prstDash val="solid"/>
          </a:ln>
        </p:spPr>
      </p:sp>
      <p:sp>
        <p:nvSpPr>
          <p:cNvPr id="15" name="Text 11"/>
          <p:cNvSpPr/>
          <p:nvPr/>
        </p:nvSpPr>
        <p:spPr>
          <a:xfrm>
            <a:off x="10263774" y="3285022"/>
            <a:ext cx="188000" cy="333256"/>
          </a:xfrm>
          <a:prstGeom prst="rect">
            <a:avLst/>
          </a:prstGeom>
          <a:noFill/>
          <a:ln/>
        </p:spPr>
        <p:txBody>
          <a:bodyPr wrap="none" rtlCol="0" anchor="t"/>
          <a:lstStyle/>
          <a:p>
            <a:pPr marL="0" indent="0" algn="ctr">
              <a:lnSpc>
                <a:spcPts val="2624"/>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6" name="Text 12"/>
          <p:cNvSpPr/>
          <p:nvPr/>
        </p:nvSpPr>
        <p:spPr>
          <a:xfrm>
            <a:off x="10607746" y="3189826"/>
            <a:ext cx="2868811" cy="347186"/>
          </a:xfrm>
          <a:prstGeom prst="rect">
            <a:avLst/>
          </a:prstGeom>
          <a:noFill/>
          <a:ln/>
        </p:spPr>
        <p:txBody>
          <a:bodyPr wrap="none" rtlCol="0" anchor="t"/>
          <a:lstStyle/>
          <a:p>
            <a:pPr marL="0" indent="0">
              <a:lnSpc>
                <a:spcPts val="2734"/>
              </a:lnSpc>
              <a:buNone/>
            </a:pPr>
            <a:r>
              <a:rPr lang="en-US" sz="2187" dirty="0">
                <a:latin typeface="Montserrat" pitchFamily="34" charset="0"/>
                <a:ea typeface="Montserrat" pitchFamily="34" charset="-122"/>
                <a:cs typeface="Montserrat" pitchFamily="34" charset="-120"/>
              </a:rPr>
              <a:t>Feature Engineering</a:t>
            </a:r>
            <a:endParaRPr lang="en-US" sz="2187" dirty="0"/>
          </a:p>
        </p:txBody>
      </p:sp>
      <p:sp>
        <p:nvSpPr>
          <p:cNvPr id="17" name="Text 13"/>
          <p:cNvSpPr/>
          <p:nvPr/>
        </p:nvSpPr>
        <p:spPr>
          <a:xfrm>
            <a:off x="10451774" y="3684389"/>
            <a:ext cx="3820001" cy="666512"/>
          </a:xfrm>
          <a:prstGeom prst="rect">
            <a:avLst/>
          </a:prstGeom>
          <a:noFill/>
          <a:ln/>
        </p:spPr>
        <p:txBody>
          <a:bodyPr wrap="square" rtlCol="0" anchor="t"/>
          <a:lstStyle/>
          <a:p>
            <a:pPr marL="0" indent="0" algn="just">
              <a:lnSpc>
                <a:spcPts val="2624"/>
              </a:lnSpc>
              <a:buNone/>
            </a:pPr>
            <a:r>
              <a:rPr lang="en-US" sz="1750" dirty="0">
                <a:latin typeface="Heebo" pitchFamily="34" charset="0"/>
                <a:ea typeface="Heebo" pitchFamily="34" charset="-122"/>
                <a:cs typeface="Heebo" pitchFamily="34" charset="-120"/>
              </a:rPr>
              <a:t>Common features used in text analysis include word frequencies, n-grams, sentiment scores, and linguistic patterns. Advanced techniques like part-of-speech tagging and named entity recognition can also be employed to extract more nuanced features.</a:t>
            </a:r>
            <a:endParaRPr lang="en-US" sz="1750" dirty="0"/>
          </a:p>
        </p:txBody>
      </p:sp>
      <p:sp>
        <p:nvSpPr>
          <p:cNvPr id="24" name="Rectangle 23">
            <a:extLst>
              <a:ext uri="{FF2B5EF4-FFF2-40B4-BE49-F238E27FC236}">
                <a16:creationId xmlns:a16="http://schemas.microsoft.com/office/drawing/2014/main" id="{7E26FBEA-E03B-CE89-D832-26DEF536C05B}"/>
              </a:ext>
            </a:extLst>
          </p:cNvPr>
          <p:cNvSpPr/>
          <p:nvPr/>
        </p:nvSpPr>
        <p:spPr>
          <a:xfrm>
            <a:off x="0" y="0"/>
            <a:ext cx="14630400" cy="1232747"/>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2BC5F7CD-D6BF-18B6-1A43-63D8740E6FB6}"/>
              </a:ext>
            </a:extLst>
          </p:cNvPr>
          <p:cNvSpPr txBox="1"/>
          <p:nvPr/>
        </p:nvSpPr>
        <p:spPr>
          <a:xfrm>
            <a:off x="4646462" y="332810"/>
            <a:ext cx="4110549" cy="707886"/>
          </a:xfrm>
          <a:prstGeom prst="rect">
            <a:avLst/>
          </a:prstGeom>
          <a:noFill/>
        </p:spPr>
        <p:txBody>
          <a:bodyPr wrap="none" rtlCol="0">
            <a:spAutoFit/>
          </a:bodyPr>
          <a:lstStyle/>
          <a:p>
            <a:r>
              <a:rPr lang="en-US" sz="4000" b="1" dirty="0">
                <a:solidFill>
                  <a:schemeClr val="bg1"/>
                </a:solidFill>
              </a:rPr>
              <a:t>DATA PROCESSING</a:t>
            </a:r>
            <a:endParaRPr lang="en-IN" sz="40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1"/>
          <p:cNvSpPr/>
          <p:nvPr/>
        </p:nvSpPr>
        <p:spPr>
          <a:xfrm>
            <a:off x="2634893" y="1494592"/>
            <a:ext cx="9339024" cy="694373"/>
          </a:xfrm>
          <a:prstGeom prst="rect">
            <a:avLst/>
          </a:prstGeom>
          <a:noFill/>
          <a:ln/>
        </p:spPr>
        <p:txBody>
          <a:bodyPr wrap="none" rtlCol="0" anchor="t"/>
          <a:lstStyle/>
          <a:p>
            <a:pPr marL="0" indent="0">
              <a:lnSpc>
                <a:spcPts val="5468"/>
              </a:lnSpc>
              <a:buNone/>
            </a:pPr>
            <a:r>
              <a:rPr lang="en-US" sz="4374" dirty="0">
                <a:latin typeface="Montserrat" pitchFamily="34" charset="0"/>
                <a:ea typeface="Montserrat" pitchFamily="34" charset="-122"/>
                <a:cs typeface="Montserrat" pitchFamily="34" charset="-120"/>
              </a:rPr>
              <a:t>Model Development and Training</a:t>
            </a:r>
            <a:endParaRPr lang="en-US" sz="4374" dirty="0"/>
          </a:p>
        </p:txBody>
      </p:sp>
      <p:sp>
        <p:nvSpPr>
          <p:cNvPr id="5" name="Shape 2"/>
          <p:cNvSpPr/>
          <p:nvPr/>
        </p:nvSpPr>
        <p:spPr>
          <a:xfrm>
            <a:off x="2037993" y="2633305"/>
            <a:ext cx="5166122" cy="1939766"/>
          </a:xfrm>
          <a:prstGeom prst="roundRect">
            <a:avLst>
              <a:gd name="adj" fmla="val 5155"/>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l="100000" b="100000"/>
            </a:path>
            <a:tileRect t="-100000" r="-100000"/>
          </a:gradFill>
          <a:ln w="7620">
            <a:solidFill>
              <a:srgbClr val="552C86"/>
            </a:solidFill>
            <a:prstDash val="solid"/>
          </a:ln>
        </p:spPr>
      </p:sp>
      <p:sp>
        <p:nvSpPr>
          <p:cNvPr id="6" name="Text 3"/>
          <p:cNvSpPr/>
          <p:nvPr/>
        </p:nvSpPr>
        <p:spPr>
          <a:xfrm>
            <a:off x="2267783" y="2863096"/>
            <a:ext cx="2777728"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Algorithm Selection</a:t>
            </a:r>
            <a:endParaRPr lang="en-US" sz="2187" dirty="0"/>
          </a:p>
        </p:txBody>
      </p:sp>
      <p:sp>
        <p:nvSpPr>
          <p:cNvPr id="7" name="Text 4"/>
          <p:cNvSpPr/>
          <p:nvPr/>
        </p:nvSpPr>
        <p:spPr>
          <a:xfrm>
            <a:off x="2305322" y="3396188"/>
            <a:ext cx="4706541" cy="999768"/>
          </a:xfrm>
          <a:prstGeom prst="rect">
            <a:avLst/>
          </a:prstGeom>
          <a:noFill/>
          <a:ln/>
        </p:spPr>
        <p:txBody>
          <a:bodyPr wrap="square" rtlCol="0" anchor="t"/>
          <a:lstStyle/>
          <a:p>
            <a:pPr marL="0" indent="0">
              <a:lnSpc>
                <a:spcPts val="2624"/>
              </a:lnSpc>
              <a:buNone/>
            </a:pPr>
            <a:r>
              <a:rPr lang="en-US" dirty="0">
                <a:solidFill>
                  <a:srgbClr val="DCD7E5"/>
                </a:solidFill>
                <a:latin typeface="Times New Roman" panose="02020603050405020304" pitchFamily="18" charset="0"/>
                <a:ea typeface="Heebo" pitchFamily="34" charset="-122"/>
                <a:cs typeface="Times New Roman" panose="02020603050405020304" pitchFamily="18" charset="0"/>
              </a:rPr>
              <a:t>Model development and training using a Naive Bayes classifier is demonstrated</a:t>
            </a:r>
            <a:r>
              <a:rPr lang="en-US" sz="1750" dirty="0">
                <a:solidFill>
                  <a:srgbClr val="DCD7E5"/>
                </a:solidFill>
                <a:latin typeface="Heebo" pitchFamily="34" charset="0"/>
                <a:ea typeface="Heebo" pitchFamily="34" charset="-122"/>
                <a:cs typeface="Heebo" pitchFamily="34" charset="-120"/>
              </a:rPr>
              <a:t>.</a:t>
            </a:r>
            <a:endParaRPr lang="en-US" sz="1750" dirty="0"/>
          </a:p>
        </p:txBody>
      </p:sp>
      <p:sp>
        <p:nvSpPr>
          <p:cNvPr id="8" name="Shape 5"/>
          <p:cNvSpPr/>
          <p:nvPr/>
        </p:nvSpPr>
        <p:spPr>
          <a:xfrm>
            <a:off x="7462547" y="2666660"/>
            <a:ext cx="5166122" cy="1939766"/>
          </a:xfrm>
          <a:prstGeom prst="roundRect">
            <a:avLst>
              <a:gd name="adj" fmla="val 5155"/>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l="100000" b="100000"/>
            </a:path>
            <a:tileRect t="-100000" r="-100000"/>
          </a:gradFill>
          <a:ln w="7620">
            <a:solidFill>
              <a:schemeClr val="accent5">
                <a:lumMod val="50000"/>
              </a:schemeClr>
            </a:solidFill>
            <a:prstDash val="solid"/>
          </a:ln>
        </p:spPr>
        <p:txBody>
          <a:bodyPr/>
          <a:lstStyle/>
          <a:p>
            <a:endParaRPr lang="en-IN" dirty="0"/>
          </a:p>
        </p:txBody>
      </p:sp>
      <p:sp>
        <p:nvSpPr>
          <p:cNvPr id="9" name="Text 6"/>
          <p:cNvSpPr/>
          <p:nvPr/>
        </p:nvSpPr>
        <p:spPr>
          <a:xfrm>
            <a:off x="7656076" y="2863096"/>
            <a:ext cx="3358515"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Hyperparameter Tuning</a:t>
            </a:r>
            <a:endParaRPr lang="en-US" sz="2187" dirty="0"/>
          </a:p>
        </p:txBody>
      </p:sp>
      <p:sp>
        <p:nvSpPr>
          <p:cNvPr id="10" name="Text 7"/>
          <p:cNvSpPr/>
          <p:nvPr/>
        </p:nvSpPr>
        <p:spPr>
          <a:xfrm>
            <a:off x="7656076" y="3343513"/>
            <a:ext cx="4706541" cy="999768"/>
          </a:xfrm>
          <a:prstGeom prst="rect">
            <a:avLst/>
          </a:prstGeom>
          <a:noFill/>
          <a:ln/>
        </p:spPr>
        <p:txBody>
          <a:bodyPr wrap="square" rtlCol="0" anchor="t"/>
          <a:lstStyle/>
          <a:p>
            <a:pPr marL="0" indent="0">
              <a:lnSpc>
                <a:spcPts val="2624"/>
              </a:lnSpc>
              <a:buNone/>
            </a:pPr>
            <a:endParaRPr lang="en-US" sz="1750" dirty="0"/>
          </a:p>
        </p:txBody>
      </p:sp>
      <p:sp>
        <p:nvSpPr>
          <p:cNvPr id="11" name="Shape 8"/>
          <p:cNvSpPr/>
          <p:nvPr/>
        </p:nvSpPr>
        <p:spPr>
          <a:xfrm>
            <a:off x="2075532" y="4795242"/>
            <a:ext cx="5166122" cy="2341538"/>
          </a:xfrm>
          <a:prstGeom prst="roundRect">
            <a:avLst>
              <a:gd name="adj" fmla="val 5155"/>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l="100000" b="100000"/>
            </a:path>
            <a:tileRect t="-100000" r="-100000"/>
          </a:gradFill>
          <a:ln w="7620">
            <a:solidFill>
              <a:srgbClr val="552C86"/>
            </a:solidFill>
            <a:prstDash val="solid"/>
          </a:ln>
        </p:spPr>
      </p:sp>
      <p:sp>
        <p:nvSpPr>
          <p:cNvPr id="12" name="Text 9"/>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Transfer Learning</a:t>
            </a:r>
            <a:endParaRPr lang="en-US" sz="2187" dirty="0"/>
          </a:p>
        </p:txBody>
      </p:sp>
      <p:sp>
        <p:nvSpPr>
          <p:cNvPr id="13" name="Text 10"/>
          <p:cNvSpPr/>
          <p:nvPr/>
        </p:nvSpPr>
        <p:spPr>
          <a:xfrm>
            <a:off x="2267783" y="5387101"/>
            <a:ext cx="4706541" cy="666512"/>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The model is then trained using the labeled sentence and their corresponding emotions. The detect emotion function uses the trained model to predict the emotion for a given sentence.</a:t>
            </a:r>
            <a:endParaRPr lang="en-US" sz="1750" dirty="0"/>
          </a:p>
        </p:txBody>
      </p:sp>
      <p:sp>
        <p:nvSpPr>
          <p:cNvPr id="14" name="Shape 11"/>
          <p:cNvSpPr/>
          <p:nvPr/>
        </p:nvSpPr>
        <p:spPr>
          <a:xfrm>
            <a:off x="7426285" y="4795242"/>
            <a:ext cx="5166122" cy="2341538"/>
          </a:xfrm>
          <a:prstGeom prst="roundRect">
            <a:avLst>
              <a:gd name="adj" fmla="val 5155"/>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a:ln w="7620">
            <a:solidFill>
              <a:srgbClr val="552C86"/>
            </a:solidFill>
            <a:prstDash val="solid"/>
          </a:ln>
        </p:spPr>
      </p:sp>
      <p:sp>
        <p:nvSpPr>
          <p:cNvPr id="15" name="Text 12"/>
          <p:cNvSpPr/>
          <p:nvPr/>
        </p:nvSpPr>
        <p:spPr>
          <a:xfrm>
            <a:off x="7767588" y="4910528"/>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Cross-validation</a:t>
            </a:r>
            <a:endParaRPr lang="en-US" sz="2187" dirty="0"/>
          </a:p>
        </p:txBody>
      </p:sp>
      <p:sp>
        <p:nvSpPr>
          <p:cNvPr id="16" name="Text 13"/>
          <p:cNvSpPr/>
          <p:nvPr/>
        </p:nvSpPr>
        <p:spPr>
          <a:xfrm>
            <a:off x="7604685" y="5283279"/>
            <a:ext cx="4706541" cy="999768"/>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Divide the labeled PDF documents into multiple folds and perform k-fold cross-validation. This involves training the model on</a:t>
            </a:r>
          </a:p>
          <a:p>
            <a:pPr marL="0" indent="0">
              <a:lnSpc>
                <a:spcPts val="2624"/>
              </a:lnSpc>
              <a:buNone/>
            </a:pPr>
            <a:r>
              <a:rPr lang="en-US" sz="1750" dirty="0">
                <a:solidFill>
                  <a:srgbClr val="DCD7E5"/>
                </a:solidFill>
                <a:latin typeface="Heebo" pitchFamily="34" charset="0"/>
                <a:ea typeface="Heebo" pitchFamily="34" charset="-122"/>
                <a:cs typeface="Heebo" pitchFamily="34" charset="-120"/>
              </a:rPr>
              <a:t> different subsets of the data and evaluating its performance on the remaining subset..</a:t>
            </a:r>
            <a:endParaRPr lang="en-US" sz="1750" dirty="0"/>
          </a:p>
        </p:txBody>
      </p:sp>
      <p:sp>
        <p:nvSpPr>
          <p:cNvPr id="23" name="Rectangle 22">
            <a:extLst>
              <a:ext uri="{FF2B5EF4-FFF2-40B4-BE49-F238E27FC236}">
                <a16:creationId xmlns:a16="http://schemas.microsoft.com/office/drawing/2014/main" id="{2F811EE6-7F41-6F90-CE79-2280346A256C}"/>
              </a:ext>
            </a:extLst>
          </p:cNvPr>
          <p:cNvSpPr/>
          <p:nvPr/>
        </p:nvSpPr>
        <p:spPr>
          <a:xfrm>
            <a:off x="0" y="0"/>
            <a:ext cx="14630400" cy="1232747"/>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8A49916B-5D6E-3780-F613-0C09BAA411F3}"/>
              </a:ext>
            </a:extLst>
          </p:cNvPr>
          <p:cNvGrpSpPr/>
          <p:nvPr/>
        </p:nvGrpSpPr>
        <p:grpSpPr>
          <a:xfrm>
            <a:off x="11194896" y="-27258"/>
            <a:ext cx="3010829" cy="1322696"/>
            <a:chOff x="-78059" y="-94021"/>
            <a:chExt cx="3216903" cy="1476772"/>
          </a:xfrm>
        </p:grpSpPr>
        <p:pic>
          <p:nvPicPr>
            <p:cNvPr id="25" name="Picture 24">
              <a:extLst>
                <a:ext uri="{FF2B5EF4-FFF2-40B4-BE49-F238E27FC236}">
                  <a16:creationId xmlns:a16="http://schemas.microsoft.com/office/drawing/2014/main" id="{2474E2DF-CBD6-1263-6627-9D16D3737B78}"/>
                </a:ext>
              </a:extLst>
            </p:cNvPr>
            <p:cNvPicPr>
              <a:picLocks noChangeAspect="1"/>
            </p:cNvPicPr>
            <p:nvPr/>
          </p:nvPicPr>
          <p:blipFill>
            <a:blip r:embed="rId3"/>
            <a:stretch>
              <a:fillRect/>
            </a:stretch>
          </p:blipFill>
          <p:spPr>
            <a:xfrm>
              <a:off x="136703" y="62462"/>
              <a:ext cx="3002141" cy="1168615"/>
            </a:xfrm>
            <a:prstGeom prst="rect">
              <a:avLst/>
            </a:prstGeom>
          </p:spPr>
        </p:pic>
        <p:pic>
          <p:nvPicPr>
            <p:cNvPr id="26" name="Picture 25">
              <a:extLst>
                <a:ext uri="{FF2B5EF4-FFF2-40B4-BE49-F238E27FC236}">
                  <a16:creationId xmlns:a16="http://schemas.microsoft.com/office/drawing/2014/main" id="{1DA207EC-4E6B-D09A-CBBD-C3AAFFBE9DF2}"/>
                </a:ext>
              </a:extLst>
            </p:cNvPr>
            <p:cNvPicPr>
              <a:picLocks noChangeAspect="1"/>
            </p:cNvPicPr>
            <p:nvPr/>
          </p:nvPicPr>
          <p:blipFill>
            <a:blip r:embed="rId4"/>
            <a:stretch>
              <a:fillRect/>
            </a:stretch>
          </p:blipFill>
          <p:spPr>
            <a:xfrm>
              <a:off x="-78059" y="-94021"/>
              <a:ext cx="1192736" cy="1476772"/>
            </a:xfrm>
            <a:prstGeom prst="rect">
              <a:avLst/>
            </a:prstGeom>
          </p:spPr>
        </p:pic>
      </p:grpSp>
      <p:sp>
        <p:nvSpPr>
          <p:cNvPr id="27" name="TextBox 26">
            <a:extLst>
              <a:ext uri="{FF2B5EF4-FFF2-40B4-BE49-F238E27FC236}">
                <a16:creationId xmlns:a16="http://schemas.microsoft.com/office/drawing/2014/main" id="{B092EDF3-36E4-A38E-8D44-2997D109DE43}"/>
              </a:ext>
            </a:extLst>
          </p:cNvPr>
          <p:cNvSpPr txBox="1"/>
          <p:nvPr/>
        </p:nvSpPr>
        <p:spPr>
          <a:xfrm>
            <a:off x="3921847" y="336045"/>
            <a:ext cx="6511719" cy="707886"/>
          </a:xfrm>
          <a:prstGeom prst="rect">
            <a:avLst/>
          </a:prstGeom>
          <a:noFill/>
        </p:spPr>
        <p:txBody>
          <a:bodyPr wrap="none" rtlCol="0">
            <a:spAutoFit/>
          </a:bodyPr>
          <a:lstStyle/>
          <a:p>
            <a:r>
              <a:rPr lang="en-US" sz="4000" b="1" dirty="0">
                <a:solidFill>
                  <a:schemeClr val="bg1"/>
                </a:solidFill>
                <a:latin typeface="Montserrat" pitchFamily="34" charset="0"/>
                <a:ea typeface="Montserrat" pitchFamily="34" charset="-122"/>
                <a:cs typeface="Montserrat" pitchFamily="34" charset="-120"/>
              </a:rPr>
              <a:t>MODEL DEVELOPMENT</a:t>
            </a:r>
            <a:endParaRPr lang="en-IN" sz="4000" b="1" dirty="0">
              <a:solidFill>
                <a:schemeClr val="bg1"/>
              </a:solidFill>
            </a:endParaRPr>
          </a:p>
        </p:txBody>
      </p:sp>
      <p:sp>
        <p:nvSpPr>
          <p:cNvPr id="29" name="TextBox 28">
            <a:extLst>
              <a:ext uri="{FF2B5EF4-FFF2-40B4-BE49-F238E27FC236}">
                <a16:creationId xmlns:a16="http://schemas.microsoft.com/office/drawing/2014/main" id="{7ED4005E-71C4-3F1D-FFB7-6C0DB470E7EB}"/>
              </a:ext>
            </a:extLst>
          </p:cNvPr>
          <p:cNvSpPr txBox="1"/>
          <p:nvPr/>
        </p:nvSpPr>
        <p:spPr>
          <a:xfrm>
            <a:off x="7656076" y="3287960"/>
            <a:ext cx="4409544" cy="1231106"/>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The </a:t>
            </a:r>
            <a:r>
              <a:rPr lang="en-US" dirty="0" err="1">
                <a:solidFill>
                  <a:schemeClr val="bg1"/>
                </a:solidFill>
                <a:latin typeface="Times New Roman" panose="02020603050405020304" pitchFamily="18" charset="0"/>
                <a:cs typeface="Times New Roman" panose="02020603050405020304" pitchFamily="18" charset="0"/>
              </a:rPr>
              <a:t>preprocess_text</a:t>
            </a:r>
            <a:r>
              <a:rPr lang="en-US" dirty="0">
                <a:solidFill>
                  <a:schemeClr val="bg1"/>
                </a:solidFill>
                <a:latin typeface="Times New Roman" panose="02020603050405020304" pitchFamily="18" charset="0"/>
                <a:cs typeface="Times New Roman" panose="02020603050405020304" pitchFamily="18" charset="0"/>
              </a:rPr>
              <a:t> function preprocesses the text, and the </a:t>
            </a:r>
            <a:r>
              <a:rPr lang="en-US" dirty="0" err="1">
                <a:solidFill>
                  <a:schemeClr val="bg1"/>
                </a:solidFill>
                <a:latin typeface="Times New Roman" panose="02020603050405020304" pitchFamily="18" charset="0"/>
                <a:cs typeface="Times New Roman" panose="02020603050405020304" pitchFamily="18" charset="0"/>
              </a:rPr>
              <a:t>extract_features</a:t>
            </a:r>
            <a:r>
              <a:rPr lang="en-US" dirty="0">
                <a:solidFill>
                  <a:schemeClr val="bg1"/>
                </a:solidFill>
                <a:latin typeface="Times New Roman" panose="02020603050405020304" pitchFamily="18" charset="0"/>
                <a:cs typeface="Times New Roman" panose="02020603050405020304" pitchFamily="18" charset="0"/>
              </a:rPr>
              <a:t> function converts sentences into feature vectors using a </a:t>
            </a:r>
            <a:r>
              <a:rPr lang="en-US" dirty="0" err="1">
                <a:solidFill>
                  <a:schemeClr val="bg1"/>
                </a:solidFill>
                <a:latin typeface="Times New Roman" panose="02020603050405020304" pitchFamily="18" charset="0"/>
                <a:cs typeface="Times New Roman" panose="02020603050405020304" pitchFamily="18" charset="0"/>
              </a:rPr>
              <a:t>CountVectorizer</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1916668"/>
            <a:ext cx="9686092" cy="694373"/>
          </a:xfrm>
          <a:prstGeom prst="rect">
            <a:avLst/>
          </a:prstGeom>
          <a:noFill/>
          <a:ln/>
        </p:spPr>
        <p:txBody>
          <a:bodyPr wrap="none" rtlCol="0" anchor="t"/>
          <a:lstStyle/>
          <a:p>
            <a:pPr marL="0" indent="0">
              <a:lnSpc>
                <a:spcPts val="5468"/>
              </a:lnSpc>
              <a:buNone/>
            </a:pPr>
            <a:r>
              <a:rPr lang="en-US" sz="4374" dirty="0">
                <a:latin typeface="Montserrat" pitchFamily="34" charset="0"/>
                <a:ea typeface="Montserrat" pitchFamily="34" charset="-122"/>
                <a:cs typeface="Montserrat" pitchFamily="34" charset="-120"/>
              </a:rPr>
              <a:t>Future Directions and Applications</a:t>
            </a:r>
            <a:endParaRPr lang="en-US" sz="4374" dirty="0"/>
          </a:p>
        </p:txBody>
      </p:sp>
      <p:sp>
        <p:nvSpPr>
          <p:cNvPr id="7" name="Text 3"/>
          <p:cNvSpPr/>
          <p:nvPr/>
        </p:nvSpPr>
        <p:spPr>
          <a:xfrm>
            <a:off x="244548" y="2519916"/>
            <a:ext cx="14236995" cy="5709684"/>
          </a:xfrm>
          <a:prstGeom prst="rect">
            <a:avLst/>
          </a:prstGeom>
          <a:noFill/>
          <a:ln/>
        </p:spPr>
        <p:txBody>
          <a:bodyPr wrap="square" rtlCol="0" anchor="t"/>
          <a:lstStyle/>
          <a:p>
            <a:pPr marL="0" indent="0" algn="l">
              <a:lnSpc>
                <a:spcPts val="2624"/>
              </a:lnSpc>
              <a:buNone/>
            </a:pPr>
            <a:r>
              <a:rPr lang="en-IN" sz="1600" b="0" i="0" dirty="0">
                <a:solidFill>
                  <a:srgbClr val="374151"/>
                </a:solidFill>
                <a:effectLst/>
                <a:latin typeface="ui-sans-serif"/>
              </a:rPr>
              <a:t>Emotion Recognition and Analysis</a:t>
            </a:r>
            <a:r>
              <a:rPr lang="en-US" sz="1750" b="0" i="0" dirty="0">
                <a:solidFill>
                  <a:srgbClr val="374151"/>
                </a:solidFill>
                <a:effectLst/>
                <a:latin typeface="Heebo" pitchFamily="34" charset="0"/>
                <a:ea typeface="Heebo" pitchFamily="34" charset="-122"/>
              </a:rPr>
              <a:t>:- </a:t>
            </a:r>
            <a:r>
              <a:rPr lang="en-US" sz="1600" b="0" i="0" dirty="0">
                <a:solidFill>
                  <a:srgbClr val="374151"/>
                </a:solidFill>
                <a:effectLst/>
                <a:latin typeface="ui-sans-serif"/>
              </a:rPr>
              <a:t>Advancements in artificial intelligence, particularly in the field of affective computing, will enable more accurate emotion recognition. Apps will be able to analyze facial expressions, voice tone, and even physiological signals to infer a reader's emotional state</a:t>
            </a:r>
          </a:p>
          <a:p>
            <a:pPr marL="0" indent="0" algn="l">
              <a:lnSpc>
                <a:spcPts val="2624"/>
              </a:lnSpc>
              <a:buNone/>
            </a:pPr>
            <a:endParaRPr lang="en-US" sz="1600" dirty="0">
              <a:solidFill>
                <a:srgbClr val="374151"/>
              </a:solidFill>
              <a:latin typeface="ui-sans-serif"/>
            </a:endParaRPr>
          </a:p>
          <a:p>
            <a:pPr marL="0" indent="0" algn="l">
              <a:lnSpc>
                <a:spcPts val="2624"/>
              </a:lnSpc>
              <a:buNone/>
            </a:pPr>
            <a:r>
              <a:rPr lang="en-IN" sz="1600" b="0" i="0" dirty="0">
                <a:solidFill>
                  <a:srgbClr val="374151"/>
                </a:solidFill>
                <a:effectLst/>
                <a:latin typeface="ui-sans-serif"/>
              </a:rPr>
              <a:t>Therapeutic Applications</a:t>
            </a:r>
            <a:r>
              <a:rPr lang="en-US" sz="1600" b="0" i="0" dirty="0">
                <a:solidFill>
                  <a:srgbClr val="374151"/>
                </a:solidFill>
                <a:effectLst/>
                <a:latin typeface="ui-sans-serif"/>
              </a:rPr>
              <a:t>:- Emotion-based reading apps could find applications in therapeutic settings, helping individuals manage stress, anxiety, or depression. The app might provide emotionally tailored content or interactive exercises to support emotional well-being.</a:t>
            </a:r>
          </a:p>
          <a:p>
            <a:pPr marL="0" indent="0" algn="l">
              <a:lnSpc>
                <a:spcPts val="2624"/>
              </a:lnSpc>
              <a:buNone/>
            </a:pPr>
            <a:endParaRPr lang="en-US" sz="1600" dirty="0">
              <a:solidFill>
                <a:srgbClr val="374151"/>
              </a:solidFill>
              <a:latin typeface="ui-sans-serif"/>
            </a:endParaRPr>
          </a:p>
          <a:p>
            <a:pPr marL="0" indent="0" algn="l">
              <a:lnSpc>
                <a:spcPts val="2624"/>
              </a:lnSpc>
              <a:buNone/>
            </a:pPr>
            <a:r>
              <a:rPr lang="en-US" sz="1600" b="0" i="0" dirty="0">
                <a:solidFill>
                  <a:srgbClr val="374151"/>
                </a:solidFill>
                <a:effectLst/>
                <a:latin typeface="ui-sans-serif"/>
              </a:rPr>
              <a:t>Personalized Content Recommendations:- By leveraging emotion data, the app can recommend content tailored to the reader's emotional preferences and state. For example, if the app detects that the reader is feeling stressed, it may suggest calming or uplifting content</a:t>
            </a:r>
          </a:p>
          <a:p>
            <a:pPr marL="0" indent="0" algn="l">
              <a:lnSpc>
                <a:spcPts val="2624"/>
              </a:lnSpc>
              <a:buNone/>
            </a:pPr>
            <a:endParaRPr lang="en-US" sz="1600" dirty="0">
              <a:solidFill>
                <a:srgbClr val="374151"/>
              </a:solidFill>
              <a:latin typeface="ui-sans-serif"/>
            </a:endParaRPr>
          </a:p>
          <a:p>
            <a:pPr marL="0" indent="0" algn="l">
              <a:lnSpc>
                <a:spcPts val="2624"/>
              </a:lnSpc>
              <a:buNone/>
            </a:pPr>
            <a:r>
              <a:rPr lang="en-US" sz="1600" b="0" i="0" dirty="0">
                <a:solidFill>
                  <a:srgbClr val="374151"/>
                </a:solidFill>
                <a:effectLst/>
                <a:latin typeface="ui-sans-serif"/>
              </a:rPr>
              <a:t>Emotionally Responsive Content: PDFs could become more dynamic and interactive, adapting to the reader's emotions in real time. For instance, the app might adjust the pacing, narrative style, or even the plot of a story based on the reader's emotional responses.</a:t>
            </a:r>
          </a:p>
          <a:p>
            <a:pPr marL="0" indent="0" algn="l">
              <a:lnSpc>
                <a:spcPts val="2624"/>
              </a:lnSpc>
              <a:buNone/>
            </a:pPr>
            <a:endParaRPr lang="en-US" sz="1600" dirty="0">
              <a:solidFill>
                <a:srgbClr val="374151"/>
              </a:solidFill>
              <a:latin typeface="ui-sans-serif"/>
            </a:endParaRPr>
          </a:p>
          <a:p>
            <a:pPr marL="0" indent="0" algn="l">
              <a:lnSpc>
                <a:spcPts val="2624"/>
              </a:lnSpc>
              <a:buNone/>
            </a:pPr>
            <a:r>
              <a:rPr lang="en-US" sz="1600" b="0" i="0" dirty="0">
                <a:solidFill>
                  <a:srgbClr val="374151"/>
                </a:solidFill>
                <a:effectLst/>
                <a:latin typeface="ui-sans-serif"/>
              </a:rPr>
              <a:t>Social and Emotional Connection: These apps may facilitate social connections based on emotional compatibility. Readers could connect with others who have similar emotional profiles or interests, fostering a sense of community and shared emotional experiences.</a:t>
            </a:r>
            <a:endParaRPr lang="en-US" sz="1750" dirty="0"/>
          </a:p>
        </p:txBody>
      </p:sp>
      <p:sp>
        <p:nvSpPr>
          <p:cNvPr id="23" name="Rectangle 22">
            <a:extLst>
              <a:ext uri="{FF2B5EF4-FFF2-40B4-BE49-F238E27FC236}">
                <a16:creationId xmlns:a16="http://schemas.microsoft.com/office/drawing/2014/main" id="{B8E570BB-C533-71FC-2F8B-C1E73C803CB9}"/>
              </a:ext>
            </a:extLst>
          </p:cNvPr>
          <p:cNvSpPr/>
          <p:nvPr/>
        </p:nvSpPr>
        <p:spPr>
          <a:xfrm>
            <a:off x="0" y="0"/>
            <a:ext cx="14630400" cy="1232747"/>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B3001F29-6893-E6B3-93AA-0FE28E48BA32}"/>
              </a:ext>
            </a:extLst>
          </p:cNvPr>
          <p:cNvGrpSpPr/>
          <p:nvPr/>
        </p:nvGrpSpPr>
        <p:grpSpPr>
          <a:xfrm>
            <a:off x="11194896" y="-27258"/>
            <a:ext cx="3010829" cy="1322696"/>
            <a:chOff x="-78059" y="-94021"/>
            <a:chExt cx="3216903" cy="1476772"/>
          </a:xfrm>
        </p:grpSpPr>
        <p:pic>
          <p:nvPicPr>
            <p:cNvPr id="25" name="Picture 24">
              <a:extLst>
                <a:ext uri="{FF2B5EF4-FFF2-40B4-BE49-F238E27FC236}">
                  <a16:creationId xmlns:a16="http://schemas.microsoft.com/office/drawing/2014/main" id="{C82E3729-6F9A-7089-2717-CFB6E574DBF6}"/>
                </a:ext>
              </a:extLst>
            </p:cNvPr>
            <p:cNvPicPr>
              <a:picLocks noChangeAspect="1"/>
            </p:cNvPicPr>
            <p:nvPr/>
          </p:nvPicPr>
          <p:blipFill>
            <a:blip r:embed="rId3"/>
            <a:stretch>
              <a:fillRect/>
            </a:stretch>
          </p:blipFill>
          <p:spPr>
            <a:xfrm>
              <a:off x="136703" y="62462"/>
              <a:ext cx="3002141" cy="1168615"/>
            </a:xfrm>
            <a:prstGeom prst="rect">
              <a:avLst/>
            </a:prstGeom>
          </p:spPr>
        </p:pic>
        <p:pic>
          <p:nvPicPr>
            <p:cNvPr id="26" name="Picture 25">
              <a:extLst>
                <a:ext uri="{FF2B5EF4-FFF2-40B4-BE49-F238E27FC236}">
                  <a16:creationId xmlns:a16="http://schemas.microsoft.com/office/drawing/2014/main" id="{61E57925-4EA3-8095-E4BE-651ECE886649}"/>
                </a:ext>
              </a:extLst>
            </p:cNvPr>
            <p:cNvPicPr>
              <a:picLocks noChangeAspect="1"/>
            </p:cNvPicPr>
            <p:nvPr/>
          </p:nvPicPr>
          <p:blipFill>
            <a:blip r:embed="rId4"/>
            <a:stretch>
              <a:fillRect/>
            </a:stretch>
          </p:blipFill>
          <p:spPr>
            <a:xfrm>
              <a:off x="-78059" y="-94021"/>
              <a:ext cx="1192736" cy="1476772"/>
            </a:xfrm>
            <a:prstGeom prst="rect">
              <a:avLst/>
            </a:prstGeom>
          </p:spPr>
        </p:pic>
      </p:grpSp>
      <p:sp>
        <p:nvSpPr>
          <p:cNvPr id="27" name="TextBox 26">
            <a:extLst>
              <a:ext uri="{FF2B5EF4-FFF2-40B4-BE49-F238E27FC236}">
                <a16:creationId xmlns:a16="http://schemas.microsoft.com/office/drawing/2014/main" id="{69BECD58-DB7E-0488-FDC7-0313C7C41D67}"/>
              </a:ext>
            </a:extLst>
          </p:cNvPr>
          <p:cNvSpPr txBox="1"/>
          <p:nvPr/>
        </p:nvSpPr>
        <p:spPr>
          <a:xfrm>
            <a:off x="4895687" y="377104"/>
            <a:ext cx="3375668" cy="707886"/>
          </a:xfrm>
          <a:prstGeom prst="rect">
            <a:avLst/>
          </a:prstGeom>
          <a:noFill/>
        </p:spPr>
        <p:txBody>
          <a:bodyPr wrap="none" rtlCol="0">
            <a:spAutoFit/>
          </a:bodyPr>
          <a:lstStyle/>
          <a:p>
            <a:r>
              <a:rPr lang="en-US" sz="4000" b="1" dirty="0">
                <a:solidFill>
                  <a:schemeClr val="bg1"/>
                </a:solidFill>
              </a:rPr>
              <a:t>FUTURE SCOPE</a:t>
            </a:r>
            <a:endParaRPr lang="en-IN" sz="4000" b="1" dirty="0">
              <a:solidFill>
                <a:schemeClr val="bg1"/>
              </a:solidFill>
            </a:endParaRPr>
          </a:p>
        </p:txBody>
      </p:sp>
    </p:spTree>
    <p:extLst>
      <p:ext uri="{BB962C8B-B14F-4D97-AF65-F5344CB8AC3E}">
        <p14:creationId xmlns:p14="http://schemas.microsoft.com/office/powerpoint/2010/main" val="38638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8E570BB-C533-71FC-2F8B-C1E73C803CB9}"/>
              </a:ext>
            </a:extLst>
          </p:cNvPr>
          <p:cNvSpPr/>
          <p:nvPr/>
        </p:nvSpPr>
        <p:spPr>
          <a:xfrm>
            <a:off x="0" y="0"/>
            <a:ext cx="14630400" cy="1232747"/>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B3001F29-6893-E6B3-93AA-0FE28E48BA32}"/>
              </a:ext>
            </a:extLst>
          </p:cNvPr>
          <p:cNvGrpSpPr/>
          <p:nvPr/>
        </p:nvGrpSpPr>
        <p:grpSpPr>
          <a:xfrm>
            <a:off x="11194896" y="-27258"/>
            <a:ext cx="3010829" cy="1322696"/>
            <a:chOff x="-78059" y="-94021"/>
            <a:chExt cx="3216903" cy="1476772"/>
          </a:xfrm>
        </p:grpSpPr>
        <p:pic>
          <p:nvPicPr>
            <p:cNvPr id="25" name="Picture 24">
              <a:extLst>
                <a:ext uri="{FF2B5EF4-FFF2-40B4-BE49-F238E27FC236}">
                  <a16:creationId xmlns:a16="http://schemas.microsoft.com/office/drawing/2014/main" id="{C82E3729-6F9A-7089-2717-CFB6E574DBF6}"/>
                </a:ext>
              </a:extLst>
            </p:cNvPr>
            <p:cNvPicPr>
              <a:picLocks noChangeAspect="1"/>
            </p:cNvPicPr>
            <p:nvPr/>
          </p:nvPicPr>
          <p:blipFill>
            <a:blip r:embed="rId3"/>
            <a:stretch>
              <a:fillRect/>
            </a:stretch>
          </p:blipFill>
          <p:spPr>
            <a:xfrm>
              <a:off x="136703" y="62462"/>
              <a:ext cx="3002141" cy="1168615"/>
            </a:xfrm>
            <a:prstGeom prst="rect">
              <a:avLst/>
            </a:prstGeom>
          </p:spPr>
        </p:pic>
        <p:pic>
          <p:nvPicPr>
            <p:cNvPr id="26" name="Picture 25">
              <a:extLst>
                <a:ext uri="{FF2B5EF4-FFF2-40B4-BE49-F238E27FC236}">
                  <a16:creationId xmlns:a16="http://schemas.microsoft.com/office/drawing/2014/main" id="{61E57925-4EA3-8095-E4BE-651ECE886649}"/>
                </a:ext>
              </a:extLst>
            </p:cNvPr>
            <p:cNvPicPr>
              <a:picLocks noChangeAspect="1"/>
            </p:cNvPicPr>
            <p:nvPr/>
          </p:nvPicPr>
          <p:blipFill>
            <a:blip r:embed="rId4"/>
            <a:stretch>
              <a:fillRect/>
            </a:stretch>
          </p:blipFill>
          <p:spPr>
            <a:xfrm>
              <a:off x="-78059" y="-94021"/>
              <a:ext cx="1192736" cy="1476772"/>
            </a:xfrm>
            <a:prstGeom prst="rect">
              <a:avLst/>
            </a:prstGeom>
          </p:spPr>
        </p:pic>
      </p:grpSp>
      <p:sp>
        <p:nvSpPr>
          <p:cNvPr id="27" name="TextBox 26">
            <a:extLst>
              <a:ext uri="{FF2B5EF4-FFF2-40B4-BE49-F238E27FC236}">
                <a16:creationId xmlns:a16="http://schemas.microsoft.com/office/drawing/2014/main" id="{69BECD58-DB7E-0488-FDC7-0313C7C41D67}"/>
              </a:ext>
            </a:extLst>
          </p:cNvPr>
          <p:cNvSpPr txBox="1"/>
          <p:nvPr/>
        </p:nvSpPr>
        <p:spPr>
          <a:xfrm>
            <a:off x="4509885" y="280147"/>
            <a:ext cx="4691862" cy="707886"/>
          </a:xfrm>
          <a:prstGeom prst="rect">
            <a:avLst/>
          </a:prstGeom>
          <a:noFill/>
        </p:spPr>
        <p:txBody>
          <a:bodyPr wrap="none" rtlCol="0">
            <a:spAutoFit/>
          </a:bodyPr>
          <a:lstStyle/>
          <a:p>
            <a:r>
              <a:rPr lang="en-US" sz="4000" b="1" dirty="0">
                <a:solidFill>
                  <a:schemeClr val="bg1"/>
                </a:solidFill>
              </a:rPr>
              <a:t>TEAM INFORMATION</a:t>
            </a:r>
            <a:endParaRPr lang="en-IN" sz="4000" b="1" dirty="0">
              <a:solidFill>
                <a:schemeClr val="bg1"/>
              </a:solidFill>
            </a:endParaRPr>
          </a:p>
        </p:txBody>
      </p:sp>
      <p:sp>
        <p:nvSpPr>
          <p:cNvPr id="2" name="TextBox 1">
            <a:extLst>
              <a:ext uri="{FF2B5EF4-FFF2-40B4-BE49-F238E27FC236}">
                <a16:creationId xmlns:a16="http://schemas.microsoft.com/office/drawing/2014/main" id="{9DDC915E-35F8-95A2-6DDC-2A497BA4819D}"/>
              </a:ext>
            </a:extLst>
          </p:cNvPr>
          <p:cNvSpPr txBox="1"/>
          <p:nvPr/>
        </p:nvSpPr>
        <p:spPr>
          <a:xfrm>
            <a:off x="690418" y="1846300"/>
            <a:ext cx="11283858" cy="646331"/>
          </a:xfrm>
          <a:prstGeom prst="rect">
            <a:avLst/>
          </a:prstGeom>
          <a:noFill/>
        </p:spPr>
        <p:txBody>
          <a:bodyPr wrap="none" rtlCol="0">
            <a:spAutoFit/>
          </a:bodyPr>
          <a:lstStyle/>
          <a:p>
            <a:pPr marL="457200" indent="-457200">
              <a:buAutoNum type="arabicPeriod"/>
            </a:pPr>
            <a:r>
              <a:rPr lang="en-US" sz="1800" b="1" dirty="0">
                <a:solidFill>
                  <a:schemeClr val="bg2">
                    <a:lumMod val="10000"/>
                  </a:schemeClr>
                </a:solidFill>
                <a:latin typeface="Arial"/>
                <a:cs typeface="Arial"/>
              </a:rPr>
              <a:t>Name 1 Abhinav Kabra(Team Lead)- </a:t>
            </a:r>
            <a:r>
              <a:rPr lang="en-US" b="1" dirty="0">
                <a:solidFill>
                  <a:schemeClr val="bg2">
                    <a:lumMod val="10000"/>
                  </a:schemeClr>
                </a:solidFill>
                <a:latin typeface="Arial"/>
                <a:cs typeface="Arial"/>
                <a:hlinkClick r:id="rId5"/>
              </a:rPr>
              <a:t>abhibundi@gmail.com</a:t>
            </a:r>
            <a:r>
              <a:rPr lang="en-US" b="1" dirty="0">
                <a:solidFill>
                  <a:schemeClr val="bg2">
                    <a:lumMod val="10000"/>
                  </a:schemeClr>
                </a:solidFill>
                <a:latin typeface="Arial"/>
                <a:cs typeface="Arial"/>
              </a:rPr>
              <a:t> (mail </a:t>
            </a:r>
            <a:r>
              <a:rPr lang="en-US" sz="1800" b="1" dirty="0">
                <a:solidFill>
                  <a:schemeClr val="bg2">
                    <a:lumMod val="10000"/>
                  </a:schemeClr>
                </a:solidFill>
                <a:latin typeface="Arial"/>
                <a:cs typeface="Arial"/>
              </a:rPr>
              <a:t>id), 8824835976(Phone number)</a:t>
            </a:r>
          </a:p>
          <a:p>
            <a:pPr marL="457200" indent="-457200">
              <a:buAutoNum type="arabicPeriod"/>
            </a:pPr>
            <a:r>
              <a:rPr lang="en-US" sz="1800" b="1" dirty="0">
                <a:solidFill>
                  <a:schemeClr val="bg2">
                    <a:lumMod val="10000"/>
                  </a:schemeClr>
                </a:solidFill>
                <a:latin typeface="Arial"/>
                <a:cs typeface="Arial"/>
              </a:rPr>
              <a:t>Name 2 Moinuddin </a:t>
            </a:r>
            <a:r>
              <a:rPr lang="en-US" sz="1800" b="1" dirty="0" err="1">
                <a:solidFill>
                  <a:schemeClr val="bg2">
                    <a:lumMod val="10000"/>
                  </a:schemeClr>
                </a:solidFill>
                <a:latin typeface="Arial"/>
                <a:cs typeface="Arial"/>
              </a:rPr>
              <a:t>Chhipa</a:t>
            </a:r>
            <a:r>
              <a:rPr lang="en-US" b="1" dirty="0">
                <a:solidFill>
                  <a:schemeClr val="bg2">
                    <a:lumMod val="10000"/>
                  </a:schemeClr>
                </a:solidFill>
                <a:latin typeface="Arial"/>
                <a:cs typeface="Arial"/>
              </a:rPr>
              <a:t>- </a:t>
            </a:r>
            <a:r>
              <a:rPr lang="en-US" b="1" dirty="0">
                <a:solidFill>
                  <a:schemeClr val="bg2">
                    <a:lumMod val="10000"/>
                  </a:schemeClr>
                </a:solidFill>
                <a:latin typeface="Arial"/>
                <a:cs typeface="Arial"/>
                <a:hlinkClick r:id="rId6"/>
              </a:rPr>
              <a:t>moinuddinchhipa042@gmail.com</a:t>
            </a:r>
            <a:r>
              <a:rPr lang="en-US" b="1" dirty="0">
                <a:solidFill>
                  <a:schemeClr val="bg2">
                    <a:lumMod val="10000"/>
                  </a:schemeClr>
                </a:solidFill>
                <a:latin typeface="Arial"/>
                <a:cs typeface="Arial"/>
              </a:rPr>
              <a:t>(mail id),6377166481(Phone number)</a:t>
            </a:r>
            <a:endParaRPr lang="en-US" sz="1800" b="1" dirty="0">
              <a:solidFill>
                <a:schemeClr val="bg2">
                  <a:lumMod val="10000"/>
                </a:schemeClr>
              </a:solidFill>
              <a:latin typeface="Arial"/>
              <a:cs typeface="Arial"/>
            </a:endParaRPr>
          </a:p>
        </p:txBody>
      </p:sp>
    </p:spTree>
    <p:extLst>
      <p:ext uri="{BB962C8B-B14F-4D97-AF65-F5344CB8AC3E}">
        <p14:creationId xmlns:p14="http://schemas.microsoft.com/office/powerpoint/2010/main" val="2594091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902</Words>
  <Application>Microsoft Office PowerPoint</Application>
  <PresentationFormat>Custom</PresentationFormat>
  <Paragraphs>85</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Heebo</vt:lpstr>
      <vt:lpstr>Montserrat</vt:lpstr>
      <vt:lpstr>Poppins</vt:lpstr>
      <vt:lpstr>Times New Roman</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Abhinav Kabra</cp:lastModifiedBy>
  <cp:revision>27</cp:revision>
  <dcterms:created xsi:type="dcterms:W3CDTF">2024-06-21T02:39:44Z</dcterms:created>
  <dcterms:modified xsi:type="dcterms:W3CDTF">2024-07-29T15:58:33Z</dcterms:modified>
</cp:coreProperties>
</file>