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9" r:id="rId14"/>
    <p:sldId id="270" r:id="rId15"/>
    <p:sldId id="271" r:id="rId16"/>
    <p:sldId id="266"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08ECD-64DE-449C-BCCD-72AA6F2B62A5}" v="629" dt="2023-07-07T15:26:01.713"/>
    <p1510:client id="{2A5171F0-71E4-4A09-9913-849CF829552A}" v="123" dt="2023-07-10T06:46:37.336"/>
    <p1510:client id="{685749D8-BECC-488A-838E-097AEC88502D}" v="429" dt="2023-07-18T07:42:32.245"/>
    <p1510:client id="{8CBEB7A0-2E4B-477D-A697-AAA97DB6EAF1}" v="32" dt="2023-07-18T10:06:06.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7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6254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577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249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51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6942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8227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032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1552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1323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7/18/2023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4985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7/18/2023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0406551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uj.2024ec1144@kiet.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8" name="Straight Connector 27">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F2931E41-E91E-7921-B850-33C351CCC38C}"/>
              </a:ext>
            </a:extLst>
          </p:cNvPr>
          <p:cNvPicPr>
            <a:picLocks noChangeAspect="1"/>
          </p:cNvPicPr>
          <p:nvPr/>
        </p:nvPicPr>
        <p:blipFill rotWithShape="1">
          <a:blip r:embed="rId2">
            <a:alphaModFix/>
          </a:blip>
          <a:srcRect l="5026" r="28610"/>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34" name="Freeform: Shape 33">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1" y="1203866"/>
            <a:ext cx="3813888" cy="1958340"/>
          </a:xfrm>
        </p:spPr>
        <p:txBody>
          <a:bodyPr vert="horz" lIns="91440" tIns="45720" rIns="91440" bIns="45720" rtlCol="0" anchor="t">
            <a:normAutofit/>
          </a:bodyPr>
          <a:lstStyle/>
          <a:p>
            <a:r>
              <a:rPr lang="en-US" sz="4000" kern="1200">
                <a:solidFill>
                  <a:srgbClr val="FFFFFF"/>
                </a:solidFill>
                <a:latin typeface="+mj-lt"/>
                <a:ea typeface="+mj-ea"/>
                <a:cs typeface="+mj-cs"/>
              </a:rPr>
              <a:t>STUDENT DETAILS</a:t>
            </a:r>
          </a:p>
        </p:txBody>
      </p:sp>
      <p:sp>
        <p:nvSpPr>
          <p:cNvPr id="3" name="Subtitle 2"/>
          <p:cNvSpPr>
            <a:spLocks noGrp="1"/>
          </p:cNvSpPr>
          <p:nvPr>
            <p:ph type="subTitle" idx="1"/>
          </p:nvPr>
        </p:nvSpPr>
        <p:spPr>
          <a:xfrm>
            <a:off x="6335907" y="2603922"/>
            <a:ext cx="4713092" cy="3111078"/>
          </a:xfrm>
        </p:spPr>
        <p:txBody>
          <a:bodyPr vert="horz" lIns="91440" tIns="45720" rIns="91440" bIns="45720" rtlCol="0" anchor="b">
            <a:normAutofit/>
          </a:bodyPr>
          <a:lstStyle/>
          <a:p>
            <a:pPr algn="r">
              <a:lnSpc>
                <a:spcPct val="120000"/>
              </a:lnSpc>
            </a:pPr>
            <a:r>
              <a:rPr lang="en-US" dirty="0"/>
              <a:t>Name : Anuj Kumar Chaudhary</a:t>
            </a:r>
          </a:p>
          <a:p>
            <a:pPr algn="r">
              <a:lnSpc>
                <a:spcPct val="120000"/>
              </a:lnSpc>
            </a:pPr>
            <a:r>
              <a:rPr lang="en-US" dirty="0"/>
              <a:t>CISCO </a:t>
            </a:r>
            <a:r>
              <a:rPr lang="en-US" dirty="0" err="1"/>
              <a:t>NetACAD</a:t>
            </a:r>
            <a:r>
              <a:rPr lang="en-US" dirty="0"/>
              <a:t> Email ID : </a:t>
            </a:r>
            <a:r>
              <a:rPr lang="en-US" dirty="0">
                <a:hlinkClick r:id="rId3"/>
              </a:rPr>
              <a:t>anuj.2024ec1144@kiet.edu</a:t>
            </a:r>
          </a:p>
          <a:p>
            <a:pPr algn="r">
              <a:lnSpc>
                <a:spcPct val="120000"/>
              </a:lnSpc>
            </a:pPr>
            <a:r>
              <a:rPr lang="en-US" dirty="0"/>
              <a:t>INTENSHIP Topic : CYBER SECURITY</a:t>
            </a:r>
            <a:endParaRPr lang="en-US"/>
          </a:p>
          <a:p>
            <a:pPr algn="r">
              <a:lnSpc>
                <a:spcPct val="120000"/>
              </a:lnSpc>
            </a:pPr>
            <a:r>
              <a:rPr lang="en-US" dirty="0"/>
              <a:t>Student ID:STU634a35d1c80531665807825</a:t>
            </a:r>
            <a:endParaRPr lang="en-US"/>
          </a:p>
          <a:p>
            <a:pPr algn="r">
              <a:lnSpc>
                <a:spcPct val="120000"/>
              </a:lnSpc>
            </a:pPr>
            <a:endParaRPr lang="en-US"/>
          </a:p>
        </p:txBody>
      </p:sp>
      <p:cxnSp>
        <p:nvCxnSpPr>
          <p:cNvPr id="36" name="Straight Connector 35">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C8019-3C72-F9FC-EDBB-133ABC702DDF}"/>
              </a:ext>
            </a:extLst>
          </p:cNvPr>
          <p:cNvSpPr>
            <a:spLocks noGrp="1"/>
          </p:cNvSpPr>
          <p:nvPr>
            <p:ph type="title"/>
          </p:nvPr>
        </p:nvSpPr>
        <p:spPr>
          <a:xfrm>
            <a:off x="1143000" y="872937"/>
            <a:ext cx="8862060" cy="1360898"/>
          </a:xfrm>
        </p:spPr>
        <p:txBody>
          <a:bodyPr>
            <a:normAutofit/>
          </a:bodyPr>
          <a:lstStyle/>
          <a:p>
            <a:r>
              <a:rPr lang="en-GB" dirty="0"/>
              <a:t>                            </a:t>
            </a:r>
            <a:r>
              <a:rPr lang="en-GB" dirty="0">
                <a:ea typeface="+mj-lt"/>
                <a:cs typeface="+mj-lt"/>
              </a:rPr>
              <a:t>                                                            Vulnerabilities/THREAT</a:t>
            </a:r>
            <a:r>
              <a:rPr lang="en-GB" dirty="0">
                <a:solidFill>
                  <a:srgbClr val="FFFFFF"/>
                </a:solidFill>
                <a:latin typeface="Walbaum Display"/>
              </a:rPr>
              <a:t>S</a:t>
            </a:r>
            <a:endParaRPr lang="en-GB" dirty="0"/>
          </a:p>
        </p:txBody>
      </p:sp>
      <p:sp>
        <p:nvSpPr>
          <p:cNvPr id="3" name="Content Placeholder 2">
            <a:extLst>
              <a:ext uri="{FF2B5EF4-FFF2-40B4-BE49-F238E27FC236}">
                <a16:creationId xmlns:a16="http://schemas.microsoft.com/office/drawing/2014/main" id="{87CFCA10-A3FB-C839-80D9-44EE5C0F7BC9}"/>
              </a:ext>
            </a:extLst>
          </p:cNvPr>
          <p:cNvSpPr>
            <a:spLocks noGrp="1"/>
          </p:cNvSpPr>
          <p:nvPr>
            <p:ph idx="1"/>
          </p:nvPr>
        </p:nvSpPr>
        <p:spPr>
          <a:xfrm>
            <a:off x="1142999" y="2332029"/>
            <a:ext cx="10279092" cy="3524486"/>
          </a:xfrm>
        </p:spPr>
        <p:txBody>
          <a:bodyPr vert="horz" lIns="91440" tIns="45720" rIns="91440" bIns="45720" rtlCol="0" anchor="t">
            <a:normAutofit/>
          </a:bodyPr>
          <a:lstStyle/>
          <a:p>
            <a:pPr marL="0" indent="0">
              <a:buNone/>
            </a:pPr>
            <a:r>
              <a:rPr lang="en-GB" sz="1800" dirty="0">
                <a:ea typeface="+mn-lt"/>
                <a:cs typeface="+mn-lt"/>
              </a:rPr>
              <a:t>1. Unauthorized Access: If the network topology and configuration are not properly secured, attackers could potentially gain unauthorized access to the network or specific VLANs. This could allow them to eavesdrop on network traffic, launch attacks, or access sensitive information.</a:t>
            </a:r>
          </a:p>
          <a:p>
            <a:endParaRPr lang="en-GB" sz="1800" dirty="0">
              <a:ea typeface="+mn-lt"/>
              <a:cs typeface="+mn-lt"/>
            </a:endParaRPr>
          </a:p>
          <a:p>
            <a:pPr marL="0" indent="0">
              <a:buNone/>
            </a:pPr>
            <a:r>
              <a:rPr lang="en-GB" sz="1800" dirty="0">
                <a:ea typeface="+mn-lt"/>
                <a:cs typeface="+mn-lt"/>
              </a:rPr>
              <a:t>2. VLAN Hopping: Improperly configured VLANs may be susceptible to VLAN hopping attacks. Attackers can send malicious frames that trick switches into forwarding traffic to unintended VLANs, potentially gaining access to sensitive data or bypassing network security measures.</a:t>
            </a:r>
          </a:p>
          <a:p>
            <a:pPr>
              <a:lnSpc>
                <a:spcPct val="110000"/>
              </a:lnSpc>
            </a:pPr>
            <a:endParaRPr lang="en-GB" sz="4000" dirty="0">
              <a:ea typeface="+mn-lt"/>
              <a:cs typeface="+mn-lt"/>
            </a:endParaRP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09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2D13-8E54-6EBF-5401-EFC0E7E84DDC}"/>
              </a:ext>
            </a:extLst>
          </p:cNvPr>
          <p:cNvSpPr>
            <a:spLocks noGrp="1"/>
          </p:cNvSpPr>
          <p:nvPr>
            <p:ph type="title"/>
          </p:nvPr>
        </p:nvSpPr>
        <p:spPr/>
        <p:txBody>
          <a:bodyPr/>
          <a:lstStyle/>
          <a:p>
            <a:r>
              <a:rPr lang="en-GB" dirty="0"/>
              <a:t>                    </a:t>
            </a:r>
            <a:r>
              <a:rPr lang="en-GB" dirty="0">
                <a:ea typeface="+mj-lt"/>
                <a:cs typeface="+mj-lt"/>
              </a:rPr>
              <a:t>Vulnerabilities/THREATS</a:t>
            </a:r>
            <a:endParaRPr lang="en-GB" dirty="0"/>
          </a:p>
        </p:txBody>
      </p:sp>
      <p:sp>
        <p:nvSpPr>
          <p:cNvPr id="3" name="Content Placeholder 2">
            <a:extLst>
              <a:ext uri="{FF2B5EF4-FFF2-40B4-BE49-F238E27FC236}">
                <a16:creationId xmlns:a16="http://schemas.microsoft.com/office/drawing/2014/main" id="{C48CC201-2BD0-9150-8A53-C2D3D6121586}"/>
              </a:ext>
            </a:extLst>
          </p:cNvPr>
          <p:cNvSpPr>
            <a:spLocks noGrp="1"/>
          </p:cNvSpPr>
          <p:nvPr>
            <p:ph idx="1"/>
          </p:nvPr>
        </p:nvSpPr>
        <p:spPr/>
        <p:txBody>
          <a:bodyPr vert="horz" lIns="91440" tIns="45720" rIns="91440" bIns="45720" rtlCol="0" anchor="t">
            <a:normAutofit lnSpcReduction="10000"/>
          </a:bodyPr>
          <a:lstStyle/>
          <a:p>
            <a:pPr>
              <a:buNone/>
            </a:pPr>
            <a:r>
              <a:rPr lang="en-GB" dirty="0">
                <a:ea typeface="+mn-lt"/>
                <a:cs typeface="+mn-lt"/>
              </a:rPr>
              <a:t>3. DHCP Attacks: Attackers might attempt to exploit vulnerabilities in the DHCP infrastructure. For example, they could launch DHCP rogue server attacks, where unauthorized DHCP servers are introduced into the network, leading to unauthorized IP address assignments and potential man-in-the-middle attacks.</a:t>
            </a:r>
            <a:endParaRPr lang="en-US" dirty="0"/>
          </a:p>
          <a:p>
            <a:pPr>
              <a:buNone/>
            </a:pPr>
            <a:endParaRPr lang="en-GB"/>
          </a:p>
          <a:p>
            <a:pPr marL="0" indent="-228600">
              <a:buNone/>
            </a:pPr>
            <a:r>
              <a:rPr lang="en-GB" dirty="0">
                <a:ea typeface="+mn-lt"/>
                <a:cs typeface="+mn-lt"/>
              </a:rPr>
              <a:t>4. Denial of Service (DoS): Malicious actors may launch DoS attacks against the network, targeting DHCP servers, routers, or other critical infrastructure components. This can disrupt network connectivity, leading to service unavailability for legitimate users.</a:t>
            </a:r>
            <a:endParaRPr lang="en-GB" i="0"/>
          </a:p>
        </p:txBody>
      </p:sp>
    </p:spTree>
    <p:extLst>
      <p:ext uri="{BB962C8B-B14F-4D97-AF65-F5344CB8AC3E}">
        <p14:creationId xmlns:p14="http://schemas.microsoft.com/office/powerpoint/2010/main" val="183307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FF0A-1E78-8933-3E17-EB4E63A0B5AE}"/>
              </a:ext>
            </a:extLst>
          </p:cNvPr>
          <p:cNvSpPr>
            <a:spLocks noGrp="1"/>
          </p:cNvSpPr>
          <p:nvPr>
            <p:ph type="title"/>
          </p:nvPr>
        </p:nvSpPr>
        <p:spPr/>
        <p:txBody>
          <a:bodyPr/>
          <a:lstStyle/>
          <a:p>
            <a:r>
              <a:rPr lang="en-GB" dirty="0">
                <a:ea typeface="+mj-lt"/>
                <a:cs typeface="+mj-lt"/>
              </a:rPr>
              <a:t>            Vulnerabilities/THREATS   </a:t>
            </a:r>
            <a:endParaRPr lang="en-US" dirty="0"/>
          </a:p>
        </p:txBody>
      </p:sp>
      <p:sp>
        <p:nvSpPr>
          <p:cNvPr id="3" name="Content Placeholder 2">
            <a:extLst>
              <a:ext uri="{FF2B5EF4-FFF2-40B4-BE49-F238E27FC236}">
                <a16:creationId xmlns:a16="http://schemas.microsoft.com/office/drawing/2014/main" id="{A3FE3B5F-F8B7-1858-CECB-82E84D03C868}"/>
              </a:ext>
            </a:extLst>
          </p:cNvPr>
          <p:cNvSpPr>
            <a:spLocks noGrp="1"/>
          </p:cNvSpPr>
          <p:nvPr>
            <p:ph idx="1"/>
          </p:nvPr>
        </p:nvSpPr>
        <p:spPr/>
        <p:txBody>
          <a:bodyPr vert="horz" lIns="91440" tIns="45720" rIns="91440" bIns="45720" rtlCol="0" anchor="t">
            <a:normAutofit lnSpcReduction="10000"/>
          </a:bodyPr>
          <a:lstStyle/>
          <a:p>
            <a:pPr>
              <a:buNone/>
            </a:pPr>
            <a:r>
              <a:rPr lang="en-GB">
                <a:ea typeface="+mn-lt"/>
                <a:cs typeface="+mn-lt"/>
              </a:rPr>
              <a:t>5. VLAN Misconfigurations: Improper VLAN configurations, such as incorrect tagging or missing access control lists (ACLs), could result in unintended traffic flows between VLANs. This may lead to unauthorized access, data leakage, or exposure of sensitive information.</a:t>
            </a:r>
            <a:endParaRPr lang="en-US"/>
          </a:p>
          <a:p>
            <a:pPr>
              <a:buNone/>
            </a:pPr>
            <a:endParaRPr lang="en-GB"/>
          </a:p>
          <a:p>
            <a:pPr>
              <a:buNone/>
            </a:pPr>
            <a:r>
              <a:rPr lang="en-GB">
                <a:ea typeface="+mn-lt"/>
                <a:cs typeface="+mn-lt"/>
              </a:rPr>
              <a:t>6. Insider Threats: Insiders with access to the network infrastructure, such as students or staff, could intentionally or inadvertently misuse their privileges. This could involve unauthorized access, unauthorized VLAN modifications, or misuse of DHCP services, potentially compromising network security.</a:t>
            </a:r>
            <a:endParaRPr lang="en-GB"/>
          </a:p>
          <a:p>
            <a:pPr marL="0" indent="0">
              <a:buNone/>
            </a:pPr>
            <a:endParaRPr lang="en-GB" dirty="0"/>
          </a:p>
        </p:txBody>
      </p:sp>
    </p:spTree>
    <p:extLst>
      <p:ext uri="{BB962C8B-B14F-4D97-AF65-F5344CB8AC3E}">
        <p14:creationId xmlns:p14="http://schemas.microsoft.com/office/powerpoint/2010/main" val="214870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E2A3-41D6-798F-BF8D-356017A83BD0}"/>
              </a:ext>
            </a:extLst>
          </p:cNvPr>
          <p:cNvSpPr>
            <a:spLocks noGrp="1"/>
          </p:cNvSpPr>
          <p:nvPr>
            <p:ph type="title"/>
          </p:nvPr>
        </p:nvSpPr>
        <p:spPr/>
        <p:txBody>
          <a:bodyPr/>
          <a:lstStyle/>
          <a:p>
            <a:r>
              <a:rPr lang="en-GB" dirty="0"/>
              <a:t>                COUNTERMEASURES</a:t>
            </a:r>
          </a:p>
        </p:txBody>
      </p:sp>
      <p:sp>
        <p:nvSpPr>
          <p:cNvPr id="3" name="Content Placeholder 2">
            <a:extLst>
              <a:ext uri="{FF2B5EF4-FFF2-40B4-BE49-F238E27FC236}">
                <a16:creationId xmlns:a16="http://schemas.microsoft.com/office/drawing/2014/main" id="{51AD3990-B7DC-AF20-8E63-7B2A4E2FC386}"/>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GB" dirty="0">
                <a:ea typeface="+mn-lt"/>
                <a:cs typeface="+mn-lt"/>
              </a:rPr>
              <a:t>1. Unauthorized Access:</a:t>
            </a:r>
            <a:endParaRPr lang="en-GB" dirty="0"/>
          </a:p>
          <a:p>
            <a:r>
              <a:rPr lang="en-GB" dirty="0">
                <a:ea typeface="+mn-lt"/>
                <a:cs typeface="+mn-lt"/>
              </a:rPr>
              <a:t>   - Implement strong access controls, including secure authentication mechanisms such as strong passwords or multi-factor authentication.</a:t>
            </a:r>
            <a:endParaRPr lang="en-GB" dirty="0"/>
          </a:p>
          <a:p>
            <a:r>
              <a:rPr lang="en-GB" dirty="0">
                <a:ea typeface="+mn-lt"/>
                <a:cs typeface="+mn-lt"/>
              </a:rPr>
              <a:t>   - Regularly review and update user privileges to ensure they have the least privileges necessary.</a:t>
            </a:r>
            <a:endParaRPr lang="en-GB" dirty="0"/>
          </a:p>
          <a:p>
            <a:r>
              <a:rPr lang="en-GB" dirty="0">
                <a:ea typeface="+mn-lt"/>
                <a:cs typeface="+mn-lt"/>
              </a:rPr>
              <a:t>   - Utilize network segmentation and VLANs to isolate sensitive systems and restrict access based on user roles and responsibilities.</a:t>
            </a:r>
            <a:endParaRPr lang="en-GB" dirty="0"/>
          </a:p>
          <a:p>
            <a:r>
              <a:rPr lang="en-GB" dirty="0">
                <a:ea typeface="+mn-lt"/>
                <a:cs typeface="+mn-lt"/>
              </a:rPr>
              <a:t>   - Implement network monitoring and intrusion detection systems to detect and alert on unauthorized access attempts.</a:t>
            </a:r>
            <a:endParaRPr lang="en-GB" dirty="0"/>
          </a:p>
          <a:p>
            <a:endParaRPr lang="en-GB"/>
          </a:p>
          <a:p>
            <a:pPr marL="0" indent="0">
              <a:buNone/>
            </a:pPr>
            <a:r>
              <a:rPr lang="en-GB" dirty="0">
                <a:ea typeface="+mn-lt"/>
                <a:cs typeface="+mn-lt"/>
              </a:rPr>
              <a:t>2. VLAN Hopping:</a:t>
            </a:r>
            <a:endParaRPr lang="en-GB" dirty="0"/>
          </a:p>
          <a:p>
            <a:r>
              <a:rPr lang="en-GB" dirty="0">
                <a:ea typeface="+mn-lt"/>
                <a:cs typeface="+mn-lt"/>
              </a:rPr>
              <a:t>   - Implement proper VLAN configurations, ensuring that VLAN tagging and trunking protocols (such as VLAN Tagging Protocol [VTP]) are properly secured and authenticated.</a:t>
            </a:r>
            <a:endParaRPr lang="en-GB" dirty="0"/>
          </a:p>
          <a:p>
            <a:r>
              <a:rPr lang="en-GB" dirty="0">
                <a:ea typeface="+mn-lt"/>
                <a:cs typeface="+mn-lt"/>
              </a:rPr>
              <a:t>   - Implement VLAN Access Control Lists (VACLs) and port security mechanisms to prevent unauthorized VLAN hopping.</a:t>
            </a:r>
            <a:endParaRPr lang="en-GB" dirty="0"/>
          </a:p>
          <a:p>
            <a:r>
              <a:rPr lang="en-GB" dirty="0">
                <a:ea typeface="+mn-lt"/>
                <a:cs typeface="+mn-lt"/>
              </a:rPr>
              <a:t>   - Regularly monitor and review VLAN configurations to identify any misconfigurations or unauthorized changes.</a:t>
            </a:r>
            <a:endParaRPr lang="en-GB" dirty="0"/>
          </a:p>
        </p:txBody>
      </p:sp>
    </p:spTree>
    <p:extLst>
      <p:ext uri="{BB962C8B-B14F-4D97-AF65-F5344CB8AC3E}">
        <p14:creationId xmlns:p14="http://schemas.microsoft.com/office/powerpoint/2010/main" val="158838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766E-AD9B-6438-9B08-4B86E071888E}"/>
              </a:ext>
            </a:extLst>
          </p:cNvPr>
          <p:cNvSpPr>
            <a:spLocks noGrp="1"/>
          </p:cNvSpPr>
          <p:nvPr>
            <p:ph type="title"/>
          </p:nvPr>
        </p:nvSpPr>
        <p:spPr/>
        <p:txBody>
          <a:bodyPr/>
          <a:lstStyle/>
          <a:p>
            <a:r>
              <a:rPr lang="en-GB" dirty="0"/>
              <a:t>                </a:t>
            </a:r>
            <a:r>
              <a:rPr lang="en-GB" dirty="0">
                <a:ea typeface="+mj-lt"/>
                <a:cs typeface="+mj-lt"/>
              </a:rPr>
              <a:t>COUNTERMEASURES</a:t>
            </a:r>
            <a:endParaRPr lang="en-GB" dirty="0"/>
          </a:p>
        </p:txBody>
      </p:sp>
      <p:sp>
        <p:nvSpPr>
          <p:cNvPr id="3" name="Content Placeholder 2">
            <a:extLst>
              <a:ext uri="{FF2B5EF4-FFF2-40B4-BE49-F238E27FC236}">
                <a16:creationId xmlns:a16="http://schemas.microsoft.com/office/drawing/2014/main" id="{70FC90FA-D674-7536-6F02-277976798830}"/>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GB">
                <a:ea typeface="+mn-lt"/>
                <a:cs typeface="+mn-lt"/>
              </a:rPr>
              <a:t>3. DHCP Attacks:</a:t>
            </a:r>
            <a:endParaRPr lang="en-GB"/>
          </a:p>
          <a:p>
            <a:r>
              <a:rPr lang="en-GB">
                <a:ea typeface="+mn-lt"/>
                <a:cs typeface="+mn-lt"/>
              </a:rPr>
              <a:t>   - Implement DHCP snooping to validate DHCP messages and prevent rogue DHCP servers.</a:t>
            </a:r>
            <a:endParaRPr lang="en-GB"/>
          </a:p>
          <a:p>
            <a:r>
              <a:rPr lang="en-GB" dirty="0">
                <a:ea typeface="+mn-lt"/>
                <a:cs typeface="+mn-lt"/>
              </a:rPr>
              <a:t>   - Configure port security features to limit the number of DHCP requests per port and prevent unauthorized DHCP server connections.</a:t>
            </a:r>
            <a:endParaRPr lang="en-GB" dirty="0"/>
          </a:p>
          <a:p>
            <a:r>
              <a:rPr lang="en-GB" dirty="0">
                <a:ea typeface="+mn-lt"/>
                <a:cs typeface="+mn-lt"/>
              </a:rPr>
              <a:t>   - Monitor DHCP server logs for any suspicious activity or unauthorized IP address assignments.</a:t>
            </a:r>
            <a:endParaRPr lang="en-GB" dirty="0"/>
          </a:p>
          <a:p>
            <a:endParaRPr lang="en-GB"/>
          </a:p>
          <a:p>
            <a:pPr marL="0" indent="0">
              <a:buNone/>
            </a:pPr>
            <a:r>
              <a:rPr lang="en-GB">
                <a:ea typeface="+mn-lt"/>
                <a:cs typeface="+mn-lt"/>
              </a:rPr>
              <a:t>4. Denial of Service (DoS):</a:t>
            </a:r>
            <a:endParaRPr lang="en-GB"/>
          </a:p>
          <a:p>
            <a:r>
              <a:rPr lang="en-GB" dirty="0">
                <a:ea typeface="+mn-lt"/>
                <a:cs typeface="+mn-lt"/>
              </a:rPr>
              <a:t>   - Implement network-wide DoS protection mechanisms, such as rate limiting, traffic shaping, or traffic prioritization.</a:t>
            </a:r>
            <a:endParaRPr lang="en-GB" dirty="0"/>
          </a:p>
          <a:p>
            <a:r>
              <a:rPr lang="en-GB" dirty="0">
                <a:ea typeface="+mn-lt"/>
                <a:cs typeface="+mn-lt"/>
              </a:rPr>
              <a:t>   - Deploy intrusion prevention systems (IPS) or firewalls with DoS protection capabilities to detect and mitigate DoS attacks.</a:t>
            </a:r>
            <a:endParaRPr lang="en-GB" dirty="0"/>
          </a:p>
          <a:p>
            <a:r>
              <a:rPr lang="en-GB" dirty="0">
                <a:ea typeface="+mn-lt"/>
                <a:cs typeface="+mn-lt"/>
              </a:rPr>
              <a:t>   - Implement network traffic monitoring and anomaly detection systems to identify unusual traffic patterns that may indicate a DoS attack.</a:t>
            </a:r>
            <a:endParaRPr lang="en-GB" dirty="0"/>
          </a:p>
        </p:txBody>
      </p:sp>
    </p:spTree>
    <p:extLst>
      <p:ext uri="{BB962C8B-B14F-4D97-AF65-F5344CB8AC3E}">
        <p14:creationId xmlns:p14="http://schemas.microsoft.com/office/powerpoint/2010/main" val="187660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B61E-BB4C-3BA3-F0F6-AF20CA2DDA6D}"/>
              </a:ext>
            </a:extLst>
          </p:cNvPr>
          <p:cNvSpPr>
            <a:spLocks noGrp="1"/>
          </p:cNvSpPr>
          <p:nvPr>
            <p:ph type="title"/>
          </p:nvPr>
        </p:nvSpPr>
        <p:spPr/>
        <p:txBody>
          <a:bodyPr/>
          <a:lstStyle/>
          <a:p>
            <a:r>
              <a:rPr lang="en-GB" dirty="0">
                <a:ea typeface="+mj-lt"/>
                <a:cs typeface="+mj-lt"/>
              </a:rPr>
              <a:t>                COUNTERMEASURES</a:t>
            </a:r>
          </a:p>
          <a:p>
            <a:endParaRPr lang="en-GB" dirty="0"/>
          </a:p>
        </p:txBody>
      </p:sp>
      <p:sp>
        <p:nvSpPr>
          <p:cNvPr id="3" name="Content Placeholder 2">
            <a:extLst>
              <a:ext uri="{FF2B5EF4-FFF2-40B4-BE49-F238E27FC236}">
                <a16:creationId xmlns:a16="http://schemas.microsoft.com/office/drawing/2014/main" id="{E8C1761B-DE51-BA3A-877B-1BDE2FF835A9}"/>
              </a:ext>
            </a:extLst>
          </p:cNvPr>
          <p:cNvSpPr>
            <a:spLocks noGrp="1"/>
          </p:cNvSpPr>
          <p:nvPr>
            <p:ph idx="1"/>
          </p:nvPr>
        </p:nvSpPr>
        <p:spPr/>
        <p:txBody>
          <a:bodyPr vert="horz" lIns="91440" tIns="45720" rIns="91440" bIns="45720" rtlCol="0" anchor="t">
            <a:noAutofit/>
          </a:bodyPr>
          <a:lstStyle/>
          <a:p>
            <a:pPr marL="0" indent="0">
              <a:buNone/>
            </a:pPr>
            <a:r>
              <a:rPr lang="en-GB" sz="1200" dirty="0">
                <a:ea typeface="+mn-lt"/>
                <a:cs typeface="+mn-lt"/>
              </a:rPr>
              <a:t>5. VLAN Misconfigurations:</a:t>
            </a:r>
            <a:endParaRPr lang="en-GB" sz="1200" dirty="0"/>
          </a:p>
          <a:p>
            <a:r>
              <a:rPr lang="en-GB" sz="1200" dirty="0">
                <a:ea typeface="+mn-lt"/>
                <a:cs typeface="+mn-lt"/>
              </a:rPr>
              <a:t>   - Regularly audit and review VLAN configurations to ensure they align with the intended network design.</a:t>
            </a:r>
            <a:endParaRPr lang="en-GB" sz="1200" dirty="0"/>
          </a:p>
          <a:p>
            <a:r>
              <a:rPr lang="en-GB" sz="1200" dirty="0">
                <a:ea typeface="+mn-lt"/>
                <a:cs typeface="+mn-lt"/>
              </a:rPr>
              <a:t>   - Implement strict access control lists (ACLs) to control traffic between VLANs and restrict communication only to necessary services.</a:t>
            </a:r>
            <a:endParaRPr lang="en-GB" sz="1200" dirty="0"/>
          </a:p>
          <a:p>
            <a:r>
              <a:rPr lang="en-GB" sz="1200" dirty="0">
                <a:ea typeface="+mn-lt"/>
                <a:cs typeface="+mn-lt"/>
              </a:rPr>
              <a:t>   - Utilize VLAN tagging and appropriate VLAN numbering schemes to minimize the chances of misconfigurations.</a:t>
            </a:r>
            <a:endParaRPr lang="en-GB" sz="1200" dirty="0"/>
          </a:p>
          <a:p>
            <a:endParaRPr lang="en-GB" sz="1200" dirty="0"/>
          </a:p>
          <a:p>
            <a:pPr marL="0" indent="0">
              <a:buNone/>
            </a:pPr>
            <a:r>
              <a:rPr lang="en-GB" sz="1200" dirty="0">
                <a:ea typeface="+mn-lt"/>
                <a:cs typeface="+mn-lt"/>
              </a:rPr>
              <a:t>6. Insider Threats:</a:t>
            </a:r>
            <a:endParaRPr lang="en-GB" sz="1200" dirty="0"/>
          </a:p>
          <a:p>
            <a:r>
              <a:rPr lang="en-GB" sz="1200" dirty="0">
                <a:ea typeface="+mn-lt"/>
                <a:cs typeface="+mn-lt"/>
              </a:rPr>
              <a:t>   - Enforce strong security policies and conduct security awareness training for staff and students to educate them about security risks and the importance of responsible network usage.</a:t>
            </a:r>
            <a:endParaRPr lang="en-GB" sz="1200" dirty="0"/>
          </a:p>
          <a:p>
            <a:r>
              <a:rPr lang="en-GB" sz="1200" dirty="0">
                <a:ea typeface="+mn-lt"/>
                <a:cs typeface="+mn-lt"/>
              </a:rPr>
              <a:t>   - Implement user activity monitoring and auditing mechanisms to detect any suspicious </a:t>
            </a:r>
            <a:r>
              <a:rPr lang="en-GB" sz="1200" err="1">
                <a:ea typeface="+mn-lt"/>
                <a:cs typeface="+mn-lt"/>
              </a:rPr>
              <a:t>behavior</a:t>
            </a:r>
            <a:r>
              <a:rPr lang="en-GB" sz="1200" dirty="0">
                <a:ea typeface="+mn-lt"/>
                <a:cs typeface="+mn-lt"/>
              </a:rPr>
              <a:t> or policy violations.</a:t>
            </a:r>
            <a:endParaRPr lang="en-GB" sz="1200" dirty="0"/>
          </a:p>
          <a:p>
            <a:r>
              <a:rPr lang="en-GB" sz="1200" dirty="0">
                <a:ea typeface="+mn-lt"/>
                <a:cs typeface="+mn-lt"/>
              </a:rPr>
              <a:t>   - Regularly review and update user privileges and access controls to ensure they align with individuals' roles and responsibilities.</a:t>
            </a:r>
            <a:endParaRPr lang="en-GB" sz="1200" dirty="0"/>
          </a:p>
          <a:p>
            <a:r>
              <a:rPr lang="en-GB" sz="1200" dirty="0">
                <a:ea typeface="+mn-lt"/>
                <a:cs typeface="+mn-lt"/>
              </a:rPr>
              <a:t>   - Encourage a culture of reporting suspicious activity and provide a secure channel for reporting potential insider threats.</a:t>
            </a:r>
            <a:endParaRPr lang="en-GB" sz="1200" dirty="0"/>
          </a:p>
        </p:txBody>
      </p:sp>
    </p:spTree>
    <p:extLst>
      <p:ext uri="{BB962C8B-B14F-4D97-AF65-F5344CB8AC3E}">
        <p14:creationId xmlns:p14="http://schemas.microsoft.com/office/powerpoint/2010/main" val="192798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6D1F4DC3-EDAB-401A-BD21-33D25AB5F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4">
            <a:extLst>
              <a:ext uri="{FF2B5EF4-FFF2-40B4-BE49-F238E27FC236}">
                <a16:creationId xmlns:a16="http://schemas.microsoft.com/office/drawing/2014/main" id="{E9C7EB16-0EC8-4488-ACB2-C24CF90E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0A4ED-4725-9D9F-906C-37E9452938DC}"/>
              </a:ext>
            </a:extLst>
          </p:cNvPr>
          <p:cNvSpPr>
            <a:spLocks noGrp="1"/>
          </p:cNvSpPr>
          <p:nvPr>
            <p:ph type="title"/>
          </p:nvPr>
        </p:nvSpPr>
        <p:spPr>
          <a:xfrm>
            <a:off x="4205379" y="2978271"/>
            <a:ext cx="4083254" cy="2161635"/>
          </a:xfrm>
        </p:spPr>
        <p:txBody>
          <a:bodyPr vert="horz" lIns="91440" tIns="45720" rIns="91440" bIns="45720" rtlCol="0" anchor="t">
            <a:normAutofit/>
          </a:bodyPr>
          <a:lstStyle/>
          <a:p>
            <a:r>
              <a:rPr lang="en-US" sz="4200" cap="all" spc="300" dirty="0">
                <a:solidFill>
                  <a:srgbClr val="FFFFFF"/>
                </a:solidFill>
              </a:rPr>
              <a:t>Thank You..</a:t>
            </a:r>
          </a:p>
        </p:txBody>
      </p:sp>
      <p:sp>
        <p:nvSpPr>
          <p:cNvPr id="27" name="Freeform: Shape 16">
            <a:extLst>
              <a:ext uri="{FF2B5EF4-FFF2-40B4-BE49-F238E27FC236}">
                <a16:creationId xmlns:a16="http://schemas.microsoft.com/office/drawing/2014/main" id="{C3C4CE1C-C768-4656-8941-CE322DBE7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1515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9C3E66-43B5-EC9E-0B8C-017CFE1DF585}"/>
              </a:ext>
            </a:extLst>
          </p:cNvPr>
          <p:cNvSpPr>
            <a:spLocks noGrp="1"/>
          </p:cNvSpPr>
          <p:nvPr>
            <p:ph type="title"/>
          </p:nvPr>
        </p:nvSpPr>
        <p:spPr>
          <a:xfrm>
            <a:off x="1756756" y="906189"/>
            <a:ext cx="8689571" cy="1001886"/>
          </a:xfrm>
        </p:spPr>
        <p:txBody>
          <a:bodyPr anchor="b">
            <a:normAutofit/>
          </a:bodyPr>
          <a:lstStyle/>
          <a:p>
            <a:pPr algn="ctr"/>
            <a:r>
              <a:rPr lang="en-GB" dirty="0"/>
              <a:t>Project Title / Problem Statement</a:t>
            </a:r>
            <a:endParaRPr lang="en-GB"/>
          </a:p>
        </p:txBody>
      </p:sp>
      <p:sp>
        <p:nvSpPr>
          <p:cNvPr id="12"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152F71-8394-C358-C1C1-7FBDC7F4B0EC}"/>
              </a:ext>
            </a:extLst>
          </p:cNvPr>
          <p:cNvSpPr>
            <a:spLocks noGrp="1"/>
          </p:cNvSpPr>
          <p:nvPr>
            <p:ph idx="1"/>
          </p:nvPr>
        </p:nvSpPr>
        <p:spPr>
          <a:xfrm>
            <a:off x="2417715" y="2177940"/>
            <a:ext cx="7358051" cy="3662246"/>
          </a:xfrm>
        </p:spPr>
        <p:txBody>
          <a:bodyPr vert="horz" lIns="91440" tIns="45720" rIns="91440" bIns="45720" rtlCol="0" anchor="ctr">
            <a:normAutofit fontScale="92500"/>
          </a:bodyPr>
          <a:lstStyle/>
          <a:p>
            <a:pPr algn="ctr"/>
            <a:r>
              <a:rPr lang="en-GB" sz="2200" dirty="0">
                <a:ea typeface="+mn-lt"/>
                <a:cs typeface="+mn-lt"/>
              </a:rPr>
              <a:t>Choose a university/college campus and </a:t>
            </a:r>
            <a:r>
              <a:rPr lang="en-GB" sz="2200" dirty="0" err="1">
                <a:ea typeface="+mn-lt"/>
                <a:cs typeface="+mn-lt"/>
              </a:rPr>
              <a:t>analyze</a:t>
            </a:r>
            <a:r>
              <a:rPr lang="en-GB" sz="2200" dirty="0">
                <a:ea typeface="+mn-lt"/>
                <a:cs typeface="+mn-lt"/>
              </a:rPr>
              <a:t> its network topology. Map the network using Cisco Packet Tracer and identify the security controls that are in place, such as network segmentation, intrusion detection systems, firewalls, and authentication and authorization systems. Apply the knowledge gained from the </a:t>
            </a:r>
            <a:r>
              <a:rPr lang="en-GB" sz="2200" dirty="0" err="1">
                <a:ea typeface="+mn-lt"/>
                <a:cs typeface="+mn-lt"/>
              </a:rPr>
              <a:t>NetAcad</a:t>
            </a:r>
            <a:r>
              <a:rPr lang="en-GB" sz="2200" dirty="0">
                <a:ea typeface="+mn-lt"/>
                <a:cs typeface="+mn-lt"/>
              </a:rPr>
              <a:t> cyber security course to conduct an attack surface mapping, aiming to identify potential entry points for cyber-attacks. Propose countermeasures to mitigate these risks.</a:t>
            </a:r>
            <a:endParaRPr lang="en-GB" sz="2200" dirty="0"/>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010B07-CBD3-01C5-E867-D5DF25C7DB36}"/>
              </a:ext>
            </a:extLst>
          </p:cNvPr>
          <p:cNvSpPr>
            <a:spLocks noGrp="1"/>
          </p:cNvSpPr>
          <p:nvPr>
            <p:ph type="title"/>
          </p:nvPr>
        </p:nvSpPr>
        <p:spPr>
          <a:xfrm>
            <a:off x="1756756" y="906189"/>
            <a:ext cx="8689571" cy="1001886"/>
          </a:xfrm>
        </p:spPr>
        <p:txBody>
          <a:bodyPr anchor="b">
            <a:normAutofit/>
          </a:bodyPr>
          <a:lstStyle/>
          <a:p>
            <a:pPr algn="ctr"/>
            <a:r>
              <a:rPr lang="en-GB" dirty="0"/>
              <a:t>AGENDA</a:t>
            </a:r>
            <a:endParaRPr lang="en-GB"/>
          </a:p>
        </p:txBody>
      </p:sp>
      <p:sp>
        <p:nvSpPr>
          <p:cNvPr id="12"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D66C21-67CD-4278-6B84-ED313374DD60}"/>
              </a:ext>
            </a:extLst>
          </p:cNvPr>
          <p:cNvSpPr>
            <a:spLocks noGrp="1"/>
          </p:cNvSpPr>
          <p:nvPr>
            <p:ph idx="1"/>
          </p:nvPr>
        </p:nvSpPr>
        <p:spPr>
          <a:xfrm>
            <a:off x="2417715" y="2177940"/>
            <a:ext cx="7358051" cy="3662246"/>
          </a:xfrm>
        </p:spPr>
        <p:txBody>
          <a:bodyPr vert="horz" lIns="91440" tIns="45720" rIns="91440" bIns="45720" rtlCol="0" anchor="ctr">
            <a:normAutofit/>
          </a:bodyPr>
          <a:lstStyle/>
          <a:p>
            <a:pPr algn="ctr">
              <a:lnSpc>
                <a:spcPct val="110000"/>
              </a:lnSpc>
            </a:pPr>
            <a:r>
              <a:rPr lang="en-GB" dirty="0">
                <a:ea typeface="+mn-lt"/>
                <a:cs typeface="+mn-lt"/>
              </a:rPr>
              <a:t>The project aims to </a:t>
            </a:r>
            <a:r>
              <a:rPr lang="en-GB" err="1">
                <a:ea typeface="+mn-lt"/>
                <a:cs typeface="+mn-lt"/>
              </a:rPr>
              <a:t>analyze</a:t>
            </a:r>
            <a:r>
              <a:rPr lang="en-GB" dirty="0">
                <a:ea typeface="+mn-lt"/>
                <a:cs typeface="+mn-lt"/>
              </a:rPr>
              <a:t> the network topology of a university/college campus using Cisco Packet Tracer, mapping the implemented security controls, conducting attack surface mapping, and proposing countermeasures. It involves recreating the network architecture, identifying entry points for cyber-attacks, assessing risks, and recommending security enhancements to mitigate potential vulnerabilities and weaknesses in the network infrastructure.</a:t>
            </a:r>
            <a:endParaRPr lang="en-GB" dirty="0"/>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2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0064C-5E9A-1903-3B47-3EDF8CD51602}"/>
              </a:ext>
            </a:extLst>
          </p:cNvPr>
          <p:cNvSpPr>
            <a:spLocks noGrp="1"/>
          </p:cNvSpPr>
          <p:nvPr>
            <p:ph type="title"/>
          </p:nvPr>
        </p:nvSpPr>
        <p:spPr>
          <a:xfrm>
            <a:off x="1143000" y="872937"/>
            <a:ext cx="8862060" cy="1360898"/>
          </a:xfrm>
        </p:spPr>
        <p:txBody>
          <a:bodyPr>
            <a:normAutofit/>
          </a:bodyPr>
          <a:lstStyle/>
          <a:p>
            <a:r>
              <a:rPr lang="en-GB" dirty="0"/>
              <a:t>PROJECT OVERVIEW</a:t>
            </a:r>
          </a:p>
        </p:txBody>
      </p:sp>
      <p:sp>
        <p:nvSpPr>
          <p:cNvPr id="3" name="Content Placeholder 2">
            <a:extLst>
              <a:ext uri="{FF2B5EF4-FFF2-40B4-BE49-F238E27FC236}">
                <a16:creationId xmlns:a16="http://schemas.microsoft.com/office/drawing/2014/main" id="{2B092ABD-40DB-8DB4-B06C-BC492FFD59F2}"/>
              </a:ext>
            </a:extLst>
          </p:cNvPr>
          <p:cNvSpPr>
            <a:spLocks noGrp="1"/>
          </p:cNvSpPr>
          <p:nvPr>
            <p:ph idx="1"/>
          </p:nvPr>
        </p:nvSpPr>
        <p:spPr>
          <a:xfrm>
            <a:off x="1142999" y="2332029"/>
            <a:ext cx="6972301" cy="3524486"/>
          </a:xfrm>
        </p:spPr>
        <p:txBody>
          <a:bodyPr vert="horz" lIns="91440" tIns="45720" rIns="91440" bIns="45720" rtlCol="0" anchor="t">
            <a:noAutofit/>
          </a:bodyPr>
          <a:lstStyle/>
          <a:p>
            <a:pPr>
              <a:lnSpc>
                <a:spcPct val="110000"/>
              </a:lnSpc>
            </a:pPr>
            <a:r>
              <a:rPr lang="en-GB" dirty="0"/>
              <a:t>The</a:t>
            </a:r>
            <a:r>
              <a:rPr lang="en-GB" dirty="0">
                <a:ea typeface="+mn-lt"/>
                <a:cs typeface="+mn-lt"/>
              </a:rPr>
              <a:t> project focuses on evaluating the network security of a university/college campus by </a:t>
            </a:r>
            <a:r>
              <a:rPr lang="en-GB" err="1">
                <a:ea typeface="+mn-lt"/>
                <a:cs typeface="+mn-lt"/>
              </a:rPr>
              <a:t>analyzing</a:t>
            </a:r>
            <a:r>
              <a:rPr lang="en-GB" dirty="0">
                <a:ea typeface="+mn-lt"/>
                <a:cs typeface="+mn-lt"/>
              </a:rPr>
              <a:t> its network topology using Cisco Packet Tracer. It involves mapping the existing security controls, conducting an attack surface mapping exercise to identify potential entry points for cyber-attacks, and proposing countermeasures to mitigate these risks. The objective is to enhance the network's security posture and protect against unauthorized access, data breaches, and network availability issues.</a:t>
            </a:r>
            <a:endParaRPr lang="en-GB" dirty="0"/>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68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F2A85-E687-A01C-DD6C-431385280573}"/>
              </a:ext>
            </a:extLst>
          </p:cNvPr>
          <p:cNvSpPr>
            <a:spLocks noGrp="1"/>
          </p:cNvSpPr>
          <p:nvPr>
            <p:ph type="title"/>
          </p:nvPr>
        </p:nvSpPr>
        <p:spPr>
          <a:xfrm>
            <a:off x="1143000" y="872937"/>
            <a:ext cx="8862060" cy="1360898"/>
          </a:xfrm>
        </p:spPr>
        <p:txBody>
          <a:bodyPr>
            <a:normAutofit/>
          </a:bodyPr>
          <a:lstStyle/>
          <a:p>
            <a:r>
              <a:rPr lang="en-GB" dirty="0"/>
              <a:t>Case Study and Requirements</a:t>
            </a:r>
            <a:endParaRPr lang="en-GB"/>
          </a:p>
        </p:txBody>
      </p:sp>
      <p:sp>
        <p:nvSpPr>
          <p:cNvPr id="3" name="Content Placeholder 2">
            <a:extLst>
              <a:ext uri="{FF2B5EF4-FFF2-40B4-BE49-F238E27FC236}">
                <a16:creationId xmlns:a16="http://schemas.microsoft.com/office/drawing/2014/main" id="{86E6A6E1-9984-4F7F-BE88-F43FF0597E8F}"/>
              </a:ext>
            </a:extLst>
          </p:cNvPr>
          <p:cNvSpPr>
            <a:spLocks noGrp="1"/>
          </p:cNvSpPr>
          <p:nvPr>
            <p:ph idx="1"/>
          </p:nvPr>
        </p:nvSpPr>
        <p:spPr>
          <a:xfrm>
            <a:off x="1142999" y="2332029"/>
            <a:ext cx="7648036" cy="3610750"/>
          </a:xfrm>
        </p:spPr>
        <p:txBody>
          <a:bodyPr vert="horz" lIns="91440" tIns="45720" rIns="91440" bIns="45720" rtlCol="0" anchor="t">
            <a:normAutofit fontScale="85000" lnSpcReduction="20000"/>
          </a:bodyPr>
          <a:lstStyle/>
          <a:p>
            <a:pPr>
              <a:lnSpc>
                <a:spcPct val="110000"/>
              </a:lnSpc>
              <a:buNone/>
            </a:pPr>
            <a:r>
              <a:rPr lang="en-GB" sz="1100" dirty="0">
                <a:latin typeface="Walbaum Display"/>
              </a:rPr>
              <a:t>     </a:t>
            </a:r>
            <a:r>
              <a:rPr lang="en-GB" sz="1800" dirty="0">
                <a:latin typeface="Walbaum Display"/>
              </a:rPr>
              <a:t>  KIET University is a large university which has two campuses situated 20 miles apart. The university’s students and staff are distributed in 4 faculties; these include the faculties of Health and Sciences; Business; Engineering/Computing and Art/Design. Each member of staff has a PC and students have access to PCs in the labs. Create a network topology with the main components to support the following:</a:t>
            </a:r>
            <a:br>
              <a:rPr lang="en-GB" sz="1800" dirty="0">
                <a:latin typeface="Walbaum Display"/>
              </a:rPr>
            </a:br>
            <a:endParaRPr lang="en-GB" sz="1800">
              <a:latin typeface="Walbaum Display"/>
            </a:endParaRPr>
          </a:p>
          <a:p>
            <a:pPr>
              <a:lnSpc>
                <a:spcPct val="110000"/>
              </a:lnSpc>
              <a:buFont typeface="Arial"/>
              <a:buChar char="•"/>
            </a:pPr>
            <a:r>
              <a:rPr lang="en-GB" sz="1800" dirty="0">
                <a:latin typeface="Walbaum Display"/>
              </a:rPr>
              <a:t>University location.</a:t>
            </a:r>
            <a:br>
              <a:rPr lang="en-GB" sz="1800" dirty="0">
                <a:latin typeface="Walbaum Display"/>
              </a:rPr>
            </a:br>
            <a:r>
              <a:rPr lang="en-GB" sz="1800" dirty="0">
                <a:latin typeface="Walbaum Display"/>
              </a:rPr>
              <a:t>Main Campus</a:t>
            </a:r>
            <a:br>
              <a:rPr lang="en-GB" sz="1800" dirty="0">
                <a:latin typeface="Walbaum Display"/>
              </a:rPr>
            </a:br>
            <a:r>
              <a:rPr lang="en-GB" sz="1800" dirty="0">
                <a:latin typeface="Walbaum Display"/>
              </a:rPr>
              <a:t>- Building A: Administrative staff in the departments of management, HR and finance. The admin staff PCs are distributed in the building offices and it is expected that they will share some networking equipment (Hint: use of VLANs is expected here). The Faculty of Business is also situated in this building</a:t>
            </a:r>
            <a:br>
              <a:rPr lang="en-GB" sz="1800" dirty="0">
                <a:latin typeface="Walbaum Display"/>
              </a:rPr>
            </a:br>
            <a:r>
              <a:rPr lang="en-GB" sz="1800" dirty="0">
                <a:latin typeface="Walbaum Display"/>
              </a:rPr>
              <a:t>- Building B: Faculty of Engineering and Computing and Faculty of Art and Design.</a:t>
            </a:r>
            <a:br>
              <a:rPr lang="en-GB" sz="1800" dirty="0">
                <a:latin typeface="Walbaum Display"/>
              </a:rPr>
            </a:br>
            <a:r>
              <a:rPr lang="en-GB" sz="1800" dirty="0">
                <a:latin typeface="Walbaum Display"/>
              </a:rPr>
              <a:t>- Building C: Students’ labs and IT department. The IT department hosts the University Web server and other servers - There is also an email server hosted externally on the cloud.</a:t>
            </a:r>
            <a:endParaRPr lang="en-GB" sz="1800">
              <a:latin typeface="Walbaum Display"/>
            </a:endParaRPr>
          </a:p>
          <a:p>
            <a:pPr marL="0" indent="0">
              <a:lnSpc>
                <a:spcPct val="110000"/>
              </a:lnSpc>
              <a:buNone/>
            </a:pPr>
            <a:endParaRPr lang="en-GB" sz="1100" dirty="0">
              <a:latin typeface="Walbaum Display"/>
            </a:endParaRPr>
          </a:p>
        </p:txBody>
      </p:sp>
      <p:cxnSp>
        <p:nvCxnSpPr>
          <p:cNvPr id="41" name="Straight Connector 4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88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34C4A-281C-2B2F-8EAC-9EEBD83E8103}"/>
              </a:ext>
            </a:extLst>
          </p:cNvPr>
          <p:cNvSpPr>
            <a:spLocks noGrp="1"/>
          </p:cNvSpPr>
          <p:nvPr>
            <p:ph type="title"/>
          </p:nvPr>
        </p:nvSpPr>
        <p:spPr>
          <a:xfrm>
            <a:off x="1143000" y="872937"/>
            <a:ext cx="8862060" cy="1360898"/>
          </a:xfrm>
        </p:spPr>
        <p:txBody>
          <a:bodyPr>
            <a:normAutofit/>
          </a:bodyPr>
          <a:lstStyle/>
          <a:p>
            <a:r>
              <a:rPr lang="en-GB" dirty="0" err="1"/>
              <a:t>Contn</a:t>
            </a:r>
            <a:r>
              <a:rPr lang="en-GB" dirty="0"/>
              <a:t>.......</a:t>
            </a:r>
          </a:p>
        </p:txBody>
      </p:sp>
      <p:sp>
        <p:nvSpPr>
          <p:cNvPr id="3" name="Content Placeholder 2">
            <a:extLst>
              <a:ext uri="{FF2B5EF4-FFF2-40B4-BE49-F238E27FC236}">
                <a16:creationId xmlns:a16="http://schemas.microsoft.com/office/drawing/2014/main" id="{AEA88649-E92C-4CD7-16E0-170E2815198A}"/>
              </a:ext>
            </a:extLst>
          </p:cNvPr>
          <p:cNvSpPr>
            <a:spLocks noGrp="1"/>
          </p:cNvSpPr>
          <p:nvPr>
            <p:ph idx="1"/>
          </p:nvPr>
        </p:nvSpPr>
        <p:spPr>
          <a:xfrm>
            <a:off x="1142999" y="2332029"/>
            <a:ext cx="7806187" cy="3768901"/>
          </a:xfrm>
        </p:spPr>
        <p:txBody>
          <a:bodyPr vert="horz" lIns="91440" tIns="45720" rIns="91440" bIns="45720" rtlCol="0" anchor="t">
            <a:normAutofit/>
          </a:bodyPr>
          <a:lstStyle/>
          <a:p>
            <a:pPr>
              <a:lnSpc>
                <a:spcPct val="110000"/>
              </a:lnSpc>
            </a:pPr>
            <a:r>
              <a:rPr lang="en-GB" sz="1400" dirty="0">
                <a:latin typeface="Walbaum Display"/>
                <a:ea typeface="+mn-lt"/>
                <a:cs typeface="+mn-lt"/>
              </a:rPr>
              <a:t>Smaller campus: Faculty of Health and Sciences (staff and students’ labs are situated on separate floors)</a:t>
            </a:r>
          </a:p>
          <a:p>
            <a:pPr>
              <a:lnSpc>
                <a:spcPct val="110000"/>
              </a:lnSpc>
            </a:pPr>
            <a:r>
              <a:rPr lang="en-GB" sz="1400" dirty="0">
                <a:latin typeface="Walbaum Display"/>
                <a:ea typeface="+mn-lt"/>
                <a:cs typeface="+mn-lt"/>
              </a:rPr>
              <a:t>Each department/faculty is expected to be on its own separate IP network.</a:t>
            </a:r>
            <a:endParaRPr lang="en-GB" sz="1400" dirty="0">
              <a:latin typeface="Walbaum Display"/>
            </a:endParaRPr>
          </a:p>
          <a:p>
            <a:pPr>
              <a:lnSpc>
                <a:spcPct val="110000"/>
              </a:lnSpc>
            </a:pPr>
            <a:r>
              <a:rPr lang="en-GB" sz="1400" dirty="0">
                <a:latin typeface="Walbaum Display"/>
                <a:ea typeface="+mn-lt"/>
                <a:cs typeface="+mn-lt"/>
              </a:rPr>
              <a:t>The switches should be configured with appropriate VLANs and security settings.</a:t>
            </a:r>
            <a:endParaRPr lang="en-GB" sz="1400">
              <a:latin typeface="Walbaum Display"/>
            </a:endParaRPr>
          </a:p>
          <a:p>
            <a:pPr>
              <a:lnSpc>
                <a:spcPct val="110000"/>
              </a:lnSpc>
            </a:pPr>
            <a:r>
              <a:rPr lang="en-GB" sz="1400" dirty="0">
                <a:latin typeface="Walbaum Display"/>
                <a:ea typeface="+mn-lt"/>
                <a:cs typeface="+mn-lt"/>
              </a:rPr>
              <a:t>RIPv2 will be used to provide routing for the routers in the internal network and static routing for the external server.</a:t>
            </a:r>
            <a:endParaRPr lang="en-GB" sz="1400">
              <a:latin typeface="Walbaum Display"/>
            </a:endParaRPr>
          </a:p>
          <a:p>
            <a:pPr>
              <a:lnSpc>
                <a:spcPct val="110000"/>
              </a:lnSpc>
            </a:pPr>
            <a:r>
              <a:rPr lang="en-GB" sz="1400" dirty="0">
                <a:latin typeface="Walbaum Display"/>
                <a:ea typeface="+mn-lt"/>
                <a:cs typeface="+mn-lt"/>
              </a:rPr>
              <a:t>The devices in building A will be expected to acquire dynamic IP addresses from a router-based DHCP server.</a:t>
            </a:r>
            <a:endParaRPr lang="en-GB" sz="1400">
              <a:latin typeface="Walbaum Display"/>
            </a:endParaRPr>
          </a:p>
          <a:p>
            <a:pPr>
              <a:lnSpc>
                <a:spcPct val="110000"/>
              </a:lnSpc>
            </a:pPr>
            <a:r>
              <a:rPr lang="en-GB" sz="1400" dirty="0">
                <a:latin typeface="Walbaum Display"/>
                <a:ea typeface="+mn-lt"/>
                <a:cs typeface="+mn-lt"/>
              </a:rPr>
              <a:t>Configure in Packet Tracer the network with appropriate settings to achieve the connectivity and functionalities specified in the requirements.</a:t>
            </a:r>
            <a:endParaRPr lang="en-GB" sz="1400">
              <a:latin typeface="Walbaum Display"/>
            </a:endParaRPr>
          </a:p>
          <a:p>
            <a:pPr>
              <a:lnSpc>
                <a:spcPct val="110000"/>
              </a:lnSpc>
            </a:pPr>
            <a:endParaRPr lang="en-GB" sz="1400" dirty="0"/>
          </a:p>
        </p:txBody>
      </p:sp>
      <p:cxnSp>
        <p:nvCxnSpPr>
          <p:cNvPr id="30" name="Straight Connector 29">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5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0F6F1-4880-F52B-EBE7-B68C4BB4E3BF}"/>
              </a:ext>
            </a:extLst>
          </p:cNvPr>
          <p:cNvSpPr>
            <a:spLocks noGrp="1"/>
          </p:cNvSpPr>
          <p:nvPr>
            <p:ph type="title"/>
          </p:nvPr>
        </p:nvSpPr>
        <p:spPr>
          <a:xfrm>
            <a:off x="1143000" y="872937"/>
            <a:ext cx="8862060" cy="1360898"/>
          </a:xfrm>
        </p:spPr>
        <p:txBody>
          <a:bodyPr>
            <a:normAutofit/>
          </a:bodyPr>
          <a:lstStyle/>
          <a:p>
            <a:r>
              <a:rPr lang="en-GB" dirty="0"/>
              <a:t>                Technologies Implemented</a:t>
            </a:r>
          </a:p>
        </p:txBody>
      </p:sp>
      <p:sp>
        <p:nvSpPr>
          <p:cNvPr id="3" name="Content Placeholder 2">
            <a:extLst>
              <a:ext uri="{FF2B5EF4-FFF2-40B4-BE49-F238E27FC236}">
                <a16:creationId xmlns:a16="http://schemas.microsoft.com/office/drawing/2014/main" id="{4D2DF3EF-42D9-6557-A219-CC53C6CCA4AD}"/>
              </a:ext>
            </a:extLst>
          </p:cNvPr>
          <p:cNvSpPr>
            <a:spLocks noGrp="1"/>
          </p:cNvSpPr>
          <p:nvPr>
            <p:ph idx="1"/>
          </p:nvPr>
        </p:nvSpPr>
        <p:spPr>
          <a:xfrm>
            <a:off x="1142999" y="2332029"/>
            <a:ext cx="6972301" cy="3524486"/>
          </a:xfrm>
        </p:spPr>
        <p:txBody>
          <a:bodyPr vert="horz" lIns="91440" tIns="45720" rIns="91440" bIns="45720" rtlCol="0" anchor="t">
            <a:normAutofit/>
          </a:bodyPr>
          <a:lstStyle/>
          <a:p>
            <a:r>
              <a:rPr lang="en-GB" dirty="0">
                <a:ea typeface="+mn-lt"/>
                <a:cs typeface="+mn-lt"/>
              </a:rPr>
              <a:t>Creating a network topology using Cisco Packet Tracer.</a:t>
            </a:r>
            <a:endParaRPr lang="en-US" dirty="0"/>
          </a:p>
          <a:p>
            <a:r>
              <a:rPr lang="en-GB" dirty="0">
                <a:ea typeface="+mn-lt"/>
                <a:cs typeface="+mn-lt"/>
              </a:rPr>
              <a:t>Hierarchical Network Design.</a:t>
            </a:r>
            <a:endParaRPr lang="en-GB" dirty="0"/>
          </a:p>
          <a:p>
            <a:r>
              <a:rPr lang="en-GB" dirty="0">
                <a:ea typeface="+mn-lt"/>
                <a:cs typeface="+mn-lt"/>
              </a:rPr>
              <a:t>Connecting Networking devices with Correct cabling.</a:t>
            </a:r>
            <a:endParaRPr lang="en-GB" dirty="0"/>
          </a:p>
          <a:p>
            <a:r>
              <a:rPr lang="en-GB" dirty="0">
                <a:ea typeface="+mn-lt"/>
                <a:cs typeface="+mn-lt"/>
              </a:rPr>
              <a:t>Creating VLANs and assigning ports VLAN numbers.</a:t>
            </a:r>
            <a:endParaRPr lang="en-GB" dirty="0"/>
          </a:p>
          <a:p>
            <a:r>
              <a:rPr lang="en-GB" dirty="0">
                <a:ea typeface="+mn-lt"/>
                <a:cs typeface="+mn-lt"/>
              </a:rPr>
              <a:t>Subnetting and IP Addressing.</a:t>
            </a:r>
            <a:endParaRPr lang="en-GB" dirty="0"/>
          </a:p>
          <a:p>
            <a:r>
              <a:rPr lang="en-GB" dirty="0">
                <a:ea typeface="+mn-lt"/>
                <a:cs typeface="+mn-lt"/>
              </a:rPr>
              <a:t>Configuring Inter-VLAN Routing (Router on a stick).</a:t>
            </a:r>
            <a:endParaRPr lang="en-GB" dirty="0"/>
          </a:p>
          <a:p>
            <a:r>
              <a:rPr lang="en-GB" dirty="0">
                <a:ea typeface="+mn-lt"/>
                <a:cs typeface="+mn-lt"/>
              </a:rPr>
              <a:t>Configuring DHCP Server (Router as the DHCP Server).</a:t>
            </a:r>
            <a:endParaRPr lang="en-GB" dirty="0"/>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13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1850-9F71-8CD5-7F45-AABBC723F3D2}"/>
              </a:ext>
            </a:extLst>
          </p:cNvPr>
          <p:cNvSpPr>
            <a:spLocks noGrp="1"/>
          </p:cNvSpPr>
          <p:nvPr>
            <p:ph type="title"/>
          </p:nvPr>
        </p:nvSpPr>
        <p:spPr/>
        <p:txBody>
          <a:bodyPr/>
          <a:lstStyle/>
          <a:p>
            <a:r>
              <a:rPr lang="en-GB" dirty="0"/>
              <a:t>                  Technologies Implemented</a:t>
            </a:r>
          </a:p>
        </p:txBody>
      </p:sp>
      <p:sp>
        <p:nvSpPr>
          <p:cNvPr id="13" name="Content Placeholder 12">
            <a:extLst>
              <a:ext uri="{FF2B5EF4-FFF2-40B4-BE49-F238E27FC236}">
                <a16:creationId xmlns:a16="http://schemas.microsoft.com/office/drawing/2014/main" id="{7840A071-AF96-F052-A264-F2B54B953A4C}"/>
              </a:ext>
            </a:extLst>
          </p:cNvPr>
          <p:cNvSpPr>
            <a:spLocks noGrp="1"/>
          </p:cNvSpPr>
          <p:nvPr>
            <p:ph idx="1"/>
          </p:nvPr>
        </p:nvSpPr>
        <p:spPr/>
        <p:txBody>
          <a:bodyPr vert="horz" lIns="91440" tIns="45720" rIns="91440" bIns="45720" rtlCol="0" anchor="t">
            <a:normAutofit/>
          </a:bodyPr>
          <a:lstStyle/>
          <a:p>
            <a:r>
              <a:rPr lang="en-GB" dirty="0">
                <a:ea typeface="+mn-lt"/>
                <a:cs typeface="+mn-lt"/>
              </a:rPr>
              <a:t>Configuring SSH for secure Remote access.</a:t>
            </a:r>
            <a:endParaRPr lang="en-US" dirty="0"/>
          </a:p>
          <a:p>
            <a:r>
              <a:rPr lang="en-GB" dirty="0">
                <a:ea typeface="+mn-lt"/>
                <a:cs typeface="+mn-lt"/>
              </a:rPr>
              <a:t>Configuring RIPv2 as the routing protocol.</a:t>
            </a:r>
            <a:endParaRPr lang="en-GB" dirty="0"/>
          </a:p>
          <a:p>
            <a:r>
              <a:rPr lang="en-GB" dirty="0">
                <a:ea typeface="+mn-lt"/>
                <a:cs typeface="+mn-lt"/>
              </a:rPr>
              <a:t>Configuring switchport security or Port-Security on the switches.</a:t>
            </a:r>
            <a:endParaRPr lang="en-GB" dirty="0"/>
          </a:p>
          <a:p>
            <a:r>
              <a:rPr lang="en-GB" dirty="0">
                <a:ea typeface="+mn-lt"/>
                <a:cs typeface="+mn-lt"/>
              </a:rPr>
              <a:t>Host Device Configurations.</a:t>
            </a:r>
            <a:endParaRPr lang="en-GB" dirty="0"/>
          </a:p>
          <a:p>
            <a:r>
              <a:rPr lang="en-GB" dirty="0">
                <a:ea typeface="+mn-lt"/>
                <a:cs typeface="+mn-lt"/>
              </a:rPr>
              <a:t>Test and Verifying Network Communication.</a:t>
            </a:r>
            <a:endParaRPr lang="en-GB" dirty="0"/>
          </a:p>
        </p:txBody>
      </p:sp>
    </p:spTree>
    <p:extLst>
      <p:ext uri="{BB962C8B-B14F-4D97-AF65-F5344CB8AC3E}">
        <p14:creationId xmlns:p14="http://schemas.microsoft.com/office/powerpoint/2010/main" val="118498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06E7-6A7F-CE6A-8D75-26075814C4F0}"/>
              </a:ext>
            </a:extLst>
          </p:cNvPr>
          <p:cNvSpPr>
            <a:spLocks noGrp="1"/>
          </p:cNvSpPr>
          <p:nvPr>
            <p:ph type="title"/>
          </p:nvPr>
        </p:nvSpPr>
        <p:spPr/>
        <p:txBody>
          <a:bodyPr/>
          <a:lstStyle/>
          <a:p>
            <a:r>
              <a:rPr lang="en-GB" dirty="0"/>
              <a:t>           Network Topology Screenshot</a:t>
            </a:r>
          </a:p>
        </p:txBody>
      </p:sp>
      <p:pic>
        <p:nvPicPr>
          <p:cNvPr id="6" name="Picture 6" descr="A diagram of a network">
            <a:extLst>
              <a:ext uri="{FF2B5EF4-FFF2-40B4-BE49-F238E27FC236}">
                <a16:creationId xmlns:a16="http://schemas.microsoft.com/office/drawing/2014/main" id="{86F3A338-ACE3-FC86-44C2-F8F177D65328}"/>
              </a:ext>
            </a:extLst>
          </p:cNvPr>
          <p:cNvPicPr>
            <a:picLocks noGrp="1" noChangeAspect="1"/>
          </p:cNvPicPr>
          <p:nvPr>
            <p:ph idx="1"/>
          </p:nvPr>
        </p:nvPicPr>
        <p:blipFill>
          <a:blip r:embed="rId2"/>
          <a:stretch>
            <a:fillRect/>
          </a:stretch>
        </p:blipFill>
        <p:spPr>
          <a:xfrm>
            <a:off x="812321" y="2218417"/>
            <a:ext cx="10739885" cy="2989204"/>
          </a:xfrm>
        </p:spPr>
      </p:pic>
    </p:spTree>
    <p:extLst>
      <p:ext uri="{BB962C8B-B14F-4D97-AF65-F5344CB8AC3E}">
        <p14:creationId xmlns:p14="http://schemas.microsoft.com/office/powerpoint/2010/main" val="187715776"/>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13B39"/>
      </a:dk2>
      <a:lt2>
        <a:srgbClr val="E8E5E2"/>
      </a:lt2>
      <a:accent1>
        <a:srgbClr val="73A8DA"/>
      </a:accent1>
      <a:accent2>
        <a:srgbClr val="55B1B8"/>
      </a:accent2>
      <a:accent3>
        <a:srgbClr val="5EB195"/>
      </a:accent3>
      <a:accent4>
        <a:srgbClr val="54B56B"/>
      </a:accent4>
      <a:accent5>
        <a:srgbClr val="6CB35D"/>
      </a:accent5>
      <a:accent6>
        <a:srgbClr val="89AF51"/>
      </a:accent6>
      <a:hlink>
        <a:srgbClr val="9D7D5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RegattaVTI</vt:lpstr>
      <vt:lpstr>STUDENT DETAILS</vt:lpstr>
      <vt:lpstr>Project Title / Problem Statement</vt:lpstr>
      <vt:lpstr>AGENDA</vt:lpstr>
      <vt:lpstr>PROJECT OVERVIEW</vt:lpstr>
      <vt:lpstr>Case Study and Requirements</vt:lpstr>
      <vt:lpstr>Contn.......</vt:lpstr>
      <vt:lpstr>                Technologies Implemented</vt:lpstr>
      <vt:lpstr>                  Technologies Implemented</vt:lpstr>
      <vt:lpstr>           Network Topology Screenshot</vt:lpstr>
      <vt:lpstr>                                                                                        Vulnerabilities/THREATS</vt:lpstr>
      <vt:lpstr>                    Vulnerabilities/THREATS</vt:lpstr>
      <vt:lpstr>            Vulnerabilities/THREATS   </vt:lpstr>
      <vt:lpstr>                COUNTERMEASURES</vt:lpstr>
      <vt:lpstr>                COUNTERMEASURES</vt:lpstr>
      <vt:lpstr>                COUNTERMEASURES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375</cp:revision>
  <dcterms:created xsi:type="dcterms:W3CDTF">2023-07-07T14:12:01Z</dcterms:created>
  <dcterms:modified xsi:type="dcterms:W3CDTF">2023-07-18T10:06:26Z</dcterms:modified>
</cp:coreProperties>
</file>