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448" r:id="rId5"/>
    <p:sldId id="2462" r:id="rId6"/>
    <p:sldId id="259" r:id="rId7"/>
    <p:sldId id="2451" r:id="rId8"/>
    <p:sldId id="2457" r:id="rId9"/>
    <p:sldId id="2456" r:id="rId10"/>
    <p:sldId id="243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5033" autoAdjust="0"/>
  </p:normalViewPr>
  <p:slideViewPr>
    <p:cSldViewPr snapToGrid="0">
      <p:cViewPr varScale="1">
        <p:scale>
          <a:sx n="47" d="100"/>
          <a:sy n="47" d="100"/>
        </p:scale>
        <p:origin x="43" y="73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2/25/2024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b="1" i="0" dirty="0">
                <a:solidFill>
                  <a:srgbClr val="ECECEC"/>
                </a:solidFill>
                <a:effectLst/>
                <a:latin typeface="Söhne"/>
              </a:rPr>
              <a:t>Agile Presentation</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02.20.24</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Aspen </a:t>
            </a:r>
            <a:r>
              <a:rPr lang="en-US" dirty="0" err="1"/>
              <a:t>Koreny-crawford</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1774092" y="0"/>
            <a:ext cx="6096000" cy="6858000"/>
          </a:xfrm>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4229375" y="-213162"/>
            <a:ext cx="8531001" cy="990487"/>
          </a:xfrm>
        </p:spPr>
        <p:txBody>
          <a:bodyPr/>
          <a:lstStyle/>
          <a:p>
            <a:r>
              <a:rPr lang="en-US" sz="4400" dirty="0"/>
              <a:t>Introduction to Scrum-agile</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094508" y="847347"/>
            <a:ext cx="7898709" cy="6361060"/>
          </a:xfrm>
        </p:spPr>
        <p:txBody>
          <a:bodyPr/>
          <a:lstStyle/>
          <a:p>
            <a:pPr>
              <a:lnSpc>
                <a:spcPct val="100000"/>
              </a:lnSpc>
            </a:pPr>
            <a:r>
              <a:rPr lang="en-US" sz="2000" b="1" dirty="0"/>
              <a:t>Definition and Key Principles of Scrum-agile:</a:t>
            </a:r>
          </a:p>
          <a:p>
            <a:pPr lvl="1">
              <a:lnSpc>
                <a:spcPct val="100000"/>
              </a:lnSpc>
            </a:pPr>
            <a:r>
              <a:rPr lang="en-US" sz="1200" dirty="0"/>
              <a:t>Definition: Scrum-agile is an iterative and incremental software development methodology that prioritizes flexibility and customer satisfaction. It divides the project into small, manageable units called sprints, allowing for continuous improvement and adaptation.</a:t>
            </a:r>
          </a:p>
          <a:p>
            <a:pPr lvl="1">
              <a:lnSpc>
                <a:spcPct val="100000"/>
              </a:lnSpc>
            </a:pPr>
            <a:r>
              <a:rPr lang="en-US" sz="1200" dirty="0"/>
              <a:t>Key Principles: Emphasize principles such as transparency (ensuring everyone is on the same page), inspection (regular assessment of progress), and adaptation (making changes based on feedback).</a:t>
            </a:r>
          </a:p>
          <a:p>
            <a:pPr>
              <a:lnSpc>
                <a:spcPct val="100000"/>
              </a:lnSpc>
            </a:pPr>
            <a:r>
              <a:rPr lang="en-US" sz="2000" b="1" dirty="0"/>
              <a:t>Roles: Product Owner, Scrum Master, Development Team:</a:t>
            </a:r>
          </a:p>
          <a:p>
            <a:pPr lvl="1">
              <a:lnSpc>
                <a:spcPct val="100000"/>
              </a:lnSpc>
            </a:pPr>
            <a:r>
              <a:rPr lang="en-US" sz="1200" dirty="0"/>
              <a:t>Product Owner: The Product Owner represents the client, prioritizes the backlog, and ensures the team is building the right features.</a:t>
            </a:r>
          </a:p>
          <a:p>
            <a:pPr lvl="1">
              <a:lnSpc>
                <a:spcPct val="100000"/>
              </a:lnSpc>
            </a:pPr>
            <a:r>
              <a:rPr lang="en-US" sz="1200" dirty="0"/>
              <a:t>Scrum Master: The Scrum Master facilitates communication, removes obstacles, and ensures the team follows Scrum principles.</a:t>
            </a:r>
          </a:p>
          <a:p>
            <a:pPr lvl="1">
              <a:lnSpc>
                <a:spcPct val="100000"/>
              </a:lnSpc>
            </a:pPr>
            <a:r>
              <a:rPr lang="en-US" sz="1200" dirty="0"/>
              <a:t>Development Team: Comprising individuals responsible for designing, coding, testing, and delivering increments during each sprint.</a:t>
            </a:r>
          </a:p>
          <a:p>
            <a:pPr>
              <a:lnSpc>
                <a:spcPct val="100000"/>
              </a:lnSpc>
            </a:pPr>
            <a:r>
              <a:rPr lang="en-US" sz="2000" b="1" dirty="0"/>
              <a:t>Scrum Events: Sprint Planning, Daily Stand-up, Sprint Review, Sprint Retrospective:</a:t>
            </a:r>
            <a:endParaRPr lang="en-US" sz="1600" b="1" dirty="0"/>
          </a:p>
          <a:p>
            <a:pPr lvl="1">
              <a:lnSpc>
                <a:spcPct val="100000"/>
              </a:lnSpc>
            </a:pPr>
            <a:r>
              <a:rPr lang="en-US" sz="1200" dirty="0"/>
              <a:t>Sprint Planning: A collaborative meeting where the team plans the work to be done in the upcoming sprint.</a:t>
            </a:r>
          </a:p>
          <a:p>
            <a:pPr lvl="1">
              <a:lnSpc>
                <a:spcPct val="100000"/>
              </a:lnSpc>
            </a:pPr>
            <a:r>
              <a:rPr lang="en-US" sz="1200" dirty="0"/>
              <a:t>Daily Stand-up: A short daily meeting for the team to discuss progress, plan the day, and address any impediments.</a:t>
            </a:r>
          </a:p>
          <a:p>
            <a:pPr lvl="1">
              <a:lnSpc>
                <a:spcPct val="100000"/>
              </a:lnSpc>
            </a:pPr>
            <a:r>
              <a:rPr lang="en-US" sz="1200" dirty="0"/>
              <a:t>Sprint Review: A meeting at the end of each sprint to showcase completed work to stakeholders.</a:t>
            </a:r>
          </a:p>
          <a:p>
            <a:pPr lvl="1">
              <a:lnSpc>
                <a:spcPct val="100000"/>
              </a:lnSpc>
            </a:pPr>
            <a:r>
              <a:rPr lang="en-US" sz="1200" dirty="0"/>
              <a:t>Sprint Retrospective: A reflection on the sprint, identifying what went well and areas for improvement.</a:t>
            </a:r>
          </a:p>
          <a:p>
            <a:pPr lvl="1"/>
            <a:endParaRPr lang="en-US" sz="800" dirty="0"/>
          </a:p>
          <a:p>
            <a:pPr lvl="1"/>
            <a:endParaRPr lang="en-US" sz="1200" dirty="0"/>
          </a:p>
          <a:p>
            <a:endParaRPr lang="en-US" sz="1600"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4432851" y="147217"/>
            <a:ext cx="5897218" cy="884238"/>
          </a:xfrm>
        </p:spPr>
        <p:txBody>
          <a:bodyPr/>
          <a:lstStyle/>
          <a:p>
            <a:r>
              <a:rPr lang="en-US" sz="4400" dirty="0"/>
              <a:t>SDLC Phases in Agile</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1501140" y="5534"/>
            <a:ext cx="5416550" cy="6846932"/>
          </a:xfrm>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4023360" y="1260056"/>
            <a:ext cx="7969857" cy="4575788"/>
          </a:xfrm>
        </p:spPr>
        <p:txBody>
          <a:bodyPr>
            <a:normAutofit/>
          </a:bodyPr>
          <a:lstStyle/>
          <a:p>
            <a:pPr marL="0" indent="0">
              <a:lnSpc>
                <a:spcPct val="100000"/>
              </a:lnSpc>
              <a:buNone/>
            </a:pPr>
            <a:r>
              <a:rPr lang="en-US" sz="1600" b="1" dirty="0">
                <a:cs typeface="Biome Light" panose="020B0303030204020804" pitchFamily="34" charset="0"/>
              </a:rPr>
              <a:t>Initiation: Sprint Planning, Defining Backlog and Goals:</a:t>
            </a:r>
            <a:endParaRPr lang="en-US" b="1" dirty="0">
              <a:cs typeface="Biome Light" panose="020B0303030204020804" pitchFamily="34" charset="0"/>
            </a:endParaRPr>
          </a:p>
          <a:p>
            <a:pPr marL="457200" lvl="1" indent="0">
              <a:lnSpc>
                <a:spcPct val="100000"/>
              </a:lnSpc>
              <a:buNone/>
            </a:pPr>
            <a:r>
              <a:rPr lang="en-US" dirty="0">
                <a:cs typeface="Biome Light" panose="020B0303030204020804" pitchFamily="34" charset="0"/>
              </a:rPr>
              <a:t>Sprint Planning: In Sprint Planning, the team collaboratively decides what work can be completed in the upcoming sprint, creating a sprint backlog.</a:t>
            </a:r>
          </a:p>
          <a:p>
            <a:pPr marL="457200" lvl="1" indent="0">
              <a:lnSpc>
                <a:spcPct val="100000"/>
              </a:lnSpc>
              <a:buNone/>
            </a:pPr>
            <a:r>
              <a:rPr lang="en-US" dirty="0">
                <a:cs typeface="Biome Light" panose="020B0303030204020804" pitchFamily="34" charset="0"/>
              </a:rPr>
              <a:t>Defining Backlog and Goals: A clear backlog, consisting of prioritized user stories, ensures that the team works on the most valuable features, aligning with project goals.</a:t>
            </a:r>
          </a:p>
          <a:p>
            <a:pPr marL="0" indent="0">
              <a:lnSpc>
                <a:spcPct val="100000"/>
              </a:lnSpc>
              <a:buNone/>
            </a:pPr>
            <a:r>
              <a:rPr lang="en-US" b="1" dirty="0">
                <a:cs typeface="Biome Light" panose="020B0303030204020804" pitchFamily="34" charset="0"/>
              </a:rPr>
              <a:t>Development: Daily Stand-ups, Iterative Development:</a:t>
            </a:r>
          </a:p>
          <a:p>
            <a:pPr marL="457200" lvl="1" indent="0">
              <a:lnSpc>
                <a:spcPct val="100000"/>
              </a:lnSpc>
              <a:buNone/>
            </a:pPr>
            <a:r>
              <a:rPr lang="en-US" dirty="0">
                <a:cs typeface="Biome Light" panose="020B0303030204020804" pitchFamily="34" charset="0"/>
              </a:rPr>
              <a:t>Daily Stand-ups: These short meetings facilitate quick communication, ensuring everyone is aware of each other's progress and any challenges they may be facing.</a:t>
            </a:r>
          </a:p>
          <a:p>
            <a:pPr marL="457200" lvl="1" indent="0">
              <a:lnSpc>
                <a:spcPct val="100000"/>
              </a:lnSpc>
              <a:buNone/>
            </a:pPr>
            <a:r>
              <a:rPr lang="en-US" dirty="0">
                <a:cs typeface="Biome Light" panose="020B0303030204020804" pitchFamily="34" charset="0"/>
              </a:rPr>
              <a:t>Iterative Development: The team builds the product in small increments during each sprint, allowing for continuous feedback and improvement.</a:t>
            </a:r>
          </a:p>
          <a:p>
            <a:pPr marL="0" indent="0">
              <a:lnSpc>
                <a:spcPct val="100000"/>
              </a:lnSpc>
              <a:buNone/>
            </a:pPr>
            <a:r>
              <a:rPr lang="en-US" b="1" dirty="0">
                <a:cs typeface="Biome Light" panose="020B0303030204020804" pitchFamily="34" charset="0"/>
              </a:rPr>
              <a:t>Testing: Regular Testing During Sprints:</a:t>
            </a:r>
          </a:p>
          <a:p>
            <a:pPr marL="457200" lvl="1" indent="0">
              <a:lnSpc>
                <a:spcPct val="100000"/>
              </a:lnSpc>
              <a:buNone/>
            </a:pPr>
            <a:r>
              <a:rPr lang="en-US" dirty="0">
                <a:cs typeface="Biome Light" panose="020B0303030204020804" pitchFamily="34" charset="0"/>
              </a:rPr>
              <a:t>Regular Testing: Testing is integrated throughout the development process, ensuring that each increment is thoroughly tested before being presented during the Sprint Review.</a:t>
            </a:r>
          </a:p>
          <a:p>
            <a:pPr marL="0" indent="0">
              <a:lnSpc>
                <a:spcPct val="100000"/>
              </a:lnSpc>
              <a:buNone/>
            </a:pPr>
            <a:r>
              <a:rPr lang="en-US" b="1" dirty="0">
                <a:cs typeface="Biome Light" panose="020B0303030204020804" pitchFamily="34" charset="0"/>
              </a:rPr>
              <a:t>Deployment: Incremental Delivery During Sprint Review:</a:t>
            </a:r>
          </a:p>
          <a:p>
            <a:pPr marL="457200" lvl="1" indent="0">
              <a:lnSpc>
                <a:spcPct val="100000"/>
              </a:lnSpc>
              <a:buNone/>
            </a:pPr>
            <a:r>
              <a:rPr lang="en-US" dirty="0">
                <a:cs typeface="Biome Light" panose="020B0303030204020804" pitchFamily="34" charset="0"/>
              </a:rPr>
              <a:t>Incremental Delivery: At the end of each sprint, the team delivers a potentially shippable product increment during the Sprint Review, allowing stakeholders to see progress and provide feedback.</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3064151" y="447674"/>
            <a:ext cx="8707092" cy="742950"/>
          </a:xfrm>
        </p:spPr>
        <p:txBody>
          <a:bodyPr>
            <a:noAutofit/>
          </a:bodyPr>
          <a:lstStyle/>
          <a:p>
            <a:r>
              <a:rPr lang="en-US" sz="3200" dirty="0"/>
              <a:t> Factors Influencing Approach Choice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2598420" y="-9922"/>
            <a:ext cx="6096000" cy="6867922"/>
          </a:xfr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11" name="TextBox 10">
            <a:extLst>
              <a:ext uri="{FF2B5EF4-FFF2-40B4-BE49-F238E27FC236}">
                <a16:creationId xmlns:a16="http://schemas.microsoft.com/office/drawing/2014/main" id="{78B29B38-9D89-D04D-24DF-89BD87D64151}"/>
              </a:ext>
            </a:extLst>
          </p:cNvPr>
          <p:cNvSpPr txBox="1"/>
          <p:nvPr/>
        </p:nvSpPr>
        <p:spPr>
          <a:xfrm>
            <a:off x="3497580" y="1532149"/>
            <a:ext cx="7808594" cy="4955203"/>
          </a:xfrm>
          <a:prstGeom prst="rect">
            <a:avLst/>
          </a:prstGeom>
          <a:noFill/>
        </p:spPr>
        <p:txBody>
          <a:bodyPr wrap="square">
            <a:spAutoFit/>
          </a:bodyPr>
          <a:lstStyle/>
          <a:p>
            <a:pPr marL="0" indent="0">
              <a:lnSpc>
                <a:spcPct val="100000"/>
              </a:lnSpc>
              <a:buNone/>
            </a:pPr>
            <a:r>
              <a:rPr lang="en-US" sz="1600" b="1" dirty="0">
                <a:cs typeface="Biome Light" panose="020B0303030204020804" pitchFamily="34" charset="0"/>
              </a:rPr>
              <a:t>Project Complexity: Agile for Dynamic Projects, Waterfall for Well-defined Ones:</a:t>
            </a:r>
          </a:p>
          <a:p>
            <a:pPr marL="457200" lvl="1" indent="0">
              <a:lnSpc>
                <a:spcPct val="100000"/>
              </a:lnSpc>
              <a:buNone/>
            </a:pPr>
            <a:r>
              <a:rPr lang="en-US" dirty="0">
                <a:cs typeface="Biome Light" panose="020B0303030204020804" pitchFamily="34" charset="0"/>
              </a:rPr>
              <a:t>Dynamic Projects: Agile is suitable for projects with evolving requirements, frequent changes, and a need for continuous adaptation.</a:t>
            </a:r>
          </a:p>
          <a:p>
            <a:pPr marL="457200" lvl="1" indent="0">
              <a:lnSpc>
                <a:spcPct val="100000"/>
              </a:lnSpc>
              <a:buNone/>
            </a:pPr>
            <a:r>
              <a:rPr lang="en-US" dirty="0">
                <a:cs typeface="Biome Light" panose="020B0303030204020804" pitchFamily="34" charset="0"/>
              </a:rPr>
              <a:t>Well-defined Projects: Waterfall may be more appropriate for projects with clearly defined and stable requirements.</a:t>
            </a:r>
          </a:p>
          <a:p>
            <a:r>
              <a:rPr lang="en-US" b="1" dirty="0">
                <a:cs typeface="Biome Light" panose="020B0303030204020804" pitchFamily="34" charset="0"/>
              </a:rPr>
              <a:t>Client Involvement: Agile Encourages Regular Client Feedback:</a:t>
            </a:r>
          </a:p>
          <a:p>
            <a:pPr marL="457200" lvl="1" indent="0">
              <a:lnSpc>
                <a:spcPct val="100000"/>
              </a:lnSpc>
              <a:buNone/>
            </a:pPr>
            <a:r>
              <a:rPr lang="en-US" dirty="0">
                <a:cs typeface="Biome Light" panose="020B0303030204020804" pitchFamily="34" charset="0"/>
              </a:rPr>
              <a:t>Continuous Client Involvement: Agile encourages regular collaboration with clients, allowing them to provide feedback throughout the development process.</a:t>
            </a:r>
          </a:p>
          <a:p>
            <a:pPr marL="457200" lvl="1" indent="0">
              <a:lnSpc>
                <a:spcPct val="100000"/>
              </a:lnSpc>
              <a:buNone/>
            </a:pPr>
            <a:r>
              <a:rPr lang="en-US" dirty="0">
                <a:cs typeface="Biome Light" panose="020B0303030204020804" pitchFamily="34" charset="0"/>
              </a:rPr>
              <a:t>Benefits: Client involvement ensures the end product aligns with their expectations and needs.</a:t>
            </a:r>
          </a:p>
          <a:p>
            <a:r>
              <a:rPr lang="en-US" b="1" dirty="0">
                <a:cs typeface="Biome Light" panose="020B0303030204020804" pitchFamily="34" charset="0"/>
              </a:rPr>
              <a:t>Change Management: Agile is Adaptable to Changes:</a:t>
            </a:r>
          </a:p>
          <a:p>
            <a:pPr marL="457200" lvl="1" indent="0">
              <a:lnSpc>
                <a:spcPct val="100000"/>
              </a:lnSpc>
              <a:buNone/>
            </a:pPr>
            <a:r>
              <a:rPr lang="en-US" dirty="0">
                <a:cs typeface="Biome Light" panose="020B0303030204020804" pitchFamily="34" charset="0"/>
              </a:rPr>
              <a:t>Adaptability to Changes: Agile is designed to handle changes efficiently, making t suitable for projects where requirements may </a:t>
            </a:r>
            <a:r>
              <a:rPr lang="en-US" dirty="0" err="1">
                <a:cs typeface="Biome Light" panose="020B0303030204020804" pitchFamily="34" charset="0"/>
              </a:rPr>
              <a:t>envolve</a:t>
            </a:r>
            <a:r>
              <a:rPr lang="en-US" dirty="0">
                <a:cs typeface="Biome Light" panose="020B0303030204020804" pitchFamily="34" charset="0"/>
              </a:rPr>
              <a:t>. </a:t>
            </a:r>
          </a:p>
          <a:p>
            <a:pPr marL="457200" lvl="1" indent="0">
              <a:lnSpc>
                <a:spcPct val="100000"/>
              </a:lnSpc>
              <a:buNone/>
            </a:pPr>
            <a:r>
              <a:rPr lang="en-US" dirty="0">
                <a:cs typeface="Biome Light" panose="020B0303030204020804" pitchFamily="34" charset="0"/>
              </a:rPr>
              <a:t>Flexibility: The ability to adapt to changing circumstances is a key strength of the Agile approach. </a:t>
            </a:r>
          </a:p>
          <a:p>
            <a:pPr marL="457200" lvl="1" indent="0">
              <a:lnSpc>
                <a:spcPct val="100000"/>
              </a:lnSpc>
              <a:buNone/>
            </a:pPr>
            <a:endParaRPr lang="en-US" dirty="0">
              <a:cs typeface="Biome Light" panose="020B0303030204020804" pitchFamily="34" charset="0"/>
            </a:endParaRPr>
          </a:p>
          <a:p>
            <a:pPr marL="457200" lvl="1" indent="0">
              <a:lnSpc>
                <a:spcPct val="100000"/>
              </a:lnSpc>
              <a:buNone/>
            </a:pPr>
            <a:endParaRPr lang="en-US" sz="1200"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187190" y="142875"/>
            <a:ext cx="4286250" cy="895218"/>
          </a:xfrm>
        </p:spPr>
        <p:txBody>
          <a:bodyPr>
            <a:normAutofit fontScale="90000"/>
          </a:bodyPr>
          <a:lstStyle/>
          <a:p>
            <a:r>
              <a:rPr lang="en-US" dirty="0"/>
              <a:t>Conclusion</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8426" t="79" r="49907" b="-79"/>
          <a:stretch/>
        </p:blipFill>
        <p:spPr>
          <a:xfrm>
            <a:off x="-190500" y="5446"/>
            <a:ext cx="4286250" cy="6867922"/>
          </a:xfrm>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8" name="TextBox 7">
            <a:extLst>
              <a:ext uri="{FF2B5EF4-FFF2-40B4-BE49-F238E27FC236}">
                <a16:creationId xmlns:a16="http://schemas.microsoft.com/office/drawing/2014/main" id="{A836129A-E155-5B4F-9617-37571B7988D0}"/>
              </a:ext>
            </a:extLst>
          </p:cNvPr>
          <p:cNvSpPr txBox="1"/>
          <p:nvPr/>
        </p:nvSpPr>
        <p:spPr>
          <a:xfrm>
            <a:off x="4095749" y="1038093"/>
            <a:ext cx="7236279" cy="4678204"/>
          </a:xfrm>
          <a:prstGeom prst="rect">
            <a:avLst/>
          </a:prstGeom>
          <a:noFill/>
        </p:spPr>
        <p:txBody>
          <a:bodyPr wrap="square">
            <a:spAutoFit/>
          </a:bodyPr>
          <a:lstStyle/>
          <a:p>
            <a:pPr marL="0" indent="0">
              <a:lnSpc>
                <a:spcPct val="100000"/>
              </a:lnSpc>
              <a:buNone/>
            </a:pPr>
            <a:r>
              <a:rPr lang="en-US" sz="1600" b="1" dirty="0">
                <a:cs typeface="Biome Light" panose="020B0303030204020804" pitchFamily="34" charset="0"/>
              </a:rPr>
              <a:t>Scrum-agile is Suitable for Dynamic Projects with Evolving Requirements:</a:t>
            </a:r>
          </a:p>
          <a:p>
            <a:pPr marL="457200" lvl="1" indent="0">
              <a:lnSpc>
                <a:spcPct val="100000"/>
              </a:lnSpc>
              <a:buNone/>
            </a:pPr>
            <a:r>
              <a:rPr lang="en-US" dirty="0">
                <a:cs typeface="Biome Light" panose="020B0303030204020804" pitchFamily="34" charset="0"/>
              </a:rPr>
              <a:t>Dynamic Projects: </a:t>
            </a:r>
            <a:r>
              <a:rPr lang="en-US" dirty="0" err="1">
                <a:cs typeface="Biome Light" panose="020B0303030204020804" pitchFamily="34" charset="0"/>
              </a:rPr>
              <a:t>Agile's</a:t>
            </a:r>
            <a:r>
              <a:rPr lang="en-US" dirty="0">
                <a:cs typeface="Biome Light" panose="020B0303030204020804" pitchFamily="34" charset="0"/>
              </a:rPr>
              <a:t> iterative and adaptive nature makes it particularly well-suited for active projects with evolving requirements.</a:t>
            </a:r>
          </a:p>
          <a:p>
            <a:pPr marL="457200" lvl="1" indent="0">
              <a:lnSpc>
                <a:spcPct val="100000"/>
              </a:lnSpc>
              <a:buNone/>
            </a:pPr>
            <a:r>
              <a:rPr lang="en-US" dirty="0">
                <a:cs typeface="Biome Light" panose="020B0303030204020804" pitchFamily="34" charset="0"/>
              </a:rPr>
              <a:t>Continuous Improvement: Emphasize the importance of constant improvement through feedback loops and iterative development.</a:t>
            </a:r>
          </a:p>
          <a:p>
            <a:r>
              <a:rPr lang="en-US" b="1" dirty="0">
                <a:cs typeface="Biome Light" panose="020B0303030204020804" pitchFamily="34" charset="0"/>
              </a:rPr>
              <a:t>Agile Fosters Collaboration, Adaptability, and Client Satisfaction:</a:t>
            </a:r>
          </a:p>
          <a:p>
            <a:pPr marL="457200" lvl="1" indent="0">
              <a:lnSpc>
                <a:spcPct val="100000"/>
              </a:lnSpc>
              <a:buNone/>
            </a:pPr>
            <a:r>
              <a:rPr lang="en-US" dirty="0">
                <a:cs typeface="Biome Light" panose="020B0303030204020804" pitchFamily="34" charset="0"/>
              </a:rPr>
              <a:t>Collaboration: Agile promotes collaboration among team members and stakeholders, fostering a sense of shared responsibility.</a:t>
            </a:r>
          </a:p>
          <a:p>
            <a:pPr marL="457200" lvl="1" indent="0">
              <a:lnSpc>
                <a:spcPct val="100000"/>
              </a:lnSpc>
              <a:buNone/>
            </a:pPr>
            <a:r>
              <a:rPr lang="en-US" dirty="0">
                <a:cs typeface="Biome Light" panose="020B0303030204020804" pitchFamily="34" charset="0"/>
              </a:rPr>
              <a:t>Adaptability and Client Satisfaction: Highlight how </a:t>
            </a:r>
            <a:r>
              <a:rPr lang="en-US" dirty="0" err="1">
                <a:cs typeface="Biome Light" panose="020B0303030204020804" pitchFamily="34" charset="0"/>
              </a:rPr>
              <a:t>Agile's</a:t>
            </a:r>
            <a:r>
              <a:rPr lang="en-US" dirty="0">
                <a:cs typeface="Biome Light" panose="020B0303030204020804" pitchFamily="34" charset="0"/>
              </a:rPr>
              <a:t> adaptability leads to client satisfaction through regular feedback and adjustments.</a:t>
            </a:r>
          </a:p>
          <a:p>
            <a:r>
              <a:rPr lang="en-US" b="1" dirty="0">
                <a:cs typeface="Biome Light" panose="020B0303030204020804" pitchFamily="34" charset="0"/>
              </a:rPr>
              <a:t>Choose the Approach Based on Project Characteristics:</a:t>
            </a:r>
          </a:p>
          <a:p>
            <a:pPr marL="457200" lvl="1" indent="0">
              <a:lnSpc>
                <a:spcPct val="100000"/>
              </a:lnSpc>
              <a:buNone/>
            </a:pPr>
            <a:r>
              <a:rPr lang="en-US" dirty="0">
                <a:cs typeface="Biome Light" panose="020B0303030204020804" pitchFamily="34" charset="0"/>
              </a:rPr>
              <a:t>Tailoring the Approach: Conclude by emphasizing the need to choose the development approach based on the specific characteristics of each project.</a:t>
            </a:r>
          </a:p>
          <a:p>
            <a:pPr marL="457200" lvl="1" indent="0">
              <a:lnSpc>
                <a:spcPct val="100000"/>
              </a:lnSpc>
              <a:buNone/>
            </a:pPr>
            <a:r>
              <a:rPr lang="en-US" dirty="0">
                <a:cs typeface="Biome Light" panose="020B0303030204020804" pitchFamily="34" charset="0"/>
              </a:rPr>
              <a:t>Balancing Rigidity and Flexibility: Consider balancing rigidity (Waterfall) and flexibility (Agile) based on project requirements.</a:t>
            </a:r>
          </a:p>
          <a:p>
            <a:pPr marL="457200" lvl="1" indent="0">
              <a:lnSpc>
                <a:spcPct val="100000"/>
              </a:lnSpc>
              <a:buNone/>
            </a:pPr>
            <a:endParaRPr lang="en-US" sz="1200" dirty="0"/>
          </a:p>
        </p:txBody>
      </p:sp>
    </p:spTree>
    <p:extLst>
      <p:ext uri="{BB962C8B-B14F-4D97-AF65-F5344CB8AC3E}">
        <p14:creationId xmlns:p14="http://schemas.microsoft.com/office/powerpoint/2010/main" val="316440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3147391" y="252529"/>
            <a:ext cx="5897218" cy="884238"/>
          </a:xfrm>
        </p:spPr>
        <p:txBody>
          <a:bodyPr/>
          <a:lstStyle/>
          <a:p>
            <a:pPr algn="ctr"/>
            <a:r>
              <a:rPr lang="en-US" dirty="0"/>
              <a:t>References</a:t>
            </a:r>
          </a:p>
        </p:txBody>
      </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84781" y="1231098"/>
            <a:ext cx="10822438" cy="4997763"/>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Charles G. Cobb. (2015). The Project Manager’s Guide to Mastering Agile : Principles and Practices for an Adaptive Approach. Wiley.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94067" y="975542"/>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21943" y="2613842"/>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4655369" y="3417983"/>
            <a:ext cx="3064668" cy="518795"/>
          </a:xfrm>
        </p:spPr>
        <p:txBody>
          <a:bodyPr/>
          <a:lstStyle/>
          <a:p>
            <a:r>
              <a:rPr lang="en-US" dirty="0"/>
              <a:t>ASPEN KORENY-CRAWFORD</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157562" y="5299917"/>
            <a:ext cx="6060281" cy="518795"/>
          </a:xfrm>
        </p:spPr>
        <p:txBody>
          <a:bodyPr/>
          <a:lstStyle/>
          <a:p>
            <a:r>
              <a:rPr lang="en-US" dirty="0"/>
              <a:t>CS 250 SOFTWARE DEVELOPMENT LIFECYCLE</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AF7D7BFDA13E459A96BE1FC12CEC2E" ma:contentTypeVersion="4" ma:contentTypeDescription="Create a new document." ma:contentTypeScope="" ma:versionID="3a74ff40002ad3dca7fd33adeb0e47fc">
  <xsd:schema xmlns:xsd="http://www.w3.org/2001/XMLSchema" xmlns:xs="http://www.w3.org/2001/XMLSchema" xmlns:p="http://schemas.microsoft.com/office/2006/metadata/properties" xmlns:ns3="cc2bfd02-7d86-4001-8a6d-bf559e6ae932" targetNamespace="http://schemas.microsoft.com/office/2006/metadata/properties" ma:root="true" ma:fieldsID="b8c528d02ae97398b094434b0253ae3b" ns3:_="">
    <xsd:import namespace="cc2bfd02-7d86-4001-8a6d-bf559e6ae93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2bfd02-7d86-4001-8a6d-bf559e6ae9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2A8ED-1331-4C1D-8649-743D7BE164DD}">
  <ds:schemaRefs>
    <ds:schemaRef ds:uri="http://www.w3.org/XML/1998/namespace"/>
    <ds:schemaRef ds:uri="http://schemas.openxmlformats.org/package/2006/metadata/core-properties"/>
    <ds:schemaRef ds:uri="cc2bfd02-7d86-4001-8a6d-bf559e6ae932"/>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E275410C-1E40-4445-81BA-0CCCF11AF6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2bfd02-7d86-4001-8a6d-bf559e6ae9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{728854A2-504C-4E7A-9B32-00B61457D69F}tf55661986_win32</Template>
  <TotalTime>134</TotalTime>
  <Words>793</Words>
  <Application>Microsoft Office PowerPoint</Application>
  <PresentationFormat>Widescreen</PresentationFormat>
  <Paragraphs>62</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Agile Presentation</vt:lpstr>
      <vt:lpstr>Introduction to Scrum-agile</vt:lpstr>
      <vt:lpstr>SDLC Phases in Agile</vt:lpstr>
      <vt:lpstr> Factors Influencing Approach Choice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Koreny-Crawford, Aspen Blue</dc:creator>
  <cp:lastModifiedBy>Koreny-Crawford, Aspen Blue</cp:lastModifiedBy>
  <cp:revision>2</cp:revision>
  <dcterms:created xsi:type="dcterms:W3CDTF">2024-02-24T21:04:33Z</dcterms:created>
  <dcterms:modified xsi:type="dcterms:W3CDTF">2024-02-25T18:56:37Z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0x010100F6AF7D7BFDA13E459A96BE1FC12CEC2E</vt:lpwstr>
  </property>
  <property fmtid="{D5CDD505-2E9C-101B-9397-08002B2CF9AE}" pid="3" name="MediaServiceImageTags">
    <vt:lpwstr/>
  </property>
</Properties>
</file>