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2B81C1A-E354-4837-B978-D044DEB39D59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Başlıksız Bölüm" id="{BF37A5B5-48BC-459E-8CB8-3FA9D6A687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t" initials="s" lastIdx="1" clrIdx="0">
    <p:extLst>
      <p:ext uri="{19B8F6BF-5375-455C-9EA6-DF929625EA0E}">
        <p15:presenceInfo xmlns:p15="http://schemas.microsoft.com/office/powerpoint/2012/main" userId="sam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0T21:00:34.140" idx="1">
    <p:pos x="7016" y="152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51803-7FEB-4C3B-AAD2-4713EC6F7CF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FD84-AA20-4585-8085-04996FCA0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üzerindeki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bilgisayarda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etkileşimli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geliştirilen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*login*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protokolüdür.Bir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( Hyper Text Transfer Protocol)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protokolüdür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01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8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FD2711-B62B-4AB8-897E-D28F5A5D4D2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C29CD-BF51-4253-A70D-2D379E4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29"/>
            <a:ext cx="9144000" cy="39915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 TAKIP KONTROL SİSTEMİ</a:t>
            </a: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A.SAMET AKÇALAR</a:t>
            </a: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5231190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CA910F-3C4A-4D9B-A011-6F613E91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172"/>
            <a:ext cx="9144000" cy="2265362"/>
          </a:xfrm>
        </p:spPr>
        <p:txBody>
          <a:bodyPr>
            <a:normAutofit/>
          </a:bodyPr>
          <a:lstStyle/>
          <a:p>
            <a:r>
              <a:rPr lang="tr-TR" dirty="0"/>
              <a:t>Marmara Üniversitesi</a:t>
            </a:r>
          </a:p>
          <a:p>
            <a:r>
              <a:rPr lang="tr-TR" dirty="0"/>
              <a:t>Fen Bilimleri Enstitüsü</a:t>
            </a:r>
          </a:p>
          <a:p>
            <a:r>
              <a:rPr lang="tr-TR" dirty="0"/>
              <a:t>Elektrik-Elektronik Mühendisliği</a:t>
            </a:r>
          </a:p>
          <a:p>
            <a:r>
              <a:rPr lang="tr-TR" dirty="0"/>
              <a:t>EEM7042.1 Gömülü Sistemler ile Mobil Uygulamalar</a:t>
            </a:r>
          </a:p>
          <a:p>
            <a:r>
              <a:rPr lang="tr-TR" dirty="0"/>
              <a:t>Yüksek Lisans 2020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5F311D9-965B-40E1-8CDC-338DF62AE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292446"/>
            <a:ext cx="3538604" cy="16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27E3-F594-4EB1-AC5F-0B5BF723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TABLOLARIN OLUŞTURULMASI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94F0C-8D83-4EE3-8FAD-E3A2918263C9}"/>
              </a:ext>
            </a:extLst>
          </p:cNvPr>
          <p:cNvSpPr txBox="1"/>
          <p:nvPr/>
        </p:nvSpPr>
        <p:spPr>
          <a:xfrm>
            <a:off x="913775" y="2563318"/>
            <a:ext cx="1036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attendance(</a:t>
            </a:r>
          </a:p>
          <a:p>
            <a:r>
              <a:rPr lang="en-US" dirty="0"/>
              <a:t>   id INT UNSIGNED NOT NULL AUTO_INCREMENT UNIQUE,</a:t>
            </a:r>
          </a:p>
          <a:p>
            <a:r>
              <a:rPr lang="en-US" dirty="0"/>
              <a:t>   </a:t>
            </a:r>
            <a:r>
              <a:rPr lang="en-US" dirty="0" err="1"/>
              <a:t>user_id</a:t>
            </a:r>
            <a:r>
              <a:rPr lang="en-US" dirty="0"/>
              <a:t> INT UNSIGNED NOT NULL,</a:t>
            </a:r>
          </a:p>
          <a:p>
            <a:r>
              <a:rPr lang="en-US" dirty="0"/>
              <a:t>   </a:t>
            </a:r>
            <a:r>
              <a:rPr lang="en-US" dirty="0" err="1"/>
              <a:t>clock_in</a:t>
            </a:r>
            <a:r>
              <a:rPr lang="en-US" dirty="0"/>
              <a:t> TIMESTAMP NOT NULL DEFAULT CURRENT_TIMESTAMP,</a:t>
            </a:r>
          </a:p>
          <a:p>
            <a:r>
              <a:rPr lang="en-US" dirty="0"/>
              <a:t>   PRIMARY KEY ( id 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users(</a:t>
            </a:r>
          </a:p>
          <a:p>
            <a:r>
              <a:rPr lang="en-US" dirty="0"/>
              <a:t>   id INT UNSIGNED NOT NULL AUTO_INCREMENT UNIQUE,</a:t>
            </a:r>
          </a:p>
          <a:p>
            <a:r>
              <a:rPr lang="en-US" dirty="0"/>
              <a:t>   </a:t>
            </a:r>
            <a:r>
              <a:rPr lang="en-US" dirty="0" err="1"/>
              <a:t>rfid_uid</a:t>
            </a:r>
            <a:r>
              <a:rPr lang="en-US" dirty="0"/>
              <a:t> VARCHAR(255) NOT NULL,</a:t>
            </a:r>
          </a:p>
          <a:p>
            <a:r>
              <a:rPr lang="en-US" dirty="0"/>
              <a:t>   name VARCHAR(255) NOT NULL,</a:t>
            </a:r>
          </a:p>
          <a:p>
            <a:r>
              <a:rPr lang="en-US" dirty="0"/>
              <a:t>   created TIMESTAMP NOT NULL DEFAULT CURRENT_TIMESTAMP,</a:t>
            </a:r>
          </a:p>
          <a:p>
            <a:r>
              <a:rPr lang="en-US" dirty="0"/>
              <a:t>   PRIMARY KEY ( id 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03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6AA3-D233-414B-9F1A-66C52393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KÜTÜPHANESİ KODLARI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AB360C-F571-4F04-9FD5-A215DF81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918741"/>
            <a:ext cx="6235908" cy="4676931"/>
          </a:xfrm>
        </p:spPr>
      </p:pic>
    </p:spTree>
    <p:extLst>
      <p:ext uri="{BB962C8B-B14F-4D97-AF65-F5344CB8AC3E}">
        <p14:creationId xmlns:p14="http://schemas.microsoft.com/office/powerpoint/2010/main" val="113887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1D00-E662-4572-81B5-EA847085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Kart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kodları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B9F8EB-6CC6-4882-9AC9-E01F01C1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1828800"/>
            <a:ext cx="5771213" cy="4796853"/>
          </a:xfrm>
        </p:spPr>
      </p:pic>
    </p:spTree>
    <p:extLst>
      <p:ext uri="{BB962C8B-B14F-4D97-AF65-F5344CB8AC3E}">
        <p14:creationId xmlns:p14="http://schemas.microsoft.com/office/powerpoint/2010/main" val="235353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2CB-C404-40BB-B9C2-ED321975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KART SORGULAMA KODLARI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F634B-2268-4C08-8C72-531A1109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" y="1708879"/>
            <a:ext cx="6071018" cy="5149121"/>
          </a:xfrm>
        </p:spPr>
      </p:pic>
    </p:spTree>
    <p:extLst>
      <p:ext uri="{BB962C8B-B14F-4D97-AF65-F5344CB8AC3E}">
        <p14:creationId xmlns:p14="http://schemas.microsoft.com/office/powerpoint/2010/main" val="244158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5822-01DE-433C-A5D0-34F4BB24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Loglarının</a:t>
            </a:r>
            <a:r>
              <a:rPr lang="en-US" dirty="0"/>
              <a:t> </a:t>
            </a:r>
            <a:r>
              <a:rPr lang="en-US" dirty="0" err="1"/>
              <a:t>Alınması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51F77-9C4D-4035-9865-C2470A757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5182225" cy="4198729"/>
          </a:xfrm>
        </p:spPr>
      </p:pic>
    </p:spTree>
    <p:extLst>
      <p:ext uri="{BB962C8B-B14F-4D97-AF65-F5344CB8AC3E}">
        <p14:creationId xmlns:p14="http://schemas.microsoft.com/office/powerpoint/2010/main" val="401789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1C87-9941-488C-A2BA-D1762C8D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F72F-6323-4D10-8290-4B427DAB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i="1" dirty="0"/>
              <a:t>mazon web services </a:t>
            </a:r>
            <a:r>
              <a:rPr lang="en-US" i="1" dirty="0" err="1"/>
              <a:t>yani</a:t>
            </a:r>
            <a:r>
              <a:rPr lang="en-US" i="1" dirty="0"/>
              <a:t> AWS </a:t>
            </a:r>
            <a:r>
              <a:rPr lang="en-US" i="1" dirty="0" err="1"/>
              <a:t>dünyanın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hızlı</a:t>
            </a:r>
            <a:r>
              <a:rPr lang="en-US" i="1" dirty="0"/>
              <a:t> </a:t>
            </a:r>
            <a:r>
              <a:rPr lang="en-US" i="1" dirty="0" err="1"/>
              <a:t>büyüyen</a:t>
            </a:r>
            <a:r>
              <a:rPr lang="en-US" i="1" dirty="0"/>
              <a:t> </a:t>
            </a:r>
            <a:r>
              <a:rPr lang="en-US" i="1" dirty="0" err="1"/>
              <a:t>bulut</a:t>
            </a:r>
            <a:r>
              <a:rPr lang="en-US" i="1" dirty="0"/>
              <a:t> </a:t>
            </a:r>
            <a:r>
              <a:rPr lang="en-US" i="1" dirty="0" err="1"/>
              <a:t>hizmetlerinin</a:t>
            </a:r>
            <a:r>
              <a:rPr lang="en-US" i="1" dirty="0"/>
              <a:t> </a:t>
            </a:r>
            <a:r>
              <a:rPr lang="en-US" i="1" dirty="0" err="1"/>
              <a:t>genel</a:t>
            </a:r>
            <a:r>
              <a:rPr lang="en-US" i="1" dirty="0"/>
              <a:t> </a:t>
            </a:r>
            <a:r>
              <a:rPr lang="en-US" i="1" dirty="0" err="1"/>
              <a:t>adıdır</a:t>
            </a:r>
            <a:r>
              <a:rPr lang="en-US" i="1" dirty="0"/>
              <a:t>. Google(Cloud Platform), Microsoft(Azure), IBM(SoftLayer, Bluemix)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rakipleri</a:t>
            </a:r>
            <a:r>
              <a:rPr lang="en-US" i="1" dirty="0"/>
              <a:t> </a:t>
            </a:r>
            <a:r>
              <a:rPr lang="en-US" i="1" dirty="0" err="1"/>
              <a:t>vardır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1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69B-CEB2-4F4A-BB2E-2C50B055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SERVICESE KAYIT OLMA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B7C38-B864-4B54-B0D1-9930E462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1" y="2335891"/>
            <a:ext cx="5701259" cy="41957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78DD1-B48F-434D-A898-BC621B572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5" y="2035226"/>
            <a:ext cx="594608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15B1-1C51-487F-824A-1389D57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HABERLEŞME İÇİN GEREKLİ PROTOKOL VE KEYLERİN OLUŞTURULMASI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CBC9D-DE36-437B-90E2-D7C66E8A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5" y="2758189"/>
            <a:ext cx="6114863" cy="40981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E1F9A-64DB-46C6-A79C-43CAAD06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89" y="2758188"/>
            <a:ext cx="5926112" cy="40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20E6-C18F-485C-81E8-0E97926A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SERVİCES LOG KAYITLARI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C6F8D-5BD7-44BE-B88F-622A0255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03185"/>
            <a:ext cx="8947150" cy="3494667"/>
          </a:xfrm>
        </p:spPr>
      </p:pic>
    </p:spTree>
    <p:extLst>
      <p:ext uri="{BB962C8B-B14F-4D97-AF65-F5344CB8AC3E}">
        <p14:creationId xmlns:p14="http://schemas.microsoft.com/office/powerpoint/2010/main" val="256129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8C52-18D1-4F01-A72A-1EE08E37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dirty="0" err="1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49A946-8D62-4D18-AE18-8440BA4D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E177D7-E41C-49F8-AAA8-20D35AFC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Projenin amacı ARM mimarisi olan Raspberry Pi donanım kartı, </a:t>
            </a:r>
            <a:r>
              <a:rPr lang="en-US" dirty="0"/>
              <a:t>RFID</a:t>
            </a:r>
            <a:r>
              <a:rPr lang="tr-TR" dirty="0"/>
              <a:t> sensor ve </a:t>
            </a:r>
            <a:r>
              <a:rPr lang="en-US" dirty="0"/>
              <a:t>TAG</a:t>
            </a:r>
            <a:r>
              <a:rPr lang="tr-TR" dirty="0"/>
              <a:t> ile </a:t>
            </a:r>
            <a:r>
              <a:rPr lang="en-US" dirty="0"/>
              <a:t>PERSONELIN GİRİS ÇIKIŞININ KONTROL EDİLMESİ VE LOG KAYITLARINIIN WEB ARAYUZ,</a:t>
            </a:r>
            <a:r>
              <a:rPr lang="tr-TR" dirty="0"/>
              <a:t>mail</a:t>
            </a:r>
            <a:r>
              <a:rPr lang="en-US" dirty="0"/>
              <a:t>E AKTARILMASI.</a:t>
            </a:r>
          </a:p>
        </p:txBody>
      </p:sp>
    </p:spTree>
    <p:extLst>
      <p:ext uri="{BB962C8B-B14F-4D97-AF65-F5344CB8AC3E}">
        <p14:creationId xmlns:p14="http://schemas.microsoft.com/office/powerpoint/2010/main" val="17438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16B68-24F2-4A73-8A8F-52B74889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Gereksinimleri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548B4B-06F4-476A-B8A1-20F1FB0A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İşletim Sistemi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Raspbian</a:t>
            </a:r>
            <a:r>
              <a:rPr lang="tr-TR" dirty="0"/>
              <a:t> İşletim Sistemi</a:t>
            </a:r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Donanım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Raspberry Pİ 3B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Rc522 </a:t>
            </a:r>
            <a:r>
              <a:rPr lang="en-US" dirty="0" err="1"/>
              <a:t>rfıd</a:t>
            </a:r>
            <a:r>
              <a:rPr lang="en-US" dirty="0"/>
              <a:t> reader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PIR </a:t>
            </a:r>
            <a:r>
              <a:rPr lang="tr-TR" dirty="0" err="1"/>
              <a:t>sensör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16*2 </a:t>
            </a:r>
            <a:r>
              <a:rPr lang="en-US" dirty="0" err="1"/>
              <a:t>lcd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Bağlantı kabloları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Breadboard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Tagler</a:t>
            </a:r>
            <a:r>
              <a:rPr lang="tr-TR" dirty="0"/>
              <a:t>	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E2C53D-0D12-4155-8F8A-D9787916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43" y="2241934"/>
            <a:ext cx="2415822" cy="158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98763-B5F5-4792-ACD6-3FF823C8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96" y="1546283"/>
            <a:ext cx="1741201" cy="1882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CB457-B033-43F7-B078-2E41877B9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75" y="3736922"/>
            <a:ext cx="2659728" cy="2054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03732A-AC82-4FE4-9360-B8AF2DBEC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50" y="4764061"/>
            <a:ext cx="3031449" cy="1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B94DD-3885-498D-B0ED-1D98C2FB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Rfid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209169-263F-4CD1-B4FE-B92B61A5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err="1"/>
              <a:t>Radyo</a:t>
            </a:r>
            <a:r>
              <a:rPr lang="en-US" b="1" dirty="0"/>
              <a:t> </a:t>
            </a:r>
            <a:r>
              <a:rPr lang="en-US" b="1" dirty="0" err="1"/>
              <a:t>Frekanslı</a:t>
            </a:r>
            <a:r>
              <a:rPr lang="en-US" b="1" dirty="0"/>
              <a:t> </a:t>
            </a:r>
            <a:r>
              <a:rPr lang="en-US" b="1" dirty="0" err="1"/>
              <a:t>Tanıma</a:t>
            </a:r>
            <a:r>
              <a:rPr lang="en-US" b="1" dirty="0"/>
              <a:t> (Radio Frequency Identification-RFID) </a:t>
            </a:r>
            <a:r>
              <a:rPr lang="en-US" dirty="0" err="1"/>
              <a:t>teknolojisi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cansız</a:t>
            </a:r>
            <a:r>
              <a:rPr lang="en-US" dirty="0"/>
              <a:t> her </a:t>
            </a:r>
            <a:r>
              <a:rPr lang="en-US" dirty="0" err="1"/>
              <a:t>türlü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dokunmadan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mesafeden</a:t>
            </a:r>
            <a:r>
              <a:rPr lang="en-US" dirty="0"/>
              <a:t> </a:t>
            </a:r>
            <a:r>
              <a:rPr lang="en-US" dirty="0" err="1"/>
              <a:t>tanınmasında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izlenmesinde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RFID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sektörde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Otomotiv</a:t>
            </a:r>
            <a:r>
              <a:rPr lang="en-US" dirty="0"/>
              <a:t>, </a:t>
            </a:r>
            <a:r>
              <a:rPr lang="en-US" dirty="0" err="1"/>
              <a:t>akaryakıt</a:t>
            </a:r>
            <a:r>
              <a:rPr lang="en-US" dirty="0"/>
              <a:t>, </a:t>
            </a:r>
            <a:r>
              <a:rPr lang="en-US" dirty="0" err="1"/>
              <a:t>lojistik</a:t>
            </a:r>
            <a:r>
              <a:rPr lang="en-US" dirty="0"/>
              <a:t>, </a:t>
            </a:r>
            <a:r>
              <a:rPr lang="en-US" dirty="0" err="1"/>
              <a:t>perakendecilik</a:t>
            </a:r>
            <a:r>
              <a:rPr lang="en-US" dirty="0"/>
              <a:t>, </a:t>
            </a:r>
            <a:r>
              <a:rPr lang="en-US" dirty="0" err="1"/>
              <a:t>tarım</a:t>
            </a:r>
            <a:r>
              <a:rPr lang="en-US" dirty="0"/>
              <a:t>, </a:t>
            </a:r>
            <a:r>
              <a:rPr lang="en-US" dirty="0" err="1"/>
              <a:t>sağlık</a:t>
            </a:r>
            <a:r>
              <a:rPr lang="en-US" dirty="0"/>
              <a:t>, </a:t>
            </a:r>
            <a:r>
              <a:rPr lang="en-US" dirty="0" err="1"/>
              <a:t>ilaç</a:t>
            </a:r>
            <a:r>
              <a:rPr lang="en-US" dirty="0"/>
              <a:t>, </a:t>
            </a:r>
            <a:r>
              <a:rPr lang="en-US" dirty="0" err="1"/>
              <a:t>tekstil</a:t>
            </a:r>
            <a:r>
              <a:rPr lang="en-US" dirty="0"/>
              <a:t>, </a:t>
            </a:r>
            <a:r>
              <a:rPr lang="en-US" dirty="0" err="1"/>
              <a:t>finans</a:t>
            </a:r>
            <a:r>
              <a:rPr lang="en-US" dirty="0"/>
              <a:t>, </a:t>
            </a:r>
            <a:r>
              <a:rPr lang="en-US" dirty="0" err="1"/>
              <a:t>bankacılık</a:t>
            </a:r>
            <a:r>
              <a:rPr lang="en-US" dirty="0"/>
              <a:t>, </a:t>
            </a:r>
            <a:r>
              <a:rPr lang="en-US" dirty="0" err="1"/>
              <a:t>enerji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, </a:t>
            </a:r>
            <a:r>
              <a:rPr lang="en-US" dirty="0" err="1"/>
              <a:t>üretim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, </a:t>
            </a:r>
            <a:r>
              <a:rPr lang="en-US" dirty="0" err="1"/>
              <a:t>turizm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sektörde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alanlarında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A6383-9D85-4798-BDC8-72EDCB19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47" y="4786936"/>
            <a:ext cx="3929374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99D2EF-B31A-45E9-BECB-507A3E7C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/>
          </a:bodyPr>
          <a:lstStyle/>
          <a:p>
            <a:pPr fontAlgn="base"/>
            <a:r>
              <a:rPr lang="en-US" b="1" i="1" dirty="0"/>
              <a:t>RFID </a:t>
            </a:r>
            <a:r>
              <a:rPr lang="en-US" b="1" i="1" dirty="0" err="1"/>
              <a:t>teknolojisi</a:t>
            </a:r>
            <a:r>
              <a:rPr lang="en-US" b="1" i="1" dirty="0"/>
              <a:t> 2 </a:t>
            </a:r>
            <a:r>
              <a:rPr lang="en-US" b="1" i="1" dirty="0" err="1"/>
              <a:t>temel</a:t>
            </a:r>
            <a:r>
              <a:rPr lang="en-US" b="1" i="1" dirty="0"/>
              <a:t> </a:t>
            </a:r>
            <a:r>
              <a:rPr lang="en-US" b="1" i="1" dirty="0" err="1"/>
              <a:t>bileşenden</a:t>
            </a:r>
            <a:r>
              <a:rPr lang="en-US" b="1" i="1" dirty="0"/>
              <a:t> </a:t>
            </a:r>
            <a:r>
              <a:rPr lang="en-US" b="1" i="1" dirty="0" err="1"/>
              <a:t>oluşur</a:t>
            </a:r>
            <a:r>
              <a:rPr lang="en-US" b="1" i="1" dirty="0"/>
              <a:t>:</a:t>
            </a:r>
          </a:p>
          <a:p>
            <a:r>
              <a:rPr lang="en-US" dirty="0"/>
              <a:t>RFID READER</a:t>
            </a:r>
          </a:p>
          <a:p>
            <a:r>
              <a:rPr lang="en-US" dirty="0"/>
              <a:t>RFID TAGS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6AA22-4B41-427E-A250-7B4C6F7F8051}"/>
              </a:ext>
            </a:extLst>
          </p:cNvPr>
          <p:cNvSpPr txBox="1"/>
          <p:nvPr/>
        </p:nvSpPr>
        <p:spPr>
          <a:xfrm>
            <a:off x="599607" y="2173574"/>
            <a:ext cx="6011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RFID TAGS</a:t>
            </a:r>
            <a:br>
              <a:rPr lang="en-US" dirty="0"/>
            </a:b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depolanmış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mikroçip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antene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aygıttır</a:t>
            </a:r>
            <a:r>
              <a:rPr lang="en-US" dirty="0"/>
              <a:t>. RFID </a:t>
            </a:r>
            <a:r>
              <a:rPr lang="en-US" dirty="0" err="1"/>
              <a:t>etiketler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taşıyıcıları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RFID </a:t>
            </a:r>
            <a:r>
              <a:rPr lang="en-US" dirty="0" err="1"/>
              <a:t>etiketindeki</a:t>
            </a:r>
            <a:r>
              <a:rPr lang="en-US" dirty="0"/>
              <a:t> </a:t>
            </a:r>
            <a:r>
              <a:rPr lang="en-US" dirty="0" err="1"/>
              <a:t>mikroçip</a:t>
            </a:r>
            <a:r>
              <a:rPr lang="en-US" dirty="0"/>
              <a:t> 64 bitten 8 </a:t>
            </a:r>
            <a:r>
              <a:rPr lang="en-US" dirty="0" err="1"/>
              <a:t>MB’a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sahiptirler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7B70-B193-47DA-8970-43EBA088C1C3}"/>
              </a:ext>
            </a:extLst>
          </p:cNvPr>
          <p:cNvSpPr txBox="1"/>
          <p:nvPr/>
        </p:nvSpPr>
        <p:spPr>
          <a:xfrm>
            <a:off x="599607" y="4332157"/>
            <a:ext cx="5801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RFID READER</a:t>
            </a:r>
            <a:br>
              <a:rPr lang="en-US" dirty="0"/>
            </a:br>
            <a:r>
              <a:rPr lang="en-US" dirty="0"/>
              <a:t>RFID </a:t>
            </a:r>
            <a:r>
              <a:rPr lang="en-US" dirty="0" err="1"/>
              <a:t>Etiket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antenden</a:t>
            </a:r>
            <a:r>
              <a:rPr lang="en-US" dirty="0"/>
              <a:t> </a:t>
            </a:r>
            <a:r>
              <a:rPr lang="en-US" dirty="0" err="1"/>
              <a:t>sinyali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etiket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okuyabilir</a:t>
            </a:r>
            <a:r>
              <a:rPr lang="en-US" dirty="0"/>
              <a:t>.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yaydığı</a:t>
            </a:r>
            <a:r>
              <a:rPr lang="en-US" dirty="0"/>
              <a:t> </a:t>
            </a:r>
            <a:r>
              <a:rPr lang="en-US" dirty="0" err="1"/>
              <a:t>elektromanyetik</a:t>
            </a:r>
            <a:r>
              <a:rPr lang="en-US" dirty="0"/>
              <a:t> </a:t>
            </a:r>
            <a:r>
              <a:rPr lang="en-US" dirty="0" err="1"/>
              <a:t>dalgalar</a:t>
            </a:r>
            <a:r>
              <a:rPr lang="en-US" dirty="0"/>
              <a:t> </a:t>
            </a:r>
            <a:r>
              <a:rPr lang="en-US" dirty="0" err="1"/>
              <a:t>sayeside</a:t>
            </a:r>
            <a:r>
              <a:rPr lang="en-US" dirty="0"/>
              <a:t> </a:t>
            </a:r>
            <a:r>
              <a:rPr lang="en-US" dirty="0" err="1"/>
              <a:t>etikete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yazılmasını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 RFID </a:t>
            </a:r>
            <a:r>
              <a:rPr lang="en-US" dirty="0" err="1"/>
              <a:t>okuyucusu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anten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çevreye</a:t>
            </a:r>
            <a:r>
              <a:rPr lang="en-US" dirty="0"/>
              <a:t> RF </a:t>
            </a:r>
            <a:r>
              <a:rPr lang="en-US" dirty="0" err="1"/>
              <a:t>enerjisi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AB9B7-2173-41DA-BD29-6DA0E32D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72" y="909637"/>
            <a:ext cx="3810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3CB6A1-D4AF-474F-AD13-5B26D8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Prensibi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9F453-64E6-4418-BBEF-B56C0BC3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04" y="2664399"/>
            <a:ext cx="4056354" cy="320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FD14A-2738-4360-A560-E5475E747EFF}"/>
              </a:ext>
            </a:extLst>
          </p:cNvPr>
          <p:cNvSpPr txBox="1"/>
          <p:nvPr/>
        </p:nvSpPr>
        <p:spPr>
          <a:xfrm>
            <a:off x="6580682" y="2473377"/>
            <a:ext cx="5201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</a:t>
            </a:r>
            <a:r>
              <a:rPr lang="en-US" dirty="0"/>
              <a:t>Etiket, </a:t>
            </a:r>
            <a:r>
              <a:rPr lang="en-US" dirty="0" err="1"/>
              <a:t>anten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okuyucunun</a:t>
            </a:r>
            <a:r>
              <a:rPr lang="en-US" dirty="0"/>
              <a:t> </a:t>
            </a:r>
            <a:r>
              <a:rPr lang="en-US" dirty="0" err="1"/>
              <a:t>oluşturduğu</a:t>
            </a:r>
            <a:r>
              <a:rPr lang="en-US" dirty="0"/>
              <a:t> </a:t>
            </a:r>
            <a:r>
              <a:rPr lang="en-US" dirty="0" err="1"/>
              <a:t>manyetik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içerisinden</a:t>
            </a:r>
            <a:r>
              <a:rPr lang="en-US" dirty="0"/>
              <a:t> </a:t>
            </a:r>
            <a:r>
              <a:rPr lang="en-US" dirty="0" err="1"/>
              <a:t>geçtiğinde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2-</a:t>
            </a:r>
            <a:r>
              <a:rPr lang="en-US" dirty="0"/>
              <a:t>Etiket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okuyucuya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3-</a:t>
            </a:r>
            <a:r>
              <a:rPr lang="en-US" dirty="0"/>
              <a:t>Anten </a:t>
            </a:r>
            <a:r>
              <a:rPr lang="en-US" dirty="0" err="1"/>
              <a:t>etiketin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cevabı</a:t>
            </a:r>
            <a:r>
              <a:rPr lang="en-US" dirty="0"/>
              <a:t> </a:t>
            </a:r>
            <a:r>
              <a:rPr lang="en-US" dirty="0" err="1"/>
              <a:t>algılar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4-</a:t>
            </a:r>
            <a:r>
              <a:rPr lang="en-US" dirty="0"/>
              <a:t>Okuyucu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sinyali</a:t>
            </a:r>
            <a:r>
              <a:rPr lang="en-US" dirty="0"/>
              <a:t> </a:t>
            </a:r>
            <a:r>
              <a:rPr lang="en-US" dirty="0" err="1"/>
              <a:t>denetleyiciye</a:t>
            </a:r>
            <a:r>
              <a:rPr lang="en-US" dirty="0"/>
              <a:t> </a:t>
            </a:r>
            <a:r>
              <a:rPr lang="en-US" dirty="0" err="1"/>
              <a:t>aktarır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5-</a:t>
            </a:r>
            <a:r>
              <a:rPr lang="en-US" dirty="0"/>
              <a:t>Denetleyici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sinyali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Middleware ‘a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  <a:p>
            <a:r>
              <a:rPr lang="en-US" b="1" dirty="0"/>
              <a:t>6-</a:t>
            </a:r>
            <a:r>
              <a:rPr lang="en-US" dirty="0"/>
              <a:t> Ara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da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a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4A7CB-5B9A-42EB-AD51-396556EA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03" y="0"/>
            <a:ext cx="10364451" cy="1184223"/>
          </a:xfrm>
        </p:spPr>
        <p:txBody>
          <a:bodyPr/>
          <a:lstStyle/>
          <a:p>
            <a:r>
              <a:rPr lang="tr-TR" dirty="0"/>
              <a:t>Donanım Bağlantı Şeması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6A8B0-B6FB-4859-A3A0-17607D19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49" y="2232520"/>
            <a:ext cx="5546361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5F461-B4FF-4C32-ADA8-CB03C9FE8989}"/>
              </a:ext>
            </a:extLst>
          </p:cNvPr>
          <p:cNvSpPr txBox="1"/>
          <p:nvPr/>
        </p:nvSpPr>
        <p:spPr>
          <a:xfrm>
            <a:off x="319790" y="1184223"/>
            <a:ext cx="63708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Pin 1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(Ground) to breadboard </a:t>
            </a:r>
            <a:r>
              <a:rPr lang="en-US" b="1" dirty="0"/>
              <a:t>ground</a:t>
            </a:r>
            <a:r>
              <a:rPr lang="en-US" dirty="0"/>
              <a:t> rail</a:t>
            </a:r>
          </a:p>
          <a:p>
            <a:r>
              <a:rPr lang="en-US" b="1" dirty="0"/>
              <a:t>Pin 2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(VCC / 5V) to breadboard </a:t>
            </a:r>
            <a:r>
              <a:rPr lang="en-US" b="1" dirty="0"/>
              <a:t>positive</a:t>
            </a:r>
            <a:r>
              <a:rPr lang="en-US" dirty="0"/>
              <a:t> rail</a:t>
            </a:r>
          </a:p>
          <a:p>
            <a:r>
              <a:rPr lang="en-US" b="1" dirty="0"/>
              <a:t>Pin 3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(V0) to </a:t>
            </a:r>
            <a:r>
              <a:rPr lang="en-US" b="1" dirty="0"/>
              <a:t>middle wire</a:t>
            </a:r>
            <a:r>
              <a:rPr lang="en-US" dirty="0"/>
              <a:t> of the </a:t>
            </a:r>
            <a:r>
              <a:rPr lang="en-US" b="1" dirty="0"/>
              <a:t>potentiometer</a:t>
            </a:r>
            <a:endParaRPr lang="en-US" dirty="0"/>
          </a:p>
          <a:p>
            <a:r>
              <a:rPr lang="en-US" b="1" dirty="0"/>
              <a:t>Pin 4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(RS) to </a:t>
            </a:r>
            <a:r>
              <a:rPr lang="en-US" b="1" dirty="0"/>
              <a:t>GPIO4</a:t>
            </a:r>
            <a:r>
              <a:rPr lang="en-US" dirty="0"/>
              <a:t> (Physical Pin 7)</a:t>
            </a:r>
          </a:p>
          <a:p>
            <a:r>
              <a:rPr lang="en-US" b="1" dirty="0"/>
              <a:t>Pin 5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(RW) to breadboard </a:t>
            </a:r>
            <a:r>
              <a:rPr lang="en-US" b="1" dirty="0"/>
              <a:t>ground</a:t>
            </a:r>
            <a:r>
              <a:rPr lang="en-US" dirty="0"/>
              <a:t> rail</a:t>
            </a:r>
          </a:p>
          <a:p>
            <a:r>
              <a:rPr lang="en-US" b="1" dirty="0"/>
              <a:t>Pin 6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(EN) to </a:t>
            </a:r>
            <a:r>
              <a:rPr lang="en-US" b="1" dirty="0"/>
              <a:t>GPIO24</a:t>
            </a:r>
            <a:r>
              <a:rPr lang="en-US" dirty="0"/>
              <a:t> (Physical Pin 18)</a:t>
            </a:r>
          </a:p>
          <a:p>
            <a:r>
              <a:rPr lang="en-US" b="1" dirty="0"/>
              <a:t>Pin 11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(D4) to </a:t>
            </a:r>
            <a:r>
              <a:rPr lang="en-US" b="1" dirty="0"/>
              <a:t>GPIO23</a:t>
            </a:r>
            <a:r>
              <a:rPr lang="en-US" dirty="0"/>
              <a:t> (Physical Pin 16)</a:t>
            </a:r>
          </a:p>
          <a:p>
            <a:r>
              <a:rPr lang="en-US" b="1" dirty="0"/>
              <a:t>Pin 12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(D5) to </a:t>
            </a:r>
            <a:r>
              <a:rPr lang="en-US" b="1" dirty="0"/>
              <a:t>GPIO17</a:t>
            </a:r>
            <a:r>
              <a:rPr lang="en-US" dirty="0"/>
              <a:t> (Physical Pin 11)</a:t>
            </a:r>
          </a:p>
          <a:p>
            <a:r>
              <a:rPr lang="en-US" b="1" dirty="0"/>
              <a:t>Pin 13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(D6) to </a:t>
            </a:r>
            <a:r>
              <a:rPr lang="en-US" b="1" dirty="0"/>
              <a:t>GPIO18</a:t>
            </a:r>
            <a:r>
              <a:rPr lang="en-US" dirty="0"/>
              <a:t> (Physical Pin 12)</a:t>
            </a:r>
          </a:p>
          <a:p>
            <a:r>
              <a:rPr lang="en-US" b="1" dirty="0"/>
              <a:t>Pin 14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(D7) to </a:t>
            </a:r>
            <a:r>
              <a:rPr lang="en-US" b="1" dirty="0"/>
              <a:t>GPIO22</a:t>
            </a:r>
            <a:r>
              <a:rPr lang="en-US" dirty="0"/>
              <a:t> (Physical Pin 15)</a:t>
            </a:r>
          </a:p>
          <a:p>
            <a:r>
              <a:rPr lang="en-US" b="1" dirty="0"/>
              <a:t>Pin 15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(LED +) to breadboard </a:t>
            </a:r>
            <a:r>
              <a:rPr lang="en-US" b="1" dirty="0"/>
              <a:t>positive</a:t>
            </a:r>
            <a:r>
              <a:rPr lang="en-US" dirty="0"/>
              <a:t> rail</a:t>
            </a:r>
          </a:p>
          <a:p>
            <a:r>
              <a:rPr lang="en-US" b="1" dirty="0"/>
              <a:t>Pin 16</a:t>
            </a:r>
            <a:r>
              <a:rPr lang="en-US" dirty="0"/>
              <a:t> of </a:t>
            </a:r>
            <a:r>
              <a:rPr lang="en-US" b="1" dirty="0"/>
              <a:t>LCD</a:t>
            </a:r>
            <a:r>
              <a:rPr lang="en-US" dirty="0"/>
              <a:t> (LED -) to breadboard </a:t>
            </a:r>
            <a:r>
              <a:rPr lang="en-US" b="1" dirty="0"/>
              <a:t>ground</a:t>
            </a:r>
            <a:r>
              <a:rPr lang="en-US" dirty="0"/>
              <a:t> rail</a:t>
            </a:r>
          </a:p>
          <a:p>
            <a:endParaRPr lang="en-US" dirty="0"/>
          </a:p>
          <a:p>
            <a:r>
              <a:rPr lang="en-US" b="1" dirty="0"/>
              <a:t>SDA</a:t>
            </a:r>
            <a:r>
              <a:rPr lang="en-US" dirty="0"/>
              <a:t> connects to </a:t>
            </a:r>
            <a:r>
              <a:rPr lang="en-US" b="1" dirty="0"/>
              <a:t>GPIO8</a:t>
            </a:r>
            <a:r>
              <a:rPr lang="en-US" dirty="0"/>
              <a:t> (Physical Pin 24)</a:t>
            </a:r>
          </a:p>
          <a:p>
            <a:r>
              <a:rPr lang="en-US" b="1" dirty="0"/>
              <a:t>SCK</a:t>
            </a:r>
            <a:r>
              <a:rPr lang="en-US" dirty="0"/>
              <a:t> connects to </a:t>
            </a:r>
            <a:r>
              <a:rPr lang="en-US" b="1" dirty="0"/>
              <a:t>GPIO11</a:t>
            </a:r>
            <a:r>
              <a:rPr lang="en-US" dirty="0"/>
              <a:t> (Physical Pin 23)</a:t>
            </a:r>
          </a:p>
          <a:p>
            <a:r>
              <a:rPr lang="en-US" b="1" dirty="0"/>
              <a:t>MOSI</a:t>
            </a:r>
            <a:r>
              <a:rPr lang="en-US" dirty="0"/>
              <a:t> connects to </a:t>
            </a:r>
            <a:r>
              <a:rPr lang="en-US" b="1" dirty="0"/>
              <a:t>GPIO10</a:t>
            </a:r>
            <a:r>
              <a:rPr lang="en-US" dirty="0"/>
              <a:t> (Physical Pin 19)</a:t>
            </a:r>
          </a:p>
          <a:p>
            <a:r>
              <a:rPr lang="en-US" b="1" dirty="0"/>
              <a:t>MISO</a:t>
            </a:r>
            <a:r>
              <a:rPr lang="en-US" dirty="0"/>
              <a:t> connects to </a:t>
            </a:r>
            <a:r>
              <a:rPr lang="en-US" b="1" dirty="0"/>
              <a:t>GPIO9</a:t>
            </a:r>
            <a:r>
              <a:rPr lang="en-US" dirty="0"/>
              <a:t> (Physical Pin 21)</a:t>
            </a:r>
          </a:p>
          <a:p>
            <a:r>
              <a:rPr lang="en-US" b="1" dirty="0"/>
              <a:t>GND</a:t>
            </a:r>
            <a:r>
              <a:rPr lang="en-US" dirty="0"/>
              <a:t> connects to Breadboard</a:t>
            </a:r>
            <a:r>
              <a:rPr lang="en-US" b="1" dirty="0"/>
              <a:t> Ground Rail</a:t>
            </a:r>
            <a:r>
              <a:rPr lang="en-US" dirty="0"/>
              <a:t>.</a:t>
            </a:r>
          </a:p>
          <a:p>
            <a:r>
              <a:rPr lang="en-US" b="1" dirty="0"/>
              <a:t>RST</a:t>
            </a:r>
            <a:r>
              <a:rPr lang="en-US" dirty="0"/>
              <a:t> connects to GPIO25 (Physical Pin 22)</a:t>
            </a:r>
          </a:p>
          <a:p>
            <a:r>
              <a:rPr lang="en-US" b="1" dirty="0"/>
              <a:t>3.3v</a:t>
            </a:r>
            <a:r>
              <a:rPr lang="en-US" dirty="0"/>
              <a:t> connects to </a:t>
            </a:r>
            <a:r>
              <a:rPr lang="en-US" b="1" dirty="0"/>
              <a:t>3v3</a:t>
            </a:r>
            <a:r>
              <a:rPr lang="en-US" dirty="0"/>
              <a:t> (Physical Pin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0D14D-FDC8-459F-88AB-F5467F9A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TCP/IP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698E7F-16E5-4C07-9ACD-64134026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açılım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Transmission Control Protocol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/>
              <a:t>IP </a:t>
            </a:r>
            <a:r>
              <a:rPr lang="en-US" dirty="0" err="1"/>
              <a:t>ise</a:t>
            </a:r>
            <a:r>
              <a:rPr lang="en-US" dirty="0"/>
              <a:t> Internet Protocol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iletişiminin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</a:t>
            </a:r>
            <a:r>
              <a:rPr lang="en-US" dirty="0" err="1"/>
              <a:t>koyar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 </a:t>
            </a:r>
            <a:r>
              <a:rPr lang="en-US" dirty="0" err="1"/>
              <a:t>çerçevesinde</a:t>
            </a:r>
            <a:r>
              <a:rPr lang="en-US" dirty="0"/>
              <a:t> </a:t>
            </a:r>
            <a:r>
              <a:rPr lang="en-US" dirty="0" err="1"/>
              <a:t>gerçekleştirilmektedir.İşte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da TCP/IP </a:t>
            </a:r>
            <a:r>
              <a:rPr lang="en-US" dirty="0" err="1"/>
              <a:t>protokolleri</a:t>
            </a:r>
            <a:r>
              <a:rPr lang="en-US" dirty="0"/>
              <a:t> </a:t>
            </a:r>
            <a:r>
              <a:rPr lang="en-US" dirty="0" err="1"/>
              <a:t>denilmektedir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F070-515D-44CC-B20B-4B7B476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GEREKLİ KÜTÜPHANELERİN KURULUMU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9CB40-4A07-42C7-A846-ED9EE38B726D}"/>
              </a:ext>
            </a:extLst>
          </p:cNvPr>
          <p:cNvSpPr txBox="1"/>
          <p:nvPr/>
        </p:nvSpPr>
        <p:spPr>
          <a:xfrm>
            <a:off x="913775" y="2563318"/>
            <a:ext cx="10364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spidev</a:t>
            </a:r>
            <a:r>
              <a:rPr lang="en-US" dirty="0"/>
              <a:t>       //</a:t>
            </a:r>
            <a:r>
              <a:rPr lang="en-US" dirty="0" err="1"/>
              <a:t>spidev</a:t>
            </a:r>
            <a:r>
              <a:rPr lang="en-US" dirty="0"/>
              <a:t> 	</a:t>
            </a:r>
            <a:r>
              <a:rPr lang="en-US" dirty="0" err="1"/>
              <a:t>kütüphanesi</a:t>
            </a:r>
            <a:r>
              <a:rPr lang="en-US" dirty="0"/>
              <a:t> RFID </a:t>
            </a:r>
            <a:r>
              <a:rPr lang="en-US" dirty="0" err="1"/>
              <a:t>arayüzüyle</a:t>
            </a:r>
            <a:r>
              <a:rPr lang="en-US" dirty="0"/>
              <a:t> </a:t>
            </a:r>
            <a:r>
              <a:rPr lang="en-US" dirty="0" err="1"/>
              <a:t>haberleşmek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pip3 install mfrc522   //mfrc522 </a:t>
            </a:r>
            <a:r>
              <a:rPr lang="en-US" dirty="0" err="1"/>
              <a:t>kütüphanesi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–get install </a:t>
            </a:r>
            <a:r>
              <a:rPr lang="en-US" dirty="0" err="1"/>
              <a:t>mysql</a:t>
            </a:r>
            <a:r>
              <a:rPr lang="en-US" dirty="0"/>
              <a:t>-server –y  //MYSQL </a:t>
            </a:r>
            <a:r>
              <a:rPr lang="en-US" dirty="0" err="1"/>
              <a:t>kurulumu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r>
              <a:rPr lang="en-US" dirty="0"/>
              <a:t>   //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sunucusunu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3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651</TotalTime>
  <Words>835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PERSONEL TAKIP KONTROL SİSTEMİ  A.SAMET AKÇALAR 523119044</vt:lpstr>
      <vt:lpstr>Projenin Amacı</vt:lpstr>
      <vt:lpstr>Proje Gereksinimleri</vt:lpstr>
      <vt:lpstr>Rfid Sistemler</vt:lpstr>
      <vt:lpstr>PowerPoint Presentation</vt:lpstr>
      <vt:lpstr>Çalışma Prensibi </vt:lpstr>
      <vt:lpstr>Donanım Bağlantı Şeması</vt:lpstr>
      <vt:lpstr>TCP/IP </vt:lpstr>
      <vt:lpstr>GEREKLİ KÜTÜPHANELERİN KURULUMU</vt:lpstr>
      <vt:lpstr>TABLOLARIN OLUŞTURULMASI</vt:lpstr>
      <vt:lpstr>LCD KÜTÜPHANESİ KODLARI</vt:lpstr>
      <vt:lpstr>Kart ekleme kodları</vt:lpstr>
      <vt:lpstr>KART SORGULAMA KODLARI</vt:lpstr>
      <vt:lpstr>Kayıt Loglarının Alınması</vt:lpstr>
      <vt:lpstr>Amazon Web Services</vt:lpstr>
      <vt:lpstr>AMAZON WEB SERVICESE KAYIT OLMA</vt:lpstr>
      <vt:lpstr>HABERLEŞME İÇİN GEREKLİ PROTOKOL VE KEYLERİN OLUŞTURULMASI</vt:lpstr>
      <vt:lpstr>AMAZON WEB SERVİCES LOG KAYITLARI</vt:lpstr>
      <vt:lpstr>      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abdulkadir canlı</dc:creator>
  <cp:lastModifiedBy>Samet Akçalar</cp:lastModifiedBy>
  <cp:revision>39</cp:revision>
  <dcterms:created xsi:type="dcterms:W3CDTF">2020-05-21T19:03:29Z</dcterms:created>
  <dcterms:modified xsi:type="dcterms:W3CDTF">2020-06-27T13:30:32Z</dcterms:modified>
</cp:coreProperties>
</file>