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16">
          <p15:clr>
            <a:srgbClr val="A4A3A4"/>
          </p15:clr>
        </p15:guide>
        <p15:guide id="2" orient="horz" pos="10098">
          <p15:clr>
            <a:srgbClr val="A4A3A4"/>
          </p15:clr>
        </p15:guide>
        <p15:guide id="3"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93" autoAdjust="0"/>
    <p:restoredTop sz="94660"/>
  </p:normalViewPr>
  <p:slideViewPr>
    <p:cSldViewPr snapToGrid="0">
      <p:cViewPr varScale="1">
        <p:scale>
          <a:sx n="31" d="100"/>
          <a:sy n="31" d="100"/>
        </p:scale>
        <p:origin x="860" y="76"/>
      </p:cViewPr>
      <p:guideLst>
        <p:guide orient="horz" pos="5216"/>
        <p:guide orient="horz" pos="10098"/>
        <p:guide pos="86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471488" y="692150"/>
            <a:ext cx="5773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B341125-7FD1-4FFC-BA04-8606EAC93EEB}" type="slidenum">
              <a:rPr lang="en-US"/>
              <a:pPr/>
              <a:t>‹#›</a:t>
            </a:fld>
            <a:endParaRPr lang="en-US"/>
          </a:p>
        </p:txBody>
      </p:sp>
    </p:spTree>
    <p:extLst>
      <p:ext uri="{BB962C8B-B14F-4D97-AF65-F5344CB8AC3E}">
        <p14:creationId xmlns:p14="http://schemas.microsoft.com/office/powerpoint/2010/main" val="16236385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175DA-0793-4A20-9271-7587546B9D8B}"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008407" y="16156967"/>
            <a:ext cx="3000433" cy="1541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
          <p:cNvSpPr txBox="1"/>
          <p:nvPr userDrawn="1"/>
        </p:nvSpPr>
        <p:spPr>
          <a:xfrm>
            <a:off x="24999573" y="16067231"/>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1D2664F1-1C95-4F60-80D0-0340B8FBB1C0}"/>
              </a:ext>
            </a:extLst>
          </p:cNvPr>
          <p:cNvSpPr txBox="1"/>
          <p:nvPr userDrawn="1"/>
        </p:nvSpPr>
        <p:spPr>
          <a:xfrm>
            <a:off x="-42863" y="16359619"/>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ata.world/uci/heart-disease"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sciencedirect.com/science/article/abs/pii/S0002934320307051" TargetMode="External"/><Relationship Id="rId4" Type="http://schemas.openxmlformats.org/officeDocument/2006/relationships/image" Target="../media/image3.png"/><Relationship Id="rId9" Type="http://schemas.openxmlformats.org/officeDocument/2006/relationships/hyperlink" Target="https://www.cdc.gov/nchs/hus/topics/heart-disease-death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0472621" y="2834130"/>
            <a:ext cx="6477000" cy="1352667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7094698" y="2848000"/>
            <a:ext cx="6477000" cy="135128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9" name="AutoShape 31"/>
          <p:cNvSpPr>
            <a:spLocks noChangeArrowheads="1"/>
          </p:cNvSpPr>
          <p:nvPr/>
        </p:nvSpPr>
        <p:spPr bwMode="auto">
          <a:xfrm>
            <a:off x="13695685" y="2848000"/>
            <a:ext cx="6649715" cy="1352667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2" name="AutoShape 4"/>
          <p:cNvSpPr>
            <a:spLocks noChangeArrowheads="1"/>
          </p:cNvSpPr>
          <p:nvPr/>
        </p:nvSpPr>
        <p:spPr bwMode="auto">
          <a:xfrm>
            <a:off x="464037" y="2848000"/>
            <a:ext cx="6477000" cy="1352667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61" name="AutoShape 13"/>
          <p:cNvSpPr>
            <a:spLocks noChangeArrowheads="1"/>
          </p:cNvSpPr>
          <p:nvPr/>
        </p:nvSpPr>
        <p:spPr bwMode="auto">
          <a:xfrm>
            <a:off x="428625" y="55627"/>
            <a:ext cx="2657475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797794" y="-44967"/>
            <a:ext cx="25574625" cy="3625529"/>
          </a:xfrm>
          <a:prstGeom prst="rect">
            <a:avLst/>
          </a:prstGeom>
          <a:noFill/>
          <a:ln w="9525">
            <a:noFill/>
            <a:miter lim="800000"/>
            <a:headEnd/>
            <a:tailEnd/>
          </a:ln>
          <a:effectLst/>
        </p:spPr>
        <p:txBody>
          <a:bodyPr lIns="52247" tIns="26123" rIns="52247" bIns="26123">
            <a:spAutoFit/>
          </a:bodyPr>
          <a:lstStyle/>
          <a:p>
            <a:pPr defTabSz="2508250">
              <a:spcBef>
                <a:spcPts val="1400"/>
              </a:spcBef>
            </a:pPr>
            <a:r>
              <a:rPr lang="en-US" sz="4500" b="1"/>
              <a:t>     Cardiac arrest: risk assessment and analysis</a:t>
            </a:r>
          </a:p>
          <a:p>
            <a:pPr defTabSz="2508250">
              <a:spcBef>
                <a:spcPts val="1400"/>
              </a:spcBef>
            </a:pPr>
            <a:r>
              <a:rPr lang="en-US" sz="2400" b="1"/>
              <a:t>Akanksha Chaturvedi, M.S Data Science 2023</a:t>
            </a:r>
          </a:p>
          <a:p>
            <a:pPr defTabSz="2508250"/>
            <a:r>
              <a:rPr lang="en-US" sz="4800" i="1">
                <a:solidFill>
                  <a:schemeClr val="accent4"/>
                </a:solidFill>
                <a:latin typeface="Aptos Light" panose="020B0004020202020204" pitchFamily="34" charset="0"/>
              </a:rPr>
              <a:t> </a:t>
            </a:r>
            <a:r>
              <a:rPr lang="en-US" sz="2400" i="1">
                <a:solidFill>
                  <a:schemeClr val="accent4"/>
                </a:solidFill>
                <a:latin typeface="Aptos Light" panose="020B0004020202020204" pitchFamily="34" charset="0"/>
              </a:rPr>
              <a:t>Mentor: Dr. Christelle Scharff</a:t>
            </a:r>
          </a:p>
          <a:p>
            <a:pPr defTabSz="4389438">
              <a:spcBef>
                <a:spcPct val="50000"/>
              </a:spcBef>
            </a:pPr>
            <a:r>
              <a:rPr lang="en-US" sz="2400" i="1">
                <a:solidFill>
                  <a:schemeClr val="accent4"/>
                </a:solidFill>
                <a:latin typeface="Aptos Light" panose="020B0004020202020204" pitchFamily="34" charset="0"/>
              </a:rPr>
              <a:t>       Pace University, Seidenberg School of CSIS </a:t>
            </a:r>
            <a:endParaRPr lang="en-US" sz="2400">
              <a:solidFill>
                <a:schemeClr val="accent4"/>
              </a:solidFill>
              <a:latin typeface="Aptos Light" panose="020B0004020202020204" pitchFamily="34" charset="0"/>
            </a:endParaRPr>
          </a:p>
          <a:p>
            <a:pPr defTabSz="2508250">
              <a:spcBef>
                <a:spcPct val="50000"/>
              </a:spcBef>
            </a:pPr>
            <a:endParaRPr lang="en-US" sz="4500" dirty="0"/>
          </a:p>
        </p:txBody>
      </p:sp>
      <p:sp>
        <p:nvSpPr>
          <p:cNvPr id="2086" name="Text Box 38"/>
          <p:cNvSpPr txBox="1">
            <a:spLocks noChangeArrowheads="1"/>
          </p:cNvSpPr>
          <p:nvPr/>
        </p:nvSpPr>
        <p:spPr bwMode="auto">
          <a:xfrm>
            <a:off x="20598462" y="10121478"/>
            <a:ext cx="6304289" cy="4019972"/>
          </a:xfrm>
          <a:prstGeom prst="rect">
            <a:avLst/>
          </a:prstGeom>
          <a:noFill/>
          <a:ln w="57150" cmpd="thinThick">
            <a:noFill/>
            <a:miter lim="800000"/>
            <a:headEnd/>
            <a:tailEnd/>
          </a:ln>
          <a:effectLst/>
        </p:spPr>
        <p:txBody>
          <a:bodyPr wrap="square" lIns="34951" tIns="17475" rIns="34951" bIns="17475">
            <a:spAutoFit/>
          </a:bodyPr>
          <a:lstStyle/>
          <a:p>
            <a:pPr marL="195263" indent="-195263" algn="l" defTabSz="350838" eaLnBrk="0" hangingPunct="0">
              <a:lnSpc>
                <a:spcPct val="95000"/>
              </a:lnSpc>
            </a:pPr>
            <a:endParaRPr lang="en-US" sz="1400" b="1" dirty="0">
              <a:latin typeface="Times New Roman" pitchFamily="18" charset="0"/>
            </a:endParaRPr>
          </a:p>
          <a:p>
            <a:pPr algn="l" defTabSz="350838" eaLnBrk="0" hangingPunct="0">
              <a:spcBef>
                <a:spcPts val="1680"/>
              </a:spcBef>
            </a:pPr>
            <a:r>
              <a:rPr lang="en-US" sz="2800" b="1" dirty="0">
                <a:latin typeface="Calibri" panose="020F0502020204030204" pitchFamily="34" charset="0"/>
                <a:ea typeface="Calibri" panose="020F0502020204030204" pitchFamily="34" charset="0"/>
                <a:cs typeface="Calibri" panose="020F0502020204030204" pitchFamily="34" charset="0"/>
              </a:rPr>
              <a:t>Conclusion and future work:</a:t>
            </a:r>
          </a:p>
          <a:p>
            <a:pPr algn="l" defTabSz="350838" eaLnBrk="0" hangingPunct="0">
              <a:spcBef>
                <a:spcPts val="1680"/>
              </a:spcBef>
            </a:pPr>
            <a:r>
              <a:rPr lang="en-US" sz="2200" dirty="0">
                <a:latin typeface="Calibri Light" panose="020F0302020204030204" pitchFamily="34" charset="0"/>
                <a:ea typeface="Calibri Light" panose="020F0302020204030204" pitchFamily="34" charset="0"/>
                <a:cs typeface="Calibri Light" panose="020F0302020204030204" pitchFamily="34" charset="0"/>
              </a:rPr>
              <a:t>Key predictors of cardiac arrest include chest pain type, heart rate, and depression, while age, COVID impact, and dietary habits are crucial determinants. Despite originally leading with 79% accuracy, the random forest model exceeded, obtaining 94% after refining. Future studies will concentrate on increasing feature sets, investigating deep learning models, and optimizing hyperparameters to improve forecasting accuracy.</a:t>
            </a:r>
          </a:p>
          <a:p>
            <a:pPr marL="195263" indent="-195263" algn="l" defTabSz="350838" eaLnBrk="0" hangingPunct="0">
              <a:lnSpc>
                <a:spcPct val="95000"/>
              </a:lnSpc>
              <a:buFont typeface="Symbol" pitchFamily="18" charset="2"/>
              <a:buAutoNum type="arabicPeriod"/>
            </a:pPr>
            <a:endParaRPr lang="en-US" sz="1400" b="1" dirty="0">
              <a:latin typeface="Times New Roman" pitchFamily="18" charset="0"/>
            </a:endParaRPr>
          </a:p>
        </p:txBody>
      </p:sp>
      <p:sp>
        <p:nvSpPr>
          <p:cNvPr id="2087" name="Text Box 39"/>
          <p:cNvSpPr txBox="1">
            <a:spLocks noChangeArrowheads="1"/>
          </p:cNvSpPr>
          <p:nvPr/>
        </p:nvSpPr>
        <p:spPr bwMode="auto">
          <a:xfrm>
            <a:off x="645012" y="3178889"/>
            <a:ext cx="6103937" cy="4681179"/>
          </a:xfrm>
          <a:prstGeom prst="rect">
            <a:avLst/>
          </a:prstGeom>
          <a:noFill/>
          <a:ln w="57150" cmpd="thinThick">
            <a:noFill/>
            <a:miter lim="800000"/>
            <a:headEnd/>
            <a:tailEnd/>
          </a:ln>
          <a:effectLst/>
        </p:spPr>
        <p:txBody>
          <a:bodyPr lIns="34951" tIns="17475" rIns="34951" bIns="17475">
            <a:spAutoFit/>
          </a:bodyPr>
          <a:lstStyle/>
          <a:p>
            <a:pPr algn="l" defTabSz="2508250">
              <a:spcBef>
                <a:spcPct val="50000"/>
              </a:spcBef>
            </a:pPr>
            <a:r>
              <a:rPr lang="en-US" sz="2800" b="1" dirty="0">
                <a:latin typeface="Calibri" panose="020F0502020204030204" pitchFamily="34" charset="0"/>
                <a:ea typeface="Calibri" panose="020F0502020204030204" pitchFamily="34" charset="0"/>
                <a:cs typeface="Calibri" panose="020F0502020204030204" pitchFamily="34" charset="0"/>
              </a:rPr>
              <a:t>Abstract: </a:t>
            </a:r>
          </a:p>
          <a:p>
            <a:pPr algn="l" defTabSz="2508250">
              <a:spcBef>
                <a:spcPct val="50000"/>
              </a:spcBef>
            </a:pPr>
            <a:r>
              <a:rPr lang="en-US" sz="2200" dirty="0">
                <a:latin typeface="Calibri Light" panose="020F0302020204030204" pitchFamily="34" charset="0"/>
                <a:ea typeface="Calibri Light" panose="020F0302020204030204" pitchFamily="34" charset="0"/>
                <a:cs typeface="Calibri Light" panose="020F0302020204030204" pitchFamily="34" charset="0"/>
              </a:rPr>
              <a:t>CVD affects all ages; NHANES data (2017-2020) shows 48.6% prevalence, 127.9 million cases in 2020. Globally, heart disease and stroke caused 207.1 fatalities per 100,000 in 2020, surpassing cancer and respiratory disease combined. CVD-related fatalities rose from 874,613 (2019) to 928,741 (2020), the largest yearly increase since 2015. India experienced a 22% rise in heart attack mortality (2017-2021) and a 54% increase in the past decade. Urgent need for a predictive model considering lifestyle factors for assessing heart attack risk.</a:t>
            </a:r>
          </a:p>
          <a:p>
            <a:pPr algn="l" defTabSz="350838" eaLnBrk="0" hangingPunct="0">
              <a:lnSpc>
                <a:spcPct val="95000"/>
              </a:lnSpc>
            </a:pPr>
            <a:endParaRPr lang="en-US" sz="2200" dirty="0">
              <a:latin typeface="Times New Roman" pitchFamily="18" charset="0"/>
            </a:endParaRPr>
          </a:p>
        </p:txBody>
      </p:sp>
      <p:sp>
        <p:nvSpPr>
          <p:cNvPr id="2088" name="Text Box 40"/>
          <p:cNvSpPr txBox="1">
            <a:spLocks noChangeArrowheads="1"/>
          </p:cNvSpPr>
          <p:nvPr/>
        </p:nvSpPr>
        <p:spPr bwMode="auto">
          <a:xfrm>
            <a:off x="20707341" y="3143742"/>
            <a:ext cx="6369501" cy="1965050"/>
          </a:xfrm>
          <a:prstGeom prst="rect">
            <a:avLst/>
          </a:prstGeom>
          <a:noFill/>
          <a:ln w="57150" cmpd="thinThick">
            <a:noFill/>
            <a:miter lim="800000"/>
            <a:headEnd/>
            <a:tailEnd/>
          </a:ln>
          <a:effectLst/>
        </p:spPr>
        <p:txBody>
          <a:bodyPr wrap="square" lIns="34951" tIns="17475" rIns="34951" bIns="17475">
            <a:spAutoFit/>
          </a:bodyPr>
          <a:lstStyle/>
          <a:p>
            <a:pPr algn="l" defTabSz="350838" eaLnBrk="0" hangingPunct="0">
              <a:lnSpc>
                <a:spcPct val="95000"/>
              </a:lnSpc>
            </a:pPr>
            <a:r>
              <a:rPr lang="en-US" sz="2200" b="1" dirty="0">
                <a:latin typeface="Calibri Light" panose="020F0302020204030204" pitchFamily="34" charset="0"/>
                <a:ea typeface="Calibri Light" panose="020F0302020204030204" pitchFamily="34" charset="0"/>
                <a:cs typeface="Calibri Light" panose="020F0302020204030204" pitchFamily="34" charset="0"/>
              </a:rPr>
              <a:t>After Model tuning: </a:t>
            </a:r>
            <a:r>
              <a:rPr lang="en-US" sz="2200" dirty="0">
                <a:latin typeface="Calibri Light" panose="020F0302020204030204" pitchFamily="34" charset="0"/>
                <a:ea typeface="Calibri Light" panose="020F0302020204030204" pitchFamily="34" charset="0"/>
                <a:cs typeface="Calibri Light" panose="020F0302020204030204" pitchFamily="34" charset="0"/>
              </a:rPr>
              <a:t>Following model adjustment, logistic regression obtained an accuracy of 93%, decision tree achieved 90%, random forest achieved 94%, and XGBoost maintained 93%. Despite XGBoost's early advantage, the tuned random forest emerged as the most accurate predictor, showing the</a:t>
            </a:r>
            <a:endParaRPr lang="en-US" sz="2200" dirty="0">
              <a:latin typeface="Times New Roman" pitchFamily="18" charset="0"/>
            </a:endParaRPr>
          </a:p>
        </p:txBody>
      </p:sp>
      <p:sp>
        <p:nvSpPr>
          <p:cNvPr id="24" name="Text Box 19"/>
          <p:cNvSpPr txBox="1">
            <a:spLocks noChangeArrowheads="1"/>
          </p:cNvSpPr>
          <p:nvPr/>
        </p:nvSpPr>
        <p:spPr bwMode="auto">
          <a:xfrm>
            <a:off x="7236312" y="3123505"/>
            <a:ext cx="5756080" cy="5253746"/>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lnSpc>
                <a:spcPct val="90000"/>
              </a:lnSpc>
              <a:spcBef>
                <a:spcPct val="50000"/>
              </a:spcBef>
            </a:pPr>
            <a:r>
              <a:rPr lang="en-US" sz="2800" b="1" dirty="0">
                <a:latin typeface="Calibri" panose="020F0502020204030204" pitchFamily="34" charset="0"/>
                <a:ea typeface="Calibri" panose="020F0502020204030204" pitchFamily="34" charset="0"/>
                <a:cs typeface="Calibri" panose="020F0502020204030204" pitchFamily="34" charset="0"/>
              </a:rPr>
              <a:t>Dataset: </a:t>
            </a:r>
          </a:p>
          <a:p>
            <a:pPr marL="457200" indent="-457200" algn="l" defTabSz="4389438">
              <a:lnSpc>
                <a:spcPct val="90000"/>
              </a:lnSpc>
              <a:spcBef>
                <a:spcPct val="50000"/>
              </a:spcBef>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Datasets from reputed healthcare archives such as UCI medical data, Data World, and NHANES were combined.</a:t>
            </a:r>
          </a:p>
          <a:p>
            <a:pPr marL="457200" indent="-457200" algn="l" defTabSz="4389438">
              <a:lnSpc>
                <a:spcPct val="90000"/>
              </a:lnSpc>
              <a:spcBef>
                <a:spcPct val="50000"/>
              </a:spcBef>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One dataset (12 rows, 5111 columns) contains information about daily lifestyles such as marital status and smoking habits, while another (18 rows, 4239 columns) focuses on medical indicators such as BMI and cholesterol levels.</a:t>
            </a:r>
          </a:p>
          <a:p>
            <a:pPr marL="457200" indent="-457200" algn="l" defTabSz="4389438">
              <a:lnSpc>
                <a:spcPct val="90000"/>
              </a:lnSpc>
              <a:spcBef>
                <a:spcPct val="50000"/>
              </a:spcBef>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A smaller dataset (7 rows, 90 columns) covers COVID-19 status, country, and dietary preferences, resulting in a comprehensive collection for rigorous analysis in predicting heart failure</a:t>
            </a:r>
            <a:r>
              <a:rPr lang="en-US" sz="2200" dirty="0"/>
              <a:t>.</a:t>
            </a:r>
          </a:p>
        </p:txBody>
      </p:sp>
      <p:sp>
        <p:nvSpPr>
          <p:cNvPr id="25" name="Text Box 19"/>
          <p:cNvSpPr txBox="1">
            <a:spLocks noChangeArrowheads="1"/>
          </p:cNvSpPr>
          <p:nvPr/>
        </p:nvSpPr>
        <p:spPr bwMode="auto">
          <a:xfrm>
            <a:off x="637414" y="12396903"/>
            <a:ext cx="6005156" cy="3280385"/>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ts val="168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Söhne"/>
              </a:rPr>
              <a:t>Research Question:</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ts val="1680"/>
              </a:spcBef>
              <a:spcAft>
                <a:spcPct val="0"/>
              </a:spcAft>
              <a:buClrTx/>
              <a:buSzTx/>
              <a:buFontTx/>
              <a:buAutoNum type="arabicPeriod"/>
              <a:tabLst/>
            </a:pPr>
            <a:r>
              <a:rPr kumimoji="0" lang="en-US" altLang="en-US" sz="2200" b="0" i="0" u="none" strike="noStrike" cap="none" normalizeH="0" baseline="0" dirty="0">
                <a:ln>
                  <a:noFill/>
                </a:ln>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What factors predict heart failure accurately, considering lifestyle, medical history, and physiological indicators?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How do post-COVID heart failure mortality rates compare in India and the USA, considering demographic and socioeconomic factors?</a:t>
            </a:r>
          </a:p>
          <a:p>
            <a:pPr algn="l" defTabSz="4389438">
              <a:spcBef>
                <a:spcPct val="50000"/>
              </a:spcBef>
            </a:pPr>
            <a:endParaRPr lang="en-US" sz="2200" b="1" i="1" dirty="0"/>
          </a:p>
        </p:txBody>
      </p:sp>
      <p:sp>
        <p:nvSpPr>
          <p:cNvPr id="2" name="Text Box 39">
            <a:extLst>
              <a:ext uri="{FF2B5EF4-FFF2-40B4-BE49-F238E27FC236}">
                <a16:creationId xmlns:a16="http://schemas.microsoft.com/office/drawing/2014/main" id="{83490148-B3B9-F8D9-F681-6DB23C938FC1}"/>
              </a:ext>
            </a:extLst>
          </p:cNvPr>
          <p:cNvSpPr txBox="1">
            <a:spLocks noChangeArrowheads="1"/>
          </p:cNvSpPr>
          <p:nvPr/>
        </p:nvSpPr>
        <p:spPr bwMode="auto">
          <a:xfrm>
            <a:off x="671410" y="7642232"/>
            <a:ext cx="6103937" cy="4698106"/>
          </a:xfrm>
          <a:prstGeom prst="rect">
            <a:avLst/>
          </a:prstGeom>
          <a:noFill/>
          <a:ln w="57150" cmpd="thinThick">
            <a:noFill/>
            <a:miter lim="800000"/>
            <a:headEnd/>
            <a:tailEnd/>
          </a:ln>
          <a:effectLst/>
        </p:spPr>
        <p:txBody>
          <a:bodyPr lIns="34951" tIns="17475" rIns="34951" bIns="17475">
            <a:spAutoFit/>
          </a:bodyPr>
          <a:lstStyle/>
          <a:p>
            <a:pPr algn="l" defTabSz="2508250">
              <a:spcBef>
                <a:spcPct val="50000"/>
              </a:spcBef>
            </a:pPr>
            <a:r>
              <a:rPr lang="en-US" sz="2800" b="1" dirty="0">
                <a:latin typeface="Calibri" panose="020F0502020204030204" pitchFamily="34" charset="0"/>
                <a:ea typeface="Calibri" panose="020F0502020204030204" pitchFamily="34" charset="0"/>
                <a:cs typeface="Calibri" panose="020F0502020204030204" pitchFamily="34" charset="0"/>
              </a:rPr>
              <a:t>Related work:</a:t>
            </a:r>
          </a:p>
          <a:p>
            <a:pPr algn="l" defTabSz="2508250">
              <a:spcBef>
                <a:spcPct val="50000"/>
              </a:spcBef>
            </a:pPr>
            <a:r>
              <a:rPr lang="en-US" sz="2200" dirty="0">
                <a:latin typeface="Calibri Light" panose="020F0302020204030204" pitchFamily="34" charset="0"/>
                <a:ea typeface="Calibri Light" panose="020F0302020204030204" pitchFamily="34" charset="0"/>
                <a:cs typeface="Calibri Light" panose="020F0302020204030204" pitchFamily="34" charset="0"/>
              </a:rPr>
              <a:t>Conducted comprehensive literature analysis, developed four models combining machine learning, deep learning, and data mining, utilizing diverse medical industry data. Employed methods like random forest, decision tree, naive-bayes, XG boost, logistic regression, classification, PCA, and function SMO. Evaluated model accuracy through F1 score, confusion matrix, and silhouette's score, offering detailed insights into prediction capabilities. Generated ratings assessed accuracy and determined model viability for predictive analysis based on historical data.</a:t>
            </a:r>
            <a:endParaRPr lang="en-US" sz="1000" dirty="0">
              <a:latin typeface="Times New Roman" pitchFamily="18" charset="0"/>
            </a:endParaRPr>
          </a:p>
        </p:txBody>
      </p:sp>
      <p:sp>
        <p:nvSpPr>
          <p:cNvPr id="8" name="Text Box 39">
            <a:extLst>
              <a:ext uri="{FF2B5EF4-FFF2-40B4-BE49-F238E27FC236}">
                <a16:creationId xmlns:a16="http://schemas.microsoft.com/office/drawing/2014/main" id="{6BBF5534-CB3F-C5A8-C188-3A9451C44110}"/>
              </a:ext>
            </a:extLst>
          </p:cNvPr>
          <p:cNvSpPr txBox="1">
            <a:spLocks noChangeArrowheads="1"/>
          </p:cNvSpPr>
          <p:nvPr/>
        </p:nvSpPr>
        <p:spPr bwMode="auto">
          <a:xfrm>
            <a:off x="13947773" y="3123505"/>
            <a:ext cx="6103937" cy="6924357"/>
          </a:xfrm>
          <a:prstGeom prst="rect">
            <a:avLst/>
          </a:prstGeom>
          <a:noFill/>
          <a:ln w="57150" cmpd="thinThick">
            <a:noFill/>
            <a:miter lim="800000"/>
            <a:headEnd/>
            <a:tailEnd/>
          </a:ln>
          <a:effectLst/>
        </p:spPr>
        <p:txBody>
          <a:bodyPr lIns="34951" tIns="17475" rIns="34951" bIns="17475">
            <a:spAutoFit/>
          </a:bodyPr>
          <a:lstStyle/>
          <a:p>
            <a:pPr algn="l" defTabSz="350838" eaLnBrk="0" hangingPunct="0">
              <a:spcBef>
                <a:spcPts val="1680"/>
              </a:spcBef>
            </a:pPr>
            <a:r>
              <a:rPr lang="en-US" sz="2800" b="1" dirty="0">
                <a:latin typeface="Calibri" panose="020F0502020204030204" pitchFamily="34" charset="0"/>
                <a:ea typeface="Calibri" panose="020F0502020204030204" pitchFamily="34" charset="0"/>
                <a:cs typeface="Calibri" panose="020F0502020204030204" pitchFamily="34" charset="0"/>
              </a:rPr>
              <a:t>Results</a:t>
            </a:r>
            <a:r>
              <a:rPr lang="en-US" sz="2200" b="1" dirty="0">
                <a:latin typeface="Times New Roman" pitchFamily="18" charset="0"/>
                <a:ea typeface="Calibri" panose="020F0502020204030204" pitchFamily="34" charset="0"/>
                <a:cs typeface="Calibri" panose="020F0502020204030204" pitchFamily="34" charset="0"/>
              </a:rPr>
              <a:t>:</a:t>
            </a:r>
          </a:p>
          <a:p>
            <a:pPr algn="l">
              <a:spcBef>
                <a:spcPts val="1680"/>
              </a:spcBef>
            </a:pPr>
            <a:r>
              <a:rPr lang="en-US" sz="2200" b="1" i="0" dirty="0">
                <a:effectLst/>
                <a:latin typeface="Calibri Light" panose="020F0302020204030204" pitchFamily="34" charset="0"/>
                <a:ea typeface="Calibri Light" panose="020F0302020204030204" pitchFamily="34" charset="0"/>
                <a:cs typeface="Calibri Light" panose="020F0302020204030204" pitchFamily="34" charset="0"/>
              </a:rPr>
              <a:t>Age Influence:</a:t>
            </a:r>
            <a:r>
              <a:rPr lang="en-US" sz="2200" dirty="0">
                <a:latin typeface="Calibri Light" panose="020F0302020204030204" pitchFamily="34" charset="0"/>
                <a:ea typeface="Calibri Light" panose="020F0302020204030204" pitchFamily="34" charset="0"/>
                <a:cs typeface="Calibri Light" panose="020F0302020204030204" pitchFamily="34" charset="0"/>
              </a:rPr>
              <a:t>: </a:t>
            </a:r>
            <a:r>
              <a:rPr lang="en-US" sz="2200" b="0" i="0" dirty="0">
                <a:effectLst/>
                <a:latin typeface="Calibri Light" panose="020F0302020204030204" pitchFamily="34" charset="0"/>
                <a:ea typeface="Calibri Light" panose="020F0302020204030204" pitchFamily="34" charset="0"/>
                <a:cs typeface="Calibri Light" panose="020F0302020204030204" pitchFamily="34" charset="0"/>
              </a:rPr>
              <a:t>Age is a pivotal determinant of heart failure, with increased vulnerability as individuals age, even post-COVID.</a:t>
            </a:r>
          </a:p>
          <a:p>
            <a:pPr algn="l"/>
            <a:r>
              <a:rPr lang="en-US" sz="2200" b="1" i="0" dirty="0">
                <a:effectLst/>
                <a:latin typeface="Calibri Light" panose="020F0302020204030204" pitchFamily="34" charset="0"/>
                <a:ea typeface="Calibri Light" panose="020F0302020204030204" pitchFamily="34" charset="0"/>
                <a:cs typeface="Calibri Light" panose="020F0302020204030204" pitchFamily="34" charset="0"/>
              </a:rPr>
              <a:t>Cardiovascular Risk Factors:</a:t>
            </a:r>
            <a:r>
              <a:rPr lang="en-US" sz="2200" dirty="0">
                <a:latin typeface="Calibri Light" panose="020F0302020204030204" pitchFamily="34" charset="0"/>
                <a:ea typeface="Calibri Light" panose="020F0302020204030204" pitchFamily="34" charset="0"/>
                <a:cs typeface="Calibri Light" panose="020F0302020204030204" pitchFamily="34" charset="0"/>
              </a:rPr>
              <a:t>: </a:t>
            </a:r>
            <a:r>
              <a:rPr lang="en-US" sz="2200" b="0" i="0" dirty="0">
                <a:effectLst/>
                <a:latin typeface="Calibri Light" panose="020F0302020204030204" pitchFamily="34" charset="0"/>
                <a:ea typeface="Calibri Light" panose="020F0302020204030204" pitchFamily="34" charset="0"/>
                <a:cs typeface="Calibri Light" panose="020F0302020204030204" pitchFamily="34" charset="0"/>
              </a:rPr>
              <a:t>Elevated blood pressure and cholesterol levels significantly contribute to heart failure, with hypertension emerging as a leading factor.</a:t>
            </a:r>
          </a:p>
          <a:p>
            <a:pPr algn="l"/>
            <a:r>
              <a:rPr lang="en-US" sz="2200" b="1" i="0" dirty="0">
                <a:effectLst/>
                <a:latin typeface="Calibri Light" panose="020F0302020204030204" pitchFamily="34" charset="0"/>
                <a:ea typeface="Calibri Light" panose="020F0302020204030204" pitchFamily="34" charset="0"/>
                <a:cs typeface="Calibri Light" panose="020F0302020204030204" pitchFamily="34" charset="0"/>
              </a:rPr>
              <a:t>Dietary Impact:</a:t>
            </a:r>
            <a:r>
              <a:rPr lang="en-US" sz="2200" dirty="0">
                <a:latin typeface="Calibri Light" panose="020F0302020204030204" pitchFamily="34" charset="0"/>
                <a:ea typeface="Calibri Light" panose="020F0302020204030204" pitchFamily="34" charset="0"/>
                <a:cs typeface="Calibri Light" panose="020F0302020204030204" pitchFamily="34" charset="0"/>
              </a:rPr>
              <a:t>: </a:t>
            </a:r>
            <a:r>
              <a:rPr lang="en-US" sz="2200" b="0" i="0" dirty="0">
                <a:effectLst/>
                <a:latin typeface="Calibri Light" panose="020F0302020204030204" pitchFamily="34" charset="0"/>
                <a:ea typeface="Calibri Light" panose="020F0302020204030204" pitchFamily="34" charset="0"/>
                <a:cs typeface="Calibri Light" panose="020F0302020204030204" pitchFamily="34" charset="0"/>
              </a:rPr>
              <a:t>Dietary choices play a crucial role in heart health, influencing cholesterol, blood pressure, and BMI, particularly with high-fat diets.</a:t>
            </a:r>
          </a:p>
          <a:p>
            <a:pPr algn="l"/>
            <a:r>
              <a:rPr lang="en-US" sz="2200" b="1" i="0" dirty="0">
                <a:effectLst/>
                <a:latin typeface="Calibri Light" panose="020F0302020204030204" pitchFamily="34" charset="0"/>
                <a:ea typeface="Calibri Light" panose="020F0302020204030204" pitchFamily="34" charset="0"/>
                <a:cs typeface="Calibri Light" panose="020F0302020204030204" pitchFamily="34" charset="0"/>
              </a:rPr>
              <a:t>COVID's Cardiac Surge:</a:t>
            </a:r>
            <a:r>
              <a:rPr lang="en-US" sz="2200" dirty="0">
                <a:latin typeface="Calibri Light" panose="020F0302020204030204" pitchFamily="34" charset="0"/>
                <a:ea typeface="Calibri Light" panose="020F0302020204030204" pitchFamily="34" charset="0"/>
                <a:cs typeface="Calibri Light" panose="020F0302020204030204" pitchFamily="34" charset="0"/>
              </a:rPr>
              <a:t>: </a:t>
            </a:r>
            <a:r>
              <a:rPr lang="en-US" sz="2200" b="0" i="0" dirty="0">
                <a:effectLst/>
                <a:latin typeface="Calibri Light" panose="020F0302020204030204" pitchFamily="34" charset="0"/>
                <a:ea typeface="Calibri Light" panose="020F0302020204030204" pitchFamily="34" charset="0"/>
                <a:cs typeface="Calibri Light" panose="020F0302020204030204" pitchFamily="34" charset="0"/>
              </a:rPr>
              <a:t>Post-COVID, there's a noticeable surge in cardiac arrests across all age groups, highlighting a critical link between the pandemic and heart-related complications.</a:t>
            </a:r>
          </a:p>
          <a:p>
            <a:pPr algn="l"/>
            <a:r>
              <a:rPr lang="en-US" sz="2200" b="1" i="0" dirty="0">
                <a:effectLst/>
                <a:latin typeface="Calibri Light" panose="020F0302020204030204" pitchFamily="34" charset="0"/>
                <a:ea typeface="Calibri Light" panose="020F0302020204030204" pitchFamily="34" charset="0"/>
                <a:cs typeface="Calibri Light" panose="020F0302020204030204" pitchFamily="34" charset="0"/>
              </a:rPr>
              <a:t>Regional Disparities:  </a:t>
            </a:r>
            <a:r>
              <a:rPr lang="en-US" sz="2200" b="0" i="0" dirty="0">
                <a:effectLst/>
                <a:latin typeface="Calibri Light" panose="020F0302020204030204" pitchFamily="34" charset="0"/>
                <a:ea typeface="Calibri Light" panose="020F0302020204030204" pitchFamily="34" charset="0"/>
                <a:cs typeface="Calibri Light" panose="020F0302020204030204" pitchFamily="34" charset="0"/>
              </a:rPr>
              <a:t>Cardiac arrest can occur due to regional differences as well due to different dietary habits. In USA cases of deaths due to cardiac arrest is more than </a:t>
            </a:r>
            <a:r>
              <a:rPr lang="en-US" sz="2200" dirty="0">
                <a:latin typeface="Calibri Light" panose="020F0302020204030204" pitchFamily="34" charset="0"/>
                <a:ea typeface="Calibri Light" panose="020F0302020204030204" pitchFamily="34" charset="0"/>
                <a:cs typeface="Calibri Light" panose="020F0302020204030204" pitchFamily="34" charset="0"/>
              </a:rPr>
              <a:t>India.</a:t>
            </a:r>
            <a:endParaRPr lang="en-US" sz="22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l" defTabSz="350838" eaLnBrk="0" hangingPunct="0">
              <a:lnSpc>
                <a:spcPct val="95000"/>
              </a:lnSpc>
            </a:pPr>
            <a:endParaRPr lang="en-US" sz="1000" dirty="0">
              <a:latin typeface="Times New Roman" pitchFamily="18" charset="0"/>
            </a:endParaRPr>
          </a:p>
        </p:txBody>
      </p:sp>
      <p:sp>
        <p:nvSpPr>
          <p:cNvPr id="9" name="Text Box 39">
            <a:extLst>
              <a:ext uri="{FF2B5EF4-FFF2-40B4-BE49-F238E27FC236}">
                <a16:creationId xmlns:a16="http://schemas.microsoft.com/office/drawing/2014/main" id="{7C844E01-301A-3D76-854D-77C4F1C6B371}"/>
              </a:ext>
            </a:extLst>
          </p:cNvPr>
          <p:cNvSpPr txBox="1">
            <a:spLocks noChangeArrowheads="1"/>
          </p:cNvSpPr>
          <p:nvPr/>
        </p:nvSpPr>
        <p:spPr bwMode="auto">
          <a:xfrm>
            <a:off x="7196139" y="8658743"/>
            <a:ext cx="6290404" cy="8863349"/>
          </a:xfrm>
          <a:prstGeom prst="rect">
            <a:avLst/>
          </a:prstGeom>
          <a:noFill/>
          <a:ln w="57150" cmpd="thinThick">
            <a:noFill/>
            <a:miter lim="800000"/>
            <a:headEnd/>
            <a:tailEnd/>
          </a:ln>
          <a:effectLst/>
        </p:spPr>
        <p:txBody>
          <a:bodyPr wrap="square" lIns="34951" tIns="17475" rIns="34951" bIns="17475">
            <a:spAutoFit/>
          </a:bodyPr>
          <a:lstStyle/>
          <a:p>
            <a:pPr algn="l" defTabSz="350838" eaLnBrk="0" hangingPunct="0">
              <a:spcBef>
                <a:spcPts val="1680"/>
              </a:spcBef>
            </a:pPr>
            <a:r>
              <a:rPr lang="en-US" sz="2800" b="1" dirty="0">
                <a:latin typeface="Calibri" panose="020F0502020204030204" pitchFamily="34" charset="0"/>
                <a:ea typeface="Calibri" panose="020F0502020204030204" pitchFamily="34" charset="0"/>
                <a:cs typeface="Calibri" panose="020F0502020204030204" pitchFamily="34" charset="0"/>
              </a:rPr>
              <a:t>Methodology</a:t>
            </a:r>
            <a:r>
              <a:rPr lang="en-US" sz="2800" b="1" dirty="0">
                <a:latin typeface="Times New Roman" pitchFamily="18" charset="0"/>
              </a:rPr>
              <a:t>:</a:t>
            </a:r>
          </a:p>
          <a:p>
            <a:pPr marL="342900" indent="-342900" algn="l" defTabSz="350838" eaLnBrk="0" hangingPunct="0">
              <a:spcBef>
                <a:spcPts val="1680"/>
              </a:spcBef>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Data Preparation: Conducted initial data manipulation, including thorough cleaning, to ensure data quality.</a:t>
            </a:r>
          </a:p>
          <a:p>
            <a:pPr marL="342900" indent="-342900" algn="l">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Feature Identification: Utilized heatmap analysis to identify key predictive features for heart failure.</a:t>
            </a:r>
          </a:p>
          <a:p>
            <a:pPr marL="342900" indent="-342900" algn="l">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Exploratory Data Analysis (EDA): Performed EDA to inform the training process, employing the train-test split paradigm.</a:t>
            </a:r>
          </a:p>
          <a:p>
            <a:pPr marL="342900" indent="-342900" algn="l">
              <a:buFont typeface="Arial" panose="020B0604020202020204" pitchFamily="34" charset="0"/>
              <a:buChar char="•"/>
            </a:pPr>
            <a:r>
              <a:rPr lang="en-IN" sz="2200" dirty="0">
                <a:latin typeface="Calibri Light" panose="020F0302020204030204" pitchFamily="34" charset="0"/>
                <a:ea typeface="Calibri Light" panose="020F0302020204030204" pitchFamily="34" charset="0"/>
                <a:cs typeface="Calibri Light" panose="020F0302020204030204" pitchFamily="34" charset="0"/>
              </a:rPr>
              <a:t>Model Evaluation: Rigorous assessment of logistic regression, random forest, decision tree, and XG Boost models for heart failure prediction.</a:t>
            </a:r>
          </a:p>
          <a:p>
            <a:pPr marL="342900" indent="-342900" algn="l">
              <a:buFont typeface="Arial" panose="020B0604020202020204" pitchFamily="34" charset="0"/>
              <a:buChar char="•"/>
            </a:pPr>
            <a:r>
              <a:rPr lang="en-IN" sz="2200" dirty="0">
                <a:latin typeface="Calibri Light" panose="020F0302020204030204" pitchFamily="34" charset="0"/>
                <a:ea typeface="Calibri Light" panose="020F0302020204030204" pitchFamily="34" charset="0"/>
                <a:cs typeface="Calibri Light" panose="020F0302020204030204" pitchFamily="34" charset="0"/>
              </a:rPr>
              <a:t>Enhanced Accuracy: Implemented cross-validation grid search for meticulous tuning, improving model accuracy.</a:t>
            </a:r>
          </a:p>
          <a:p>
            <a:pPr marL="342900" indent="-342900" algn="l">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Interpretability and Explainability: Leveraged eli5, SHAP, and LIME for interpreting and explaining model results, identifying important features.</a:t>
            </a:r>
          </a:p>
          <a:p>
            <a:br>
              <a:rPr lang="en-US" sz="2200" dirty="0">
                <a:latin typeface="Calibri Light" panose="020F0302020204030204" pitchFamily="34" charset="0"/>
                <a:ea typeface="Calibri Light" panose="020F0302020204030204" pitchFamily="34" charset="0"/>
                <a:cs typeface="Calibri Light" panose="020F0302020204030204" pitchFamily="34" charset="0"/>
              </a:rPr>
            </a:b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l">
              <a:buFont typeface="Arial" panose="020B0604020202020204" pitchFamily="34" charset="0"/>
              <a:buChar char="•"/>
            </a:pPr>
            <a:endParaRPr lang="en-US" sz="2200" b="0" i="0" dirty="0">
              <a:solidFill>
                <a:srgbClr val="374151"/>
              </a:solidFill>
              <a:effectLst/>
              <a:latin typeface="Söhne"/>
            </a:endParaRPr>
          </a:p>
          <a:p>
            <a:pPr marL="342900" indent="-342900" algn="l">
              <a:buFont typeface="Arial" panose="020B0604020202020204" pitchFamily="34" charset="0"/>
              <a:buChar char="•"/>
            </a:pPr>
            <a:endParaRPr lang="en-US" sz="2200" b="0" i="0" dirty="0">
              <a:solidFill>
                <a:srgbClr val="374151"/>
              </a:solidFill>
              <a:effectLst/>
              <a:latin typeface="Söhne"/>
            </a:endParaRPr>
          </a:p>
          <a:p>
            <a:pPr marL="342900" indent="-342900" algn="l">
              <a:buFont typeface="Arial" panose="020B0604020202020204" pitchFamily="34" charset="0"/>
              <a:buChar char="•"/>
            </a:pPr>
            <a:endParaRPr lang="en-US" sz="2200" b="0" i="0" dirty="0">
              <a:solidFill>
                <a:srgbClr val="374151"/>
              </a:solidFill>
              <a:effectLst/>
              <a:latin typeface="Söhne"/>
            </a:endParaRPr>
          </a:p>
          <a:p>
            <a:pPr marL="457200" indent="-457200" algn="l" defTabSz="350838" eaLnBrk="0" hangingPunct="0">
              <a:lnSpc>
                <a:spcPct val="95000"/>
              </a:lnSpc>
              <a:buFont typeface="Arial" panose="020B0604020202020204" pitchFamily="34" charset="0"/>
              <a:buChar char="•"/>
            </a:pPr>
            <a:endParaRPr lang="en-US" sz="2200" b="1" dirty="0">
              <a:latin typeface="Times New Roman" pitchFamily="18" charset="0"/>
            </a:endParaRPr>
          </a:p>
          <a:p>
            <a:pPr algn="l" defTabSz="350838" eaLnBrk="0" hangingPunct="0">
              <a:lnSpc>
                <a:spcPct val="95000"/>
              </a:lnSpc>
            </a:pPr>
            <a:endParaRPr lang="en-US" sz="2800" b="1" dirty="0">
              <a:latin typeface="Times New Roman" pitchFamily="18" charset="0"/>
            </a:endParaRPr>
          </a:p>
        </p:txBody>
      </p:sp>
      <p:pic>
        <p:nvPicPr>
          <p:cNvPr id="11" name="Picture 10">
            <a:extLst>
              <a:ext uri="{FF2B5EF4-FFF2-40B4-BE49-F238E27FC236}">
                <a16:creationId xmlns:a16="http://schemas.microsoft.com/office/drawing/2014/main" id="{B03218DB-3732-FB86-8BE9-5FCB62BFA967}"/>
              </a:ext>
            </a:extLst>
          </p:cNvPr>
          <p:cNvPicPr>
            <a:picLocks noChangeAspect="1"/>
          </p:cNvPicPr>
          <p:nvPr/>
        </p:nvPicPr>
        <p:blipFill>
          <a:blip r:embed="rId3"/>
          <a:stretch>
            <a:fillRect/>
          </a:stretch>
        </p:blipFill>
        <p:spPr>
          <a:xfrm>
            <a:off x="13804292" y="9838085"/>
            <a:ext cx="2950080" cy="1785947"/>
          </a:xfrm>
          <a:prstGeom prst="rect">
            <a:avLst/>
          </a:prstGeom>
        </p:spPr>
      </p:pic>
      <p:pic>
        <p:nvPicPr>
          <p:cNvPr id="12" name="Picture 11">
            <a:extLst>
              <a:ext uri="{FF2B5EF4-FFF2-40B4-BE49-F238E27FC236}">
                <a16:creationId xmlns:a16="http://schemas.microsoft.com/office/drawing/2014/main" id="{C6099EDA-2C71-72FD-CA12-7B7DEBC71D08}"/>
              </a:ext>
            </a:extLst>
          </p:cNvPr>
          <p:cNvPicPr>
            <a:picLocks noChangeAspect="1"/>
          </p:cNvPicPr>
          <p:nvPr/>
        </p:nvPicPr>
        <p:blipFill>
          <a:blip r:embed="rId4"/>
          <a:stretch>
            <a:fillRect/>
          </a:stretch>
        </p:blipFill>
        <p:spPr>
          <a:xfrm>
            <a:off x="17188330" y="9697071"/>
            <a:ext cx="3157070" cy="2129388"/>
          </a:xfrm>
          <a:prstGeom prst="rect">
            <a:avLst/>
          </a:prstGeom>
        </p:spPr>
      </p:pic>
      <p:pic>
        <p:nvPicPr>
          <p:cNvPr id="13" name="Picture 12">
            <a:extLst>
              <a:ext uri="{FF2B5EF4-FFF2-40B4-BE49-F238E27FC236}">
                <a16:creationId xmlns:a16="http://schemas.microsoft.com/office/drawing/2014/main" id="{70F78EAC-2AF9-5849-4620-4739B357FF33}"/>
              </a:ext>
            </a:extLst>
          </p:cNvPr>
          <p:cNvPicPr>
            <a:picLocks noChangeAspect="1"/>
          </p:cNvPicPr>
          <p:nvPr/>
        </p:nvPicPr>
        <p:blipFill>
          <a:blip r:embed="rId5"/>
          <a:stretch>
            <a:fillRect/>
          </a:stretch>
        </p:blipFill>
        <p:spPr>
          <a:xfrm>
            <a:off x="13927138" y="11957045"/>
            <a:ext cx="2704389" cy="1785947"/>
          </a:xfrm>
          <a:prstGeom prst="rect">
            <a:avLst/>
          </a:prstGeom>
        </p:spPr>
      </p:pic>
      <p:pic>
        <p:nvPicPr>
          <p:cNvPr id="14" name="Picture 13">
            <a:extLst>
              <a:ext uri="{FF2B5EF4-FFF2-40B4-BE49-F238E27FC236}">
                <a16:creationId xmlns:a16="http://schemas.microsoft.com/office/drawing/2014/main" id="{499C27CD-8DB7-D085-232E-6DC9D0B6F19C}"/>
              </a:ext>
            </a:extLst>
          </p:cNvPr>
          <p:cNvPicPr>
            <a:picLocks noChangeAspect="1"/>
          </p:cNvPicPr>
          <p:nvPr/>
        </p:nvPicPr>
        <p:blipFill>
          <a:blip r:embed="rId6"/>
          <a:stretch>
            <a:fillRect/>
          </a:stretch>
        </p:blipFill>
        <p:spPr>
          <a:xfrm>
            <a:off x="16840669" y="11705821"/>
            <a:ext cx="3110997" cy="2435629"/>
          </a:xfrm>
          <a:prstGeom prst="rect">
            <a:avLst/>
          </a:prstGeom>
        </p:spPr>
      </p:pic>
      <p:sp>
        <p:nvSpPr>
          <p:cNvPr id="15" name="Text Box 38">
            <a:extLst>
              <a:ext uri="{FF2B5EF4-FFF2-40B4-BE49-F238E27FC236}">
                <a16:creationId xmlns:a16="http://schemas.microsoft.com/office/drawing/2014/main" id="{07393A1D-C403-A6B8-CF30-CA64A05713D8}"/>
              </a:ext>
            </a:extLst>
          </p:cNvPr>
          <p:cNvSpPr txBox="1">
            <a:spLocks noChangeArrowheads="1"/>
          </p:cNvSpPr>
          <p:nvPr/>
        </p:nvSpPr>
        <p:spPr bwMode="auto">
          <a:xfrm>
            <a:off x="14076381" y="14012877"/>
            <a:ext cx="5741987" cy="2475959"/>
          </a:xfrm>
          <a:prstGeom prst="rect">
            <a:avLst/>
          </a:prstGeom>
          <a:noFill/>
          <a:ln w="57150" cmpd="thinThick">
            <a:noFill/>
            <a:miter lim="800000"/>
            <a:headEnd/>
            <a:tailEnd/>
          </a:ln>
          <a:effectLst/>
        </p:spPr>
        <p:txBody>
          <a:bodyPr lIns="34951" tIns="17475" rIns="34951" bIns="17475">
            <a:spAutoFit/>
          </a:bodyPr>
          <a:lstStyle/>
          <a:p>
            <a:pPr marL="195263" indent="-195263" algn="l" defTabSz="350838" eaLnBrk="0" hangingPunct="0">
              <a:lnSpc>
                <a:spcPct val="95000"/>
              </a:lnSpc>
            </a:pPr>
            <a:endParaRPr lang="en-US" sz="1400" b="1" dirty="0">
              <a:latin typeface="Times New Roman" pitchFamily="18" charset="0"/>
            </a:endParaRPr>
          </a:p>
          <a:p>
            <a:pPr marL="342900" indent="-342900" algn="l">
              <a:buFont typeface="Arial" panose="020B0604020202020204" pitchFamily="34" charset="0"/>
              <a:buChar char="•"/>
            </a:pPr>
            <a:r>
              <a:rPr lang="en-US" sz="2200" b="1" dirty="0">
                <a:latin typeface="Calibri Light" panose="020F0302020204030204" pitchFamily="34" charset="0"/>
                <a:ea typeface="Calibri Light" panose="020F0302020204030204" pitchFamily="34" charset="0"/>
                <a:cs typeface="Calibri Light" panose="020F0302020204030204" pitchFamily="34" charset="0"/>
              </a:rPr>
              <a:t>Prior to Model Tuning: </a:t>
            </a:r>
            <a:r>
              <a:rPr lang="en-US" sz="2200" dirty="0">
                <a:latin typeface="Calibri Light" panose="020F0302020204030204" pitchFamily="34" charset="0"/>
                <a:ea typeface="Calibri Light" panose="020F0302020204030204" pitchFamily="34" charset="0"/>
                <a:cs typeface="Calibri Light" panose="020F0302020204030204" pitchFamily="34" charset="0"/>
              </a:rPr>
              <a:t>Prior to tuning the XGBoost model had excellent prediction performance, with an accuracy of 79%. In comparison, the logistic regression, decision tree, and random forest models had accuracy rates 72%, 74% and 72%.</a:t>
            </a:r>
          </a:p>
          <a:p>
            <a:pPr marL="195263" indent="-195263" algn="l" defTabSz="350838" eaLnBrk="0" hangingPunct="0">
              <a:lnSpc>
                <a:spcPct val="95000"/>
              </a:lnSpc>
              <a:buFont typeface="Symbol" pitchFamily="18" charset="2"/>
              <a:buAutoNum type="arabicPeriod"/>
            </a:pPr>
            <a:endParaRPr lang="en-US" sz="1400" b="1" dirty="0">
              <a:latin typeface="Times New Roman" pitchFamily="18" charset="0"/>
            </a:endParaRPr>
          </a:p>
        </p:txBody>
      </p:sp>
      <p:sp>
        <p:nvSpPr>
          <p:cNvPr id="16" name="Text Box 38">
            <a:extLst>
              <a:ext uri="{FF2B5EF4-FFF2-40B4-BE49-F238E27FC236}">
                <a16:creationId xmlns:a16="http://schemas.microsoft.com/office/drawing/2014/main" id="{FA33C2C5-F0E9-5254-7062-F96181FF0BB7}"/>
              </a:ext>
            </a:extLst>
          </p:cNvPr>
          <p:cNvSpPr txBox="1">
            <a:spLocks noChangeArrowheads="1"/>
          </p:cNvSpPr>
          <p:nvPr/>
        </p:nvSpPr>
        <p:spPr bwMode="auto">
          <a:xfrm>
            <a:off x="20551592" y="6857275"/>
            <a:ext cx="6304289" cy="3747590"/>
          </a:xfrm>
          <a:prstGeom prst="rect">
            <a:avLst/>
          </a:prstGeom>
          <a:noFill/>
          <a:ln w="57150" cmpd="thinThick">
            <a:noFill/>
            <a:miter lim="800000"/>
            <a:headEnd/>
            <a:tailEnd/>
          </a:ln>
          <a:effectLst/>
        </p:spPr>
        <p:txBody>
          <a:bodyPr wrap="square" lIns="34951" tIns="17475" rIns="34951" bIns="17475">
            <a:spAutoFit/>
          </a:bodyPr>
          <a:lstStyle/>
          <a:p>
            <a:pPr marL="195263" indent="-195263" algn="l" defTabSz="350838" eaLnBrk="0" hangingPunct="0">
              <a:lnSpc>
                <a:spcPct val="95000"/>
              </a:lnSpc>
            </a:pPr>
            <a:endParaRPr lang="en-US" sz="2200" b="1" dirty="0">
              <a:latin typeface="Times New Roman" pitchFamily="18" charset="0"/>
            </a:endParaRPr>
          </a:p>
          <a:p>
            <a:pPr algn="l" defTabSz="350838" eaLnBrk="0" hangingPunct="0">
              <a:spcBef>
                <a:spcPts val="1680"/>
              </a:spcBef>
            </a:pPr>
            <a:r>
              <a:rPr lang="en-US" sz="2800" b="1" dirty="0">
                <a:latin typeface="Calibri" panose="020F0502020204030204" pitchFamily="34" charset="0"/>
                <a:ea typeface="Calibri" panose="020F0502020204030204" pitchFamily="34" charset="0"/>
                <a:cs typeface="Calibri" panose="020F0502020204030204" pitchFamily="34" charset="0"/>
              </a:rPr>
              <a:t>Limitations:</a:t>
            </a:r>
          </a:p>
          <a:p>
            <a:pPr marL="342900" indent="-342900" algn="l" defTabSz="350838" eaLnBrk="0" hangingPunct="0">
              <a:spcBef>
                <a:spcPts val="1680"/>
              </a:spcBef>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Since, our models are giving very high accuracy there might be a chance of overfitting and o</a:t>
            </a:r>
            <a:r>
              <a:rPr lang="en-US" sz="2200" b="0" i="0" dirty="0">
                <a:effectLst/>
                <a:latin typeface="Calibri Light" panose="020F0302020204030204" pitchFamily="34" charset="0"/>
                <a:ea typeface="Calibri Light" panose="020F0302020204030204" pitchFamily="34" charset="0"/>
                <a:cs typeface="Calibri Light" panose="020F0302020204030204" pitchFamily="34" charset="0"/>
              </a:rPr>
              <a:t>verfitting to the training data could lead to an overly optimistic assessment of model performance.</a:t>
            </a:r>
          </a:p>
          <a:p>
            <a:pPr marL="457200" indent="-457200" algn="l" defTabSz="350838" eaLnBrk="0" hangingPunct="0">
              <a:lnSpc>
                <a:spcPct val="95000"/>
              </a:lnSpc>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rPr>
              <a:t>We can consider exploring more health-related data to see what more factors can affect the heart health like a person’s medication routine.</a:t>
            </a:r>
          </a:p>
          <a:p>
            <a:pPr marL="195263" indent="-195263" algn="l" defTabSz="350838" eaLnBrk="0" hangingPunct="0">
              <a:lnSpc>
                <a:spcPct val="95000"/>
              </a:lnSpc>
              <a:buFont typeface="Symbol" pitchFamily="18" charset="2"/>
              <a:buAutoNum type="arabicPeriod"/>
            </a:pPr>
            <a:endParaRPr lang="en-US" sz="1400" b="1" dirty="0">
              <a:latin typeface="Times New Roman" pitchFamily="18" charset="0"/>
            </a:endParaRPr>
          </a:p>
        </p:txBody>
      </p:sp>
      <p:pic>
        <p:nvPicPr>
          <p:cNvPr id="17" name="Picture 16">
            <a:extLst>
              <a:ext uri="{FF2B5EF4-FFF2-40B4-BE49-F238E27FC236}">
                <a16:creationId xmlns:a16="http://schemas.microsoft.com/office/drawing/2014/main" id="{C7139F74-9D04-848D-8B5C-3688A05BE903}"/>
              </a:ext>
            </a:extLst>
          </p:cNvPr>
          <p:cNvPicPr>
            <a:picLocks noChangeAspect="1"/>
          </p:cNvPicPr>
          <p:nvPr/>
        </p:nvPicPr>
        <p:blipFill>
          <a:blip r:embed="rId7"/>
          <a:stretch>
            <a:fillRect/>
          </a:stretch>
        </p:blipFill>
        <p:spPr>
          <a:xfrm>
            <a:off x="21837522" y="5087441"/>
            <a:ext cx="3747198" cy="2205860"/>
          </a:xfrm>
          <a:prstGeom prst="rect">
            <a:avLst/>
          </a:prstGeom>
        </p:spPr>
      </p:pic>
      <p:sp>
        <p:nvSpPr>
          <p:cNvPr id="18" name="Text Box 38">
            <a:extLst>
              <a:ext uri="{FF2B5EF4-FFF2-40B4-BE49-F238E27FC236}">
                <a16:creationId xmlns:a16="http://schemas.microsoft.com/office/drawing/2014/main" id="{8E2A0F49-9507-C6E8-3292-9AD8AF2D549D}"/>
              </a:ext>
            </a:extLst>
          </p:cNvPr>
          <p:cNvSpPr txBox="1">
            <a:spLocks noChangeArrowheads="1"/>
          </p:cNvSpPr>
          <p:nvPr/>
        </p:nvSpPr>
        <p:spPr bwMode="auto">
          <a:xfrm>
            <a:off x="20598462" y="13552238"/>
            <a:ext cx="6369501" cy="2936598"/>
          </a:xfrm>
          <a:prstGeom prst="rect">
            <a:avLst/>
          </a:prstGeom>
          <a:noFill/>
          <a:ln w="57150" cmpd="thinThick">
            <a:noFill/>
            <a:miter lim="800000"/>
            <a:headEnd/>
            <a:tailEnd/>
          </a:ln>
          <a:effectLst/>
        </p:spPr>
        <p:txBody>
          <a:bodyPr wrap="square" lIns="34951" tIns="17475" rIns="34951" bIns="17475">
            <a:spAutoFit/>
          </a:bodyPr>
          <a:lstStyle/>
          <a:p>
            <a:pPr marL="195263" indent="-195263" algn="l" defTabSz="350838" eaLnBrk="0" hangingPunct="0">
              <a:lnSpc>
                <a:spcPct val="95000"/>
              </a:lnSpc>
            </a:pPr>
            <a:endParaRPr lang="en-US" sz="1400" b="1" dirty="0">
              <a:latin typeface="Times New Roman" pitchFamily="18" charset="0"/>
            </a:endParaRPr>
          </a:p>
          <a:p>
            <a:pPr algn="l" defTabSz="350838" eaLnBrk="0" hangingPunct="0">
              <a:spcBef>
                <a:spcPts val="1680"/>
              </a:spcBef>
            </a:pPr>
            <a:r>
              <a:rPr lang="en-US" sz="2800" b="1" dirty="0">
                <a:latin typeface="Calibri" panose="020F0502020204030204" pitchFamily="34" charset="0"/>
                <a:ea typeface="Calibri" panose="020F0502020204030204" pitchFamily="34" charset="0"/>
                <a:cs typeface="Calibri" panose="020F0502020204030204" pitchFamily="34" charset="0"/>
              </a:rPr>
              <a:t>Bibliography:</a:t>
            </a:r>
          </a:p>
          <a:p>
            <a:pPr marL="342900" indent="-342900" algn="l" defTabSz="350838" eaLnBrk="0" hangingPunct="0">
              <a:spcBef>
                <a:spcPts val="1680"/>
              </a:spcBef>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hlinkClick r:id="rId8"/>
              </a:rPr>
              <a:t>https://data.world/uci/heart-disease</a:t>
            </a: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l" defTabSz="350838" eaLnBrk="0" hangingPunct="0">
              <a:lnSpc>
                <a:spcPct val="95000"/>
              </a:lnSpc>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hlinkClick r:id="rId9"/>
              </a:rPr>
              <a:t>https://www.cdc.gov/nchs/hus/topics/heart-disease-deaths.htm</a:t>
            </a: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l" defTabSz="350838" eaLnBrk="0" hangingPunct="0">
              <a:lnSpc>
                <a:spcPct val="95000"/>
              </a:lnSpc>
              <a:buFont typeface="Arial" panose="020B0604020202020204" pitchFamily="34" charset="0"/>
              <a:buChar char="•"/>
            </a:pPr>
            <a:r>
              <a:rPr lang="en-US" sz="2200" dirty="0">
                <a:latin typeface="Calibri Light" panose="020F0302020204030204" pitchFamily="34" charset="0"/>
                <a:ea typeface="Calibri Light" panose="020F0302020204030204" pitchFamily="34" charset="0"/>
                <a:cs typeface="Calibri Light" panose="020F0302020204030204" pitchFamily="34" charset="0"/>
                <a:hlinkClick r:id="rId10"/>
              </a:rPr>
              <a:t>https://www.sciencedirect.com/science/article/abs/pii/S0002934320307051</a:t>
            </a: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195263" indent="-195263" algn="l" defTabSz="350838" eaLnBrk="0" hangingPunct="0">
              <a:lnSpc>
                <a:spcPct val="95000"/>
              </a:lnSpc>
              <a:buFont typeface="Symbol" pitchFamily="18" charset="2"/>
              <a:buAutoNum type="arabicPeriod"/>
            </a:pPr>
            <a:endParaRPr lang="en-US" sz="1400" b="1" dirty="0">
              <a:latin typeface="Times New Roman" pitchFamily="18" charset="0"/>
            </a:endParaRPr>
          </a:p>
        </p:txBody>
      </p:sp>
      <p:pic>
        <p:nvPicPr>
          <p:cNvPr id="19" name="Picture 18">
            <a:extLst>
              <a:ext uri="{FF2B5EF4-FFF2-40B4-BE49-F238E27FC236}">
                <a16:creationId xmlns:a16="http://schemas.microsoft.com/office/drawing/2014/main" id="{03A13256-25AB-AFBB-FED2-4CCEFEBD76DF}"/>
              </a:ext>
            </a:extLst>
          </p:cNvPr>
          <p:cNvPicPr>
            <a:picLocks noChangeAspect="1"/>
          </p:cNvPicPr>
          <p:nvPr/>
        </p:nvPicPr>
        <p:blipFill>
          <a:blip r:embed="rId11"/>
          <a:stretch>
            <a:fillRect/>
          </a:stretch>
        </p:blipFill>
        <p:spPr>
          <a:xfrm>
            <a:off x="1071563" y="429633"/>
            <a:ext cx="1912549" cy="1833703"/>
          </a:xfrm>
          <a:prstGeom prst="rect">
            <a:avLst/>
          </a:prstGeom>
        </p:spPr>
      </p:pic>
      <p:pic>
        <p:nvPicPr>
          <p:cNvPr id="30" name="Picture 29">
            <a:extLst>
              <a:ext uri="{FF2B5EF4-FFF2-40B4-BE49-F238E27FC236}">
                <a16:creationId xmlns:a16="http://schemas.microsoft.com/office/drawing/2014/main" id="{A0D83432-F54B-BD68-0744-911FD28A1678}"/>
              </a:ext>
            </a:extLst>
          </p:cNvPr>
          <p:cNvPicPr>
            <a:picLocks noChangeAspect="1"/>
          </p:cNvPicPr>
          <p:nvPr/>
        </p:nvPicPr>
        <p:blipFill>
          <a:blip r:embed="rId12"/>
          <a:stretch>
            <a:fillRect/>
          </a:stretch>
        </p:blipFill>
        <p:spPr>
          <a:xfrm>
            <a:off x="24075447" y="336700"/>
            <a:ext cx="2162271" cy="2148046"/>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888</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 Light</vt:lpstr>
      <vt:lpstr>Arial</vt:lpstr>
      <vt:lpstr>Calibri</vt:lpstr>
      <vt:lpstr>Calibri Light</vt:lpstr>
      <vt:lpstr>Söhne</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Horizontal Template</dc:title>
  <dc:creator>Ethan Shulda;www.postersession.com</dc:creator>
  <cp:keywords>www.postersession.com</cp:keywords>
  <dc:description>©MegaPrint Inc. 2009</dc:description>
  <cp:lastModifiedBy>Chaturvedi, Akanksha</cp:lastModifiedBy>
  <cp:revision>42</cp:revision>
  <dcterms:created xsi:type="dcterms:W3CDTF">2008-12-04T00:20:37Z</dcterms:created>
  <dcterms:modified xsi:type="dcterms:W3CDTF">2023-12-13T20:36:51Z</dcterms:modified>
  <cp:category>Research Poster</cp:category>
</cp:coreProperties>
</file>