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57" r:id="rId4"/>
    <p:sldId id="258" r:id="rId5"/>
    <p:sldId id="259" r:id="rId6"/>
    <p:sldId id="264" r:id="rId7"/>
    <p:sldId id="276" r:id="rId8"/>
    <p:sldId id="278"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8D174-D650-45B8-9449-6B4BEE5BB941}"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095448E0-A9E4-4EDC-8314-5A34AD228BA4}">
      <dgm:prSet/>
      <dgm:spPr/>
      <dgm:t>
        <a:bodyPr/>
        <a:lstStyle/>
        <a:p>
          <a:r>
            <a:rPr lang="en-AU" dirty="0"/>
            <a:t>Data Quiz – 10 mins</a:t>
          </a:r>
          <a:endParaRPr lang="en-US" dirty="0"/>
        </a:p>
      </dgm:t>
    </dgm:pt>
    <dgm:pt modelId="{531C10A1-E20D-463C-976D-178549C59116}" type="parTrans" cxnId="{88FB4D45-C8F9-44CF-B7C0-E6ACEDC9F279}">
      <dgm:prSet/>
      <dgm:spPr/>
      <dgm:t>
        <a:bodyPr/>
        <a:lstStyle/>
        <a:p>
          <a:endParaRPr lang="en-US"/>
        </a:p>
      </dgm:t>
    </dgm:pt>
    <dgm:pt modelId="{A6366608-FB7A-4FA9-9ADE-B1C5D1A1DFF7}" type="sibTrans" cxnId="{88FB4D45-C8F9-44CF-B7C0-E6ACEDC9F279}">
      <dgm:prSet/>
      <dgm:spPr/>
      <dgm:t>
        <a:bodyPr/>
        <a:lstStyle/>
        <a:p>
          <a:endParaRPr lang="en-US"/>
        </a:p>
      </dgm:t>
    </dgm:pt>
    <dgm:pt modelId="{1B717F28-F1CD-4649-B0A2-EEEC53CF8625}">
      <dgm:prSet/>
      <dgm:spPr/>
      <dgm:t>
        <a:bodyPr/>
        <a:lstStyle/>
        <a:p>
          <a:r>
            <a:rPr lang="en-AU" dirty="0"/>
            <a:t>2. Data Project Update and Presentation – 20 mins</a:t>
          </a:r>
          <a:endParaRPr lang="en-US" dirty="0"/>
        </a:p>
      </dgm:t>
    </dgm:pt>
    <dgm:pt modelId="{220E5FC1-D017-4A35-9CA5-0EE50C28DD61}" type="parTrans" cxnId="{EC30F27B-9A22-4F93-84A8-73BE9B550D5B}">
      <dgm:prSet/>
      <dgm:spPr/>
      <dgm:t>
        <a:bodyPr/>
        <a:lstStyle/>
        <a:p>
          <a:endParaRPr lang="en-US"/>
        </a:p>
      </dgm:t>
    </dgm:pt>
    <dgm:pt modelId="{29D9F0A0-D602-4903-A05D-1B4F052DE97B}" type="sibTrans" cxnId="{EC30F27B-9A22-4F93-84A8-73BE9B550D5B}">
      <dgm:prSet/>
      <dgm:spPr/>
      <dgm:t>
        <a:bodyPr/>
        <a:lstStyle/>
        <a:p>
          <a:endParaRPr lang="en-US"/>
        </a:p>
      </dgm:t>
    </dgm:pt>
    <dgm:pt modelId="{AA1C604E-A3A1-46A7-ADE4-F476D6A844F7}">
      <dgm:prSet/>
      <dgm:spPr/>
      <dgm:t>
        <a:bodyPr/>
        <a:lstStyle/>
        <a:p>
          <a:r>
            <a:rPr lang="en-AU" dirty="0"/>
            <a:t>3. LinkedIn review and tips – 20 mins</a:t>
          </a:r>
          <a:endParaRPr lang="en-US" dirty="0"/>
        </a:p>
      </dgm:t>
    </dgm:pt>
    <dgm:pt modelId="{043E2FB3-4DEB-42DA-8DC4-DF836F679FBA}" type="parTrans" cxnId="{C75A0E95-723B-4D7A-A1C3-BB354C655AD0}">
      <dgm:prSet/>
      <dgm:spPr/>
      <dgm:t>
        <a:bodyPr/>
        <a:lstStyle/>
        <a:p>
          <a:endParaRPr lang="en-US"/>
        </a:p>
      </dgm:t>
    </dgm:pt>
    <dgm:pt modelId="{E29FF8A2-2FD4-43B4-9F17-336C62E95865}" type="sibTrans" cxnId="{C75A0E95-723B-4D7A-A1C3-BB354C655AD0}">
      <dgm:prSet/>
      <dgm:spPr/>
      <dgm:t>
        <a:bodyPr/>
        <a:lstStyle/>
        <a:p>
          <a:endParaRPr lang="en-US"/>
        </a:p>
      </dgm:t>
    </dgm:pt>
    <dgm:pt modelId="{CE948DEF-CB63-4ADA-80C9-FDDE108A67EF}">
      <dgm:prSet/>
      <dgm:spPr/>
      <dgm:t>
        <a:bodyPr/>
        <a:lstStyle/>
        <a:p>
          <a:r>
            <a:rPr lang="en-AU" dirty="0"/>
            <a:t>4. Resume review and tips – 20 mins</a:t>
          </a:r>
          <a:endParaRPr lang="en-US" dirty="0"/>
        </a:p>
      </dgm:t>
    </dgm:pt>
    <dgm:pt modelId="{73D8B04D-A64D-4CCC-8D05-357F11D5EECF}" type="parTrans" cxnId="{0AD881BC-C9DA-4418-85D8-DBA6BBD56E90}">
      <dgm:prSet/>
      <dgm:spPr/>
      <dgm:t>
        <a:bodyPr/>
        <a:lstStyle/>
        <a:p>
          <a:endParaRPr lang="en-US"/>
        </a:p>
      </dgm:t>
    </dgm:pt>
    <dgm:pt modelId="{2B791B1F-9055-4A01-B730-8C43082FA96A}" type="sibTrans" cxnId="{0AD881BC-C9DA-4418-85D8-DBA6BBD56E90}">
      <dgm:prSet/>
      <dgm:spPr/>
      <dgm:t>
        <a:bodyPr/>
        <a:lstStyle/>
        <a:p>
          <a:endParaRPr lang="en-US"/>
        </a:p>
      </dgm:t>
    </dgm:pt>
    <dgm:pt modelId="{CE33589F-3828-4871-AD44-C1A12A9E30AD}">
      <dgm:prSet/>
      <dgm:spPr/>
      <dgm:t>
        <a:bodyPr/>
        <a:lstStyle/>
        <a:p>
          <a:r>
            <a:rPr lang="en-AU" dirty="0"/>
            <a:t>5. Communication skills &amp; interview tips – 20 mins</a:t>
          </a:r>
          <a:endParaRPr lang="en-US" dirty="0"/>
        </a:p>
      </dgm:t>
    </dgm:pt>
    <dgm:pt modelId="{82276E3A-D6EB-4708-94EF-ED98DE18F4CE}" type="parTrans" cxnId="{6903BF88-F28D-49BE-8E14-52A5E94EE3A9}">
      <dgm:prSet/>
      <dgm:spPr/>
      <dgm:t>
        <a:bodyPr/>
        <a:lstStyle/>
        <a:p>
          <a:endParaRPr lang="en-US"/>
        </a:p>
      </dgm:t>
    </dgm:pt>
    <dgm:pt modelId="{16610AE5-3BD3-4065-A558-00250C515874}" type="sibTrans" cxnId="{6903BF88-F28D-49BE-8E14-52A5E94EE3A9}">
      <dgm:prSet/>
      <dgm:spPr/>
      <dgm:t>
        <a:bodyPr/>
        <a:lstStyle/>
        <a:p>
          <a:endParaRPr lang="en-US"/>
        </a:p>
      </dgm:t>
    </dgm:pt>
    <dgm:pt modelId="{986D22D6-DD4B-44A5-9A9C-0F50CAFD88F6}">
      <dgm:prSet/>
      <dgm:spPr/>
      <dgm:t>
        <a:bodyPr/>
        <a:lstStyle/>
        <a:p>
          <a:r>
            <a:rPr lang="en-AU" dirty="0"/>
            <a:t>Questions/Queries – 20 mins</a:t>
          </a:r>
          <a:endParaRPr lang="en-US" dirty="0"/>
        </a:p>
      </dgm:t>
    </dgm:pt>
    <dgm:pt modelId="{D08BFD01-2591-4410-A5D3-5935A3155782}" type="parTrans" cxnId="{7F78C930-3D82-41F6-9107-8F23900687EB}">
      <dgm:prSet/>
      <dgm:spPr/>
      <dgm:t>
        <a:bodyPr/>
        <a:lstStyle/>
        <a:p>
          <a:endParaRPr lang="en-US"/>
        </a:p>
      </dgm:t>
    </dgm:pt>
    <dgm:pt modelId="{9A15AF3F-1F2F-485E-9CCF-6447DC507967}" type="sibTrans" cxnId="{7F78C930-3D82-41F6-9107-8F23900687EB}">
      <dgm:prSet/>
      <dgm:spPr/>
      <dgm:t>
        <a:bodyPr/>
        <a:lstStyle/>
        <a:p>
          <a:endParaRPr lang="en-US"/>
        </a:p>
      </dgm:t>
    </dgm:pt>
    <dgm:pt modelId="{BB1C9FD2-2B01-4E44-8249-9689B343E9A4}" type="pres">
      <dgm:prSet presAssocID="{0828D174-D650-45B8-9449-6B4BEE5BB941}" presName="vert0" presStyleCnt="0">
        <dgm:presLayoutVars>
          <dgm:dir/>
          <dgm:animOne val="branch"/>
          <dgm:animLvl val="lvl"/>
        </dgm:presLayoutVars>
      </dgm:prSet>
      <dgm:spPr/>
    </dgm:pt>
    <dgm:pt modelId="{07928B91-4E9E-466B-A2F7-E5CDC9703EA6}" type="pres">
      <dgm:prSet presAssocID="{095448E0-A9E4-4EDC-8314-5A34AD228BA4}" presName="thickLine" presStyleLbl="alignNode1" presStyleIdx="0" presStyleCnt="6"/>
      <dgm:spPr/>
    </dgm:pt>
    <dgm:pt modelId="{89A2D2C4-AA54-424F-91CC-EE3FFBE9E5ED}" type="pres">
      <dgm:prSet presAssocID="{095448E0-A9E4-4EDC-8314-5A34AD228BA4}" presName="horz1" presStyleCnt="0"/>
      <dgm:spPr/>
    </dgm:pt>
    <dgm:pt modelId="{EEE61C7D-D4D2-476C-A453-3DCE39CE6647}" type="pres">
      <dgm:prSet presAssocID="{095448E0-A9E4-4EDC-8314-5A34AD228BA4}" presName="tx1" presStyleLbl="revTx" presStyleIdx="0" presStyleCnt="6"/>
      <dgm:spPr/>
    </dgm:pt>
    <dgm:pt modelId="{9C06AA4D-37AD-4C48-8167-397DDDF1E503}" type="pres">
      <dgm:prSet presAssocID="{095448E0-A9E4-4EDC-8314-5A34AD228BA4}" presName="vert1" presStyleCnt="0"/>
      <dgm:spPr/>
    </dgm:pt>
    <dgm:pt modelId="{23E72EDE-50E3-4AE9-B4B8-C74DDE65FC9B}" type="pres">
      <dgm:prSet presAssocID="{1B717F28-F1CD-4649-B0A2-EEEC53CF8625}" presName="thickLine" presStyleLbl="alignNode1" presStyleIdx="1" presStyleCnt="6"/>
      <dgm:spPr/>
    </dgm:pt>
    <dgm:pt modelId="{F3E7A5F4-5EF0-4BED-9F91-B3F4D100CF43}" type="pres">
      <dgm:prSet presAssocID="{1B717F28-F1CD-4649-B0A2-EEEC53CF8625}" presName="horz1" presStyleCnt="0"/>
      <dgm:spPr/>
    </dgm:pt>
    <dgm:pt modelId="{F5F7B1CB-9A25-40A0-9752-3BA32BD2734A}" type="pres">
      <dgm:prSet presAssocID="{1B717F28-F1CD-4649-B0A2-EEEC53CF8625}" presName="tx1" presStyleLbl="revTx" presStyleIdx="1" presStyleCnt="6"/>
      <dgm:spPr/>
    </dgm:pt>
    <dgm:pt modelId="{97929F68-E427-42E5-8002-EF89A2EEB24C}" type="pres">
      <dgm:prSet presAssocID="{1B717F28-F1CD-4649-B0A2-EEEC53CF8625}" presName="vert1" presStyleCnt="0"/>
      <dgm:spPr/>
    </dgm:pt>
    <dgm:pt modelId="{806762D8-E39C-4150-80CC-BCE67CF2FB74}" type="pres">
      <dgm:prSet presAssocID="{AA1C604E-A3A1-46A7-ADE4-F476D6A844F7}" presName="thickLine" presStyleLbl="alignNode1" presStyleIdx="2" presStyleCnt="6"/>
      <dgm:spPr/>
    </dgm:pt>
    <dgm:pt modelId="{42A4EBB7-D7C5-4D15-B892-9930BA51D6A4}" type="pres">
      <dgm:prSet presAssocID="{AA1C604E-A3A1-46A7-ADE4-F476D6A844F7}" presName="horz1" presStyleCnt="0"/>
      <dgm:spPr/>
    </dgm:pt>
    <dgm:pt modelId="{EA6A85D6-EA3F-49F0-8FCB-07263E172ACF}" type="pres">
      <dgm:prSet presAssocID="{AA1C604E-A3A1-46A7-ADE4-F476D6A844F7}" presName="tx1" presStyleLbl="revTx" presStyleIdx="2" presStyleCnt="6"/>
      <dgm:spPr/>
    </dgm:pt>
    <dgm:pt modelId="{D233F5A2-CC7D-46F0-A59E-E80AEA75E6C1}" type="pres">
      <dgm:prSet presAssocID="{AA1C604E-A3A1-46A7-ADE4-F476D6A844F7}" presName="vert1" presStyleCnt="0"/>
      <dgm:spPr/>
    </dgm:pt>
    <dgm:pt modelId="{FB9058F9-3008-4F9A-8658-BA79BBBB244E}" type="pres">
      <dgm:prSet presAssocID="{CE948DEF-CB63-4ADA-80C9-FDDE108A67EF}" presName="thickLine" presStyleLbl="alignNode1" presStyleIdx="3" presStyleCnt="6"/>
      <dgm:spPr/>
    </dgm:pt>
    <dgm:pt modelId="{AC7333FA-2563-4671-9F2D-D6D2990AE7AA}" type="pres">
      <dgm:prSet presAssocID="{CE948DEF-CB63-4ADA-80C9-FDDE108A67EF}" presName="horz1" presStyleCnt="0"/>
      <dgm:spPr/>
    </dgm:pt>
    <dgm:pt modelId="{CC8B4928-1147-4D74-8490-6FF16EEAFD9D}" type="pres">
      <dgm:prSet presAssocID="{CE948DEF-CB63-4ADA-80C9-FDDE108A67EF}" presName="tx1" presStyleLbl="revTx" presStyleIdx="3" presStyleCnt="6"/>
      <dgm:spPr/>
    </dgm:pt>
    <dgm:pt modelId="{1F228540-0092-4356-8299-DC307D52F961}" type="pres">
      <dgm:prSet presAssocID="{CE948DEF-CB63-4ADA-80C9-FDDE108A67EF}" presName="vert1" presStyleCnt="0"/>
      <dgm:spPr/>
    </dgm:pt>
    <dgm:pt modelId="{43FEDC02-017E-4D0F-8FC0-71FA9B38C7A7}" type="pres">
      <dgm:prSet presAssocID="{CE33589F-3828-4871-AD44-C1A12A9E30AD}" presName="thickLine" presStyleLbl="alignNode1" presStyleIdx="4" presStyleCnt="6"/>
      <dgm:spPr/>
    </dgm:pt>
    <dgm:pt modelId="{E6C8487B-B9ED-46C3-9D90-D9BF379977AF}" type="pres">
      <dgm:prSet presAssocID="{CE33589F-3828-4871-AD44-C1A12A9E30AD}" presName="horz1" presStyleCnt="0"/>
      <dgm:spPr/>
    </dgm:pt>
    <dgm:pt modelId="{AD7A7C60-8AA7-4590-A321-5D102FB02B86}" type="pres">
      <dgm:prSet presAssocID="{CE33589F-3828-4871-AD44-C1A12A9E30AD}" presName="tx1" presStyleLbl="revTx" presStyleIdx="4" presStyleCnt="6"/>
      <dgm:spPr/>
    </dgm:pt>
    <dgm:pt modelId="{F503DCB9-C2DD-475E-99FF-9F24B0EE6394}" type="pres">
      <dgm:prSet presAssocID="{CE33589F-3828-4871-AD44-C1A12A9E30AD}" presName="vert1" presStyleCnt="0"/>
      <dgm:spPr/>
    </dgm:pt>
    <dgm:pt modelId="{FE5E1B87-26B6-4DF6-BB58-3DEC73D8394B}" type="pres">
      <dgm:prSet presAssocID="{986D22D6-DD4B-44A5-9A9C-0F50CAFD88F6}" presName="thickLine" presStyleLbl="alignNode1" presStyleIdx="5" presStyleCnt="6"/>
      <dgm:spPr/>
    </dgm:pt>
    <dgm:pt modelId="{E483E283-A848-4642-91EF-6B0C7F4DBCE1}" type="pres">
      <dgm:prSet presAssocID="{986D22D6-DD4B-44A5-9A9C-0F50CAFD88F6}" presName="horz1" presStyleCnt="0"/>
      <dgm:spPr/>
    </dgm:pt>
    <dgm:pt modelId="{5CBCF80D-E2EB-4CE0-B862-105C3F67899E}" type="pres">
      <dgm:prSet presAssocID="{986D22D6-DD4B-44A5-9A9C-0F50CAFD88F6}" presName="tx1" presStyleLbl="revTx" presStyleIdx="5" presStyleCnt="6"/>
      <dgm:spPr/>
    </dgm:pt>
    <dgm:pt modelId="{1694CD4A-FED2-475E-886E-2E8F4A6A1C1A}" type="pres">
      <dgm:prSet presAssocID="{986D22D6-DD4B-44A5-9A9C-0F50CAFD88F6}" presName="vert1" presStyleCnt="0"/>
      <dgm:spPr/>
    </dgm:pt>
  </dgm:ptLst>
  <dgm:cxnLst>
    <dgm:cxn modelId="{7F78C930-3D82-41F6-9107-8F23900687EB}" srcId="{0828D174-D650-45B8-9449-6B4BEE5BB941}" destId="{986D22D6-DD4B-44A5-9A9C-0F50CAFD88F6}" srcOrd="5" destOrd="0" parTransId="{D08BFD01-2591-4410-A5D3-5935A3155782}" sibTransId="{9A15AF3F-1F2F-485E-9CCF-6447DC507967}"/>
    <dgm:cxn modelId="{88FB4D45-C8F9-44CF-B7C0-E6ACEDC9F279}" srcId="{0828D174-D650-45B8-9449-6B4BEE5BB941}" destId="{095448E0-A9E4-4EDC-8314-5A34AD228BA4}" srcOrd="0" destOrd="0" parTransId="{531C10A1-E20D-463C-976D-178549C59116}" sibTransId="{A6366608-FB7A-4FA9-9ADE-B1C5D1A1DFF7}"/>
    <dgm:cxn modelId="{7156E648-8414-43D3-BA53-CEE771F8AD61}" type="presOf" srcId="{1B717F28-F1CD-4649-B0A2-EEEC53CF8625}" destId="{F5F7B1CB-9A25-40A0-9752-3BA32BD2734A}" srcOrd="0" destOrd="0" presId="urn:microsoft.com/office/officeart/2008/layout/LinedList"/>
    <dgm:cxn modelId="{D4771575-93FA-44A4-9894-D11ABA19700F}" type="presOf" srcId="{986D22D6-DD4B-44A5-9A9C-0F50CAFD88F6}" destId="{5CBCF80D-E2EB-4CE0-B862-105C3F67899E}" srcOrd="0" destOrd="0" presId="urn:microsoft.com/office/officeart/2008/layout/LinedList"/>
    <dgm:cxn modelId="{EC30F27B-9A22-4F93-84A8-73BE9B550D5B}" srcId="{0828D174-D650-45B8-9449-6B4BEE5BB941}" destId="{1B717F28-F1CD-4649-B0A2-EEEC53CF8625}" srcOrd="1" destOrd="0" parTransId="{220E5FC1-D017-4A35-9CA5-0EE50C28DD61}" sibTransId="{29D9F0A0-D602-4903-A05D-1B4F052DE97B}"/>
    <dgm:cxn modelId="{9BB7B281-13FA-44AA-A70B-990D482D45E3}" type="presOf" srcId="{AA1C604E-A3A1-46A7-ADE4-F476D6A844F7}" destId="{EA6A85D6-EA3F-49F0-8FCB-07263E172ACF}" srcOrd="0" destOrd="0" presId="urn:microsoft.com/office/officeart/2008/layout/LinedList"/>
    <dgm:cxn modelId="{79CF4082-BB5F-44E4-A6EF-6AAF58EE3802}" type="presOf" srcId="{095448E0-A9E4-4EDC-8314-5A34AD228BA4}" destId="{EEE61C7D-D4D2-476C-A453-3DCE39CE6647}" srcOrd="0" destOrd="0" presId="urn:microsoft.com/office/officeart/2008/layout/LinedList"/>
    <dgm:cxn modelId="{6903BF88-F28D-49BE-8E14-52A5E94EE3A9}" srcId="{0828D174-D650-45B8-9449-6B4BEE5BB941}" destId="{CE33589F-3828-4871-AD44-C1A12A9E30AD}" srcOrd="4" destOrd="0" parTransId="{82276E3A-D6EB-4708-94EF-ED98DE18F4CE}" sibTransId="{16610AE5-3BD3-4065-A558-00250C515874}"/>
    <dgm:cxn modelId="{C75A0E95-723B-4D7A-A1C3-BB354C655AD0}" srcId="{0828D174-D650-45B8-9449-6B4BEE5BB941}" destId="{AA1C604E-A3A1-46A7-ADE4-F476D6A844F7}" srcOrd="2" destOrd="0" parTransId="{043E2FB3-4DEB-42DA-8DC4-DF836F679FBA}" sibTransId="{E29FF8A2-2FD4-43B4-9F17-336C62E95865}"/>
    <dgm:cxn modelId="{0AD881BC-C9DA-4418-85D8-DBA6BBD56E90}" srcId="{0828D174-D650-45B8-9449-6B4BEE5BB941}" destId="{CE948DEF-CB63-4ADA-80C9-FDDE108A67EF}" srcOrd="3" destOrd="0" parTransId="{73D8B04D-A64D-4CCC-8D05-357F11D5EECF}" sibTransId="{2B791B1F-9055-4A01-B730-8C43082FA96A}"/>
    <dgm:cxn modelId="{32B8A2C7-0802-4171-8650-96E9612A39E2}" type="presOf" srcId="{CE948DEF-CB63-4ADA-80C9-FDDE108A67EF}" destId="{CC8B4928-1147-4D74-8490-6FF16EEAFD9D}" srcOrd="0" destOrd="0" presId="urn:microsoft.com/office/officeart/2008/layout/LinedList"/>
    <dgm:cxn modelId="{EFF210EF-9236-47F9-BEA1-884ACAB56CD7}" type="presOf" srcId="{CE33589F-3828-4871-AD44-C1A12A9E30AD}" destId="{AD7A7C60-8AA7-4590-A321-5D102FB02B86}" srcOrd="0" destOrd="0" presId="urn:microsoft.com/office/officeart/2008/layout/LinedList"/>
    <dgm:cxn modelId="{413F28F6-1CD3-45A9-86D7-628171648057}" type="presOf" srcId="{0828D174-D650-45B8-9449-6B4BEE5BB941}" destId="{BB1C9FD2-2B01-4E44-8249-9689B343E9A4}" srcOrd="0" destOrd="0" presId="urn:microsoft.com/office/officeart/2008/layout/LinedList"/>
    <dgm:cxn modelId="{0F2B7698-F28E-4628-ABFF-E74538E31758}" type="presParOf" srcId="{BB1C9FD2-2B01-4E44-8249-9689B343E9A4}" destId="{07928B91-4E9E-466B-A2F7-E5CDC9703EA6}" srcOrd="0" destOrd="0" presId="urn:microsoft.com/office/officeart/2008/layout/LinedList"/>
    <dgm:cxn modelId="{B1275743-C3EF-4D80-86B4-9223BDB2FDF7}" type="presParOf" srcId="{BB1C9FD2-2B01-4E44-8249-9689B343E9A4}" destId="{89A2D2C4-AA54-424F-91CC-EE3FFBE9E5ED}" srcOrd="1" destOrd="0" presId="urn:microsoft.com/office/officeart/2008/layout/LinedList"/>
    <dgm:cxn modelId="{21A3DF2B-61E5-4C02-8BB6-48A5437F40AF}" type="presParOf" srcId="{89A2D2C4-AA54-424F-91CC-EE3FFBE9E5ED}" destId="{EEE61C7D-D4D2-476C-A453-3DCE39CE6647}" srcOrd="0" destOrd="0" presId="urn:microsoft.com/office/officeart/2008/layout/LinedList"/>
    <dgm:cxn modelId="{4E06941D-EECE-4505-B113-EA4DB7E0EA7A}" type="presParOf" srcId="{89A2D2C4-AA54-424F-91CC-EE3FFBE9E5ED}" destId="{9C06AA4D-37AD-4C48-8167-397DDDF1E503}" srcOrd="1" destOrd="0" presId="urn:microsoft.com/office/officeart/2008/layout/LinedList"/>
    <dgm:cxn modelId="{7CC9ABEE-B439-46B1-AA61-048FA968AECE}" type="presParOf" srcId="{BB1C9FD2-2B01-4E44-8249-9689B343E9A4}" destId="{23E72EDE-50E3-4AE9-B4B8-C74DDE65FC9B}" srcOrd="2" destOrd="0" presId="urn:microsoft.com/office/officeart/2008/layout/LinedList"/>
    <dgm:cxn modelId="{748E69B4-16A6-49AD-8364-04A34293BFB8}" type="presParOf" srcId="{BB1C9FD2-2B01-4E44-8249-9689B343E9A4}" destId="{F3E7A5F4-5EF0-4BED-9F91-B3F4D100CF43}" srcOrd="3" destOrd="0" presId="urn:microsoft.com/office/officeart/2008/layout/LinedList"/>
    <dgm:cxn modelId="{18E90F78-FDAE-4CF5-AD46-08FCD1913088}" type="presParOf" srcId="{F3E7A5F4-5EF0-4BED-9F91-B3F4D100CF43}" destId="{F5F7B1CB-9A25-40A0-9752-3BA32BD2734A}" srcOrd="0" destOrd="0" presId="urn:microsoft.com/office/officeart/2008/layout/LinedList"/>
    <dgm:cxn modelId="{0C7D4999-F533-4D63-B42E-8B3B9F274CB8}" type="presParOf" srcId="{F3E7A5F4-5EF0-4BED-9F91-B3F4D100CF43}" destId="{97929F68-E427-42E5-8002-EF89A2EEB24C}" srcOrd="1" destOrd="0" presId="urn:microsoft.com/office/officeart/2008/layout/LinedList"/>
    <dgm:cxn modelId="{C7E3993D-85FF-4F85-9BD7-BD13691F6D19}" type="presParOf" srcId="{BB1C9FD2-2B01-4E44-8249-9689B343E9A4}" destId="{806762D8-E39C-4150-80CC-BCE67CF2FB74}" srcOrd="4" destOrd="0" presId="urn:microsoft.com/office/officeart/2008/layout/LinedList"/>
    <dgm:cxn modelId="{C9942E51-8B5E-4C42-A56B-AA3811775600}" type="presParOf" srcId="{BB1C9FD2-2B01-4E44-8249-9689B343E9A4}" destId="{42A4EBB7-D7C5-4D15-B892-9930BA51D6A4}" srcOrd="5" destOrd="0" presId="urn:microsoft.com/office/officeart/2008/layout/LinedList"/>
    <dgm:cxn modelId="{60EEB9F1-CE06-446B-A284-C6B9529E8B26}" type="presParOf" srcId="{42A4EBB7-D7C5-4D15-B892-9930BA51D6A4}" destId="{EA6A85D6-EA3F-49F0-8FCB-07263E172ACF}" srcOrd="0" destOrd="0" presId="urn:microsoft.com/office/officeart/2008/layout/LinedList"/>
    <dgm:cxn modelId="{6CB7C33A-7D2C-425F-9CD1-D6D0DA4D4D92}" type="presParOf" srcId="{42A4EBB7-D7C5-4D15-B892-9930BA51D6A4}" destId="{D233F5A2-CC7D-46F0-A59E-E80AEA75E6C1}" srcOrd="1" destOrd="0" presId="urn:microsoft.com/office/officeart/2008/layout/LinedList"/>
    <dgm:cxn modelId="{C6FF8EA0-4799-4CF1-A2C0-E2CA0ECD0665}" type="presParOf" srcId="{BB1C9FD2-2B01-4E44-8249-9689B343E9A4}" destId="{FB9058F9-3008-4F9A-8658-BA79BBBB244E}" srcOrd="6" destOrd="0" presId="urn:microsoft.com/office/officeart/2008/layout/LinedList"/>
    <dgm:cxn modelId="{3916339C-B90E-425A-BFAB-5688901D3349}" type="presParOf" srcId="{BB1C9FD2-2B01-4E44-8249-9689B343E9A4}" destId="{AC7333FA-2563-4671-9F2D-D6D2990AE7AA}" srcOrd="7" destOrd="0" presId="urn:microsoft.com/office/officeart/2008/layout/LinedList"/>
    <dgm:cxn modelId="{3CA186B7-3B8A-44BF-9936-3D90746B06EA}" type="presParOf" srcId="{AC7333FA-2563-4671-9F2D-D6D2990AE7AA}" destId="{CC8B4928-1147-4D74-8490-6FF16EEAFD9D}" srcOrd="0" destOrd="0" presId="urn:microsoft.com/office/officeart/2008/layout/LinedList"/>
    <dgm:cxn modelId="{A9183CC2-D6FF-4CE0-88F0-177CEC3303F2}" type="presParOf" srcId="{AC7333FA-2563-4671-9F2D-D6D2990AE7AA}" destId="{1F228540-0092-4356-8299-DC307D52F961}" srcOrd="1" destOrd="0" presId="urn:microsoft.com/office/officeart/2008/layout/LinedList"/>
    <dgm:cxn modelId="{231FA466-2EEB-4077-9AA2-F8E2A25973DD}" type="presParOf" srcId="{BB1C9FD2-2B01-4E44-8249-9689B343E9A4}" destId="{43FEDC02-017E-4D0F-8FC0-71FA9B38C7A7}" srcOrd="8" destOrd="0" presId="urn:microsoft.com/office/officeart/2008/layout/LinedList"/>
    <dgm:cxn modelId="{6A0DEB83-6F04-43D1-8F08-BA323B48B44F}" type="presParOf" srcId="{BB1C9FD2-2B01-4E44-8249-9689B343E9A4}" destId="{E6C8487B-B9ED-46C3-9D90-D9BF379977AF}" srcOrd="9" destOrd="0" presId="urn:microsoft.com/office/officeart/2008/layout/LinedList"/>
    <dgm:cxn modelId="{D5FEADB5-93D5-4410-89FD-C80B75CAC151}" type="presParOf" srcId="{E6C8487B-B9ED-46C3-9D90-D9BF379977AF}" destId="{AD7A7C60-8AA7-4590-A321-5D102FB02B86}" srcOrd="0" destOrd="0" presId="urn:microsoft.com/office/officeart/2008/layout/LinedList"/>
    <dgm:cxn modelId="{32CC1F2A-3032-48FC-84E5-2A7B2B7501DA}" type="presParOf" srcId="{E6C8487B-B9ED-46C3-9D90-D9BF379977AF}" destId="{F503DCB9-C2DD-475E-99FF-9F24B0EE6394}" srcOrd="1" destOrd="0" presId="urn:microsoft.com/office/officeart/2008/layout/LinedList"/>
    <dgm:cxn modelId="{D0096C78-1F46-4DDD-986B-626523EE9665}" type="presParOf" srcId="{BB1C9FD2-2B01-4E44-8249-9689B343E9A4}" destId="{FE5E1B87-26B6-4DF6-BB58-3DEC73D8394B}" srcOrd="10" destOrd="0" presId="urn:microsoft.com/office/officeart/2008/layout/LinedList"/>
    <dgm:cxn modelId="{2BB9AA60-1301-43E1-A5A9-59E9B1EEEA61}" type="presParOf" srcId="{BB1C9FD2-2B01-4E44-8249-9689B343E9A4}" destId="{E483E283-A848-4642-91EF-6B0C7F4DBCE1}" srcOrd="11" destOrd="0" presId="urn:microsoft.com/office/officeart/2008/layout/LinedList"/>
    <dgm:cxn modelId="{DCB1F5C5-6B04-4F7D-B7B8-12AB14ED8E86}" type="presParOf" srcId="{E483E283-A848-4642-91EF-6B0C7F4DBCE1}" destId="{5CBCF80D-E2EB-4CE0-B862-105C3F67899E}" srcOrd="0" destOrd="0" presId="urn:microsoft.com/office/officeart/2008/layout/LinedList"/>
    <dgm:cxn modelId="{CC737279-0053-41A5-A480-5207F17E4E1F}" type="presParOf" srcId="{E483E283-A848-4642-91EF-6B0C7F4DBCE1}" destId="{1694CD4A-FED2-475E-886E-2E8F4A6A1C1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28B91-4E9E-466B-A2F7-E5CDC9703EA6}">
      <dsp:nvSpPr>
        <dsp:cNvPr id="0" name=""/>
        <dsp:cNvSpPr/>
      </dsp:nvSpPr>
      <dsp:spPr>
        <a:xfrm>
          <a:off x="0" y="2124"/>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EE61C7D-D4D2-476C-A453-3DCE39CE6647}">
      <dsp:nvSpPr>
        <dsp:cNvPr id="0" name=""/>
        <dsp:cNvSpPr/>
      </dsp:nvSpPr>
      <dsp:spPr>
        <a:xfrm>
          <a:off x="0" y="2124"/>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Data Quiz – 10 mins</a:t>
          </a:r>
          <a:endParaRPr lang="en-US" sz="2000" kern="1200" dirty="0"/>
        </a:p>
      </dsp:txBody>
      <dsp:txXfrm>
        <a:off x="0" y="2124"/>
        <a:ext cx="5393361" cy="724514"/>
      </dsp:txXfrm>
    </dsp:sp>
    <dsp:sp modelId="{23E72EDE-50E3-4AE9-B4B8-C74DDE65FC9B}">
      <dsp:nvSpPr>
        <dsp:cNvPr id="0" name=""/>
        <dsp:cNvSpPr/>
      </dsp:nvSpPr>
      <dsp:spPr>
        <a:xfrm>
          <a:off x="0" y="726639"/>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5F7B1CB-9A25-40A0-9752-3BA32BD2734A}">
      <dsp:nvSpPr>
        <dsp:cNvPr id="0" name=""/>
        <dsp:cNvSpPr/>
      </dsp:nvSpPr>
      <dsp:spPr>
        <a:xfrm>
          <a:off x="0" y="726639"/>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2. Data Project Update and Presentation – 20 mins</a:t>
          </a:r>
          <a:endParaRPr lang="en-US" sz="2000" kern="1200" dirty="0"/>
        </a:p>
      </dsp:txBody>
      <dsp:txXfrm>
        <a:off x="0" y="726639"/>
        <a:ext cx="5393361" cy="724514"/>
      </dsp:txXfrm>
    </dsp:sp>
    <dsp:sp modelId="{806762D8-E39C-4150-80CC-BCE67CF2FB74}">
      <dsp:nvSpPr>
        <dsp:cNvPr id="0" name=""/>
        <dsp:cNvSpPr/>
      </dsp:nvSpPr>
      <dsp:spPr>
        <a:xfrm>
          <a:off x="0" y="1451154"/>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A6A85D6-EA3F-49F0-8FCB-07263E172ACF}">
      <dsp:nvSpPr>
        <dsp:cNvPr id="0" name=""/>
        <dsp:cNvSpPr/>
      </dsp:nvSpPr>
      <dsp:spPr>
        <a:xfrm>
          <a:off x="0" y="1451154"/>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3. LinkedIn review and tips – 20 mins</a:t>
          </a:r>
          <a:endParaRPr lang="en-US" sz="2000" kern="1200" dirty="0"/>
        </a:p>
      </dsp:txBody>
      <dsp:txXfrm>
        <a:off x="0" y="1451154"/>
        <a:ext cx="5393361" cy="724514"/>
      </dsp:txXfrm>
    </dsp:sp>
    <dsp:sp modelId="{FB9058F9-3008-4F9A-8658-BA79BBBB244E}">
      <dsp:nvSpPr>
        <dsp:cNvPr id="0" name=""/>
        <dsp:cNvSpPr/>
      </dsp:nvSpPr>
      <dsp:spPr>
        <a:xfrm>
          <a:off x="0" y="2175669"/>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C8B4928-1147-4D74-8490-6FF16EEAFD9D}">
      <dsp:nvSpPr>
        <dsp:cNvPr id="0" name=""/>
        <dsp:cNvSpPr/>
      </dsp:nvSpPr>
      <dsp:spPr>
        <a:xfrm>
          <a:off x="0" y="2175669"/>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4. Resume review and tips – 20 mins</a:t>
          </a:r>
          <a:endParaRPr lang="en-US" sz="2000" kern="1200" dirty="0"/>
        </a:p>
      </dsp:txBody>
      <dsp:txXfrm>
        <a:off x="0" y="2175669"/>
        <a:ext cx="5393361" cy="724514"/>
      </dsp:txXfrm>
    </dsp:sp>
    <dsp:sp modelId="{43FEDC02-017E-4D0F-8FC0-71FA9B38C7A7}">
      <dsp:nvSpPr>
        <dsp:cNvPr id="0" name=""/>
        <dsp:cNvSpPr/>
      </dsp:nvSpPr>
      <dsp:spPr>
        <a:xfrm>
          <a:off x="0" y="2900183"/>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D7A7C60-8AA7-4590-A321-5D102FB02B86}">
      <dsp:nvSpPr>
        <dsp:cNvPr id="0" name=""/>
        <dsp:cNvSpPr/>
      </dsp:nvSpPr>
      <dsp:spPr>
        <a:xfrm>
          <a:off x="0" y="2900183"/>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5. Communication skills &amp; interview tips – 20 mins</a:t>
          </a:r>
          <a:endParaRPr lang="en-US" sz="2000" kern="1200" dirty="0"/>
        </a:p>
      </dsp:txBody>
      <dsp:txXfrm>
        <a:off x="0" y="2900183"/>
        <a:ext cx="5393361" cy="724514"/>
      </dsp:txXfrm>
    </dsp:sp>
    <dsp:sp modelId="{FE5E1B87-26B6-4DF6-BB58-3DEC73D8394B}">
      <dsp:nvSpPr>
        <dsp:cNvPr id="0" name=""/>
        <dsp:cNvSpPr/>
      </dsp:nvSpPr>
      <dsp:spPr>
        <a:xfrm>
          <a:off x="0" y="3624698"/>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CBCF80D-E2EB-4CE0-B862-105C3F67899E}">
      <dsp:nvSpPr>
        <dsp:cNvPr id="0" name=""/>
        <dsp:cNvSpPr/>
      </dsp:nvSpPr>
      <dsp:spPr>
        <a:xfrm>
          <a:off x="0" y="3624698"/>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Questions/Queries – 20 mins</a:t>
          </a:r>
          <a:endParaRPr lang="en-US" sz="2000" kern="1200" dirty="0"/>
        </a:p>
      </dsp:txBody>
      <dsp:txXfrm>
        <a:off x="0" y="3624698"/>
        <a:ext cx="5393361"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CA0A2-638E-4EFB-9698-1A334AD4F5B3}" type="datetimeFigureOut">
              <a:rPr lang="en-AU" smtClean="0"/>
              <a:t>8/10/2024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500DD-66C5-40F3-90A3-730BF11BB3EE}" type="slidenum">
              <a:rPr lang="en-AU" smtClean="0"/>
              <a:t>‹#›</a:t>
            </a:fld>
            <a:endParaRPr lang="en-AU"/>
          </a:p>
        </p:txBody>
      </p:sp>
    </p:spTree>
    <p:extLst>
      <p:ext uri="{BB962C8B-B14F-4D97-AF65-F5344CB8AC3E}">
        <p14:creationId xmlns:p14="http://schemas.microsoft.com/office/powerpoint/2010/main" val="180307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8A500DD-66C5-40F3-90A3-730BF11BB3EE}" type="slidenum">
              <a:rPr lang="en-AU" smtClean="0"/>
              <a:t>3</a:t>
            </a:fld>
            <a:endParaRPr lang="en-AU"/>
          </a:p>
        </p:txBody>
      </p:sp>
    </p:spTree>
    <p:extLst>
      <p:ext uri="{BB962C8B-B14F-4D97-AF65-F5344CB8AC3E}">
        <p14:creationId xmlns:p14="http://schemas.microsoft.com/office/powerpoint/2010/main" val="410155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8A500DD-66C5-40F3-90A3-730BF11BB3EE}" type="slidenum">
              <a:rPr lang="en-AU" smtClean="0"/>
              <a:t>4</a:t>
            </a:fld>
            <a:endParaRPr lang="en-AU"/>
          </a:p>
        </p:txBody>
      </p:sp>
    </p:spTree>
    <p:extLst>
      <p:ext uri="{BB962C8B-B14F-4D97-AF65-F5344CB8AC3E}">
        <p14:creationId xmlns:p14="http://schemas.microsoft.com/office/powerpoint/2010/main" val="277235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76DF-F92A-AA4D-B58D-30E950609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2F7E7F1-BE51-5B57-5168-31C6563D5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F3B7D96-C33E-7B4F-C72A-B5E903260979}"/>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67121495-B176-1F52-6EBC-542C9C1C1D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024EC1-CE07-7EB5-752C-093E264E61D6}"/>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239644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7255-6A50-61D2-5FFC-CFAD6BF5DD9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6BE78BF-EF1F-F2C9-7619-B4805A5AC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1E1EA77-9E19-4183-55F6-F4DA4359F716}"/>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6F778D29-D6AA-86AA-8830-D9474C5B89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1DA596-A96B-A6CC-5CBE-83AD2183B505}"/>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149095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9FF19-1A10-E8EA-2DB4-AF1315EE3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8753B3C-806A-AAA5-662A-CE2804F63D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18404E-4994-295F-B953-F348D1AA91CB}"/>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6A191E6C-ACC3-39E9-937B-F24C478ED29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689874-FB7C-799B-1E65-9B208F658C01}"/>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158008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2FA8-6500-DD83-DDF3-BABDE6E2F88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BDE12AC-638B-4F05-3385-3D9CAADEB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1F33CD-CFAC-7F18-91BB-DDE9C1A95DC5}"/>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CA5D932A-D453-FA84-1085-CD15E2A96C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783FB6-B0BD-E393-D7AF-531C8B701612}"/>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212212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B856-E6F0-E2D0-A510-35D6D8A55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F68E4D4-3509-5FB3-39FD-83B6556B57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C2078-EAB4-80D8-7FD5-5AF5FB38DC85}"/>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F2F96D48-BB23-0CC3-6F57-A74402DDB15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B00AFF-8026-7941-EF17-091CE773B9C9}"/>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403407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9B88-0A31-CFD9-0483-CA3FD7B9F99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36F6E2D-FFF1-C1C3-322D-EBB22A613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4FB6B5C-CE02-A14A-FC87-D0EB3CE87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2EFE4FE-63D0-EAB4-5538-D74432EDEF34}"/>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6" name="Footer Placeholder 5">
            <a:extLst>
              <a:ext uri="{FF2B5EF4-FFF2-40B4-BE49-F238E27FC236}">
                <a16:creationId xmlns:a16="http://schemas.microsoft.com/office/drawing/2014/main" id="{BCE76DE4-AA86-639A-798F-51DDC10FCCE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84F2E5-A58C-DB81-BBC6-E3F2787A5F84}"/>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400447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FFD2-3D0E-DBC6-4A00-3B3FFA4E7BB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CCFF692-9C4B-124E-D275-70016CDEB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09CE5-A25D-5AF6-B26B-D32C226304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AA1ED77-8B26-E4F7-B609-49FB74A47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8BC69-C1F1-CA8A-E232-46E727D4E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BD62BAB-E04C-07DF-526B-DFA10F602F2B}"/>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8" name="Footer Placeholder 7">
            <a:extLst>
              <a:ext uri="{FF2B5EF4-FFF2-40B4-BE49-F238E27FC236}">
                <a16:creationId xmlns:a16="http://schemas.microsoft.com/office/drawing/2014/main" id="{12326E84-98B6-7BC5-64AE-47842F97DF8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11B0A2C-EF39-29A8-250B-4C39C1FD6096}"/>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257305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48AA-EA6D-03DF-F8B4-2D9FA32ED88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D80A78A-60C9-7B31-920E-29B20682CB2C}"/>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4" name="Footer Placeholder 3">
            <a:extLst>
              <a:ext uri="{FF2B5EF4-FFF2-40B4-BE49-F238E27FC236}">
                <a16:creationId xmlns:a16="http://schemas.microsoft.com/office/drawing/2014/main" id="{FFDB7D71-1611-51AF-6941-F39796D1737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2D7030B-467D-E9E1-1B93-93D84D9AA3CD}"/>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315724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21242-EF24-A459-0932-0BA2B4C8B845}"/>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3" name="Footer Placeholder 2">
            <a:extLst>
              <a:ext uri="{FF2B5EF4-FFF2-40B4-BE49-F238E27FC236}">
                <a16:creationId xmlns:a16="http://schemas.microsoft.com/office/drawing/2014/main" id="{4ADCE544-8342-48CA-E15C-80A686A456A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F4F8278-9019-33F4-0A68-560CD1CAC355}"/>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304585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743C-FE49-FF0B-7F00-72DF7D55A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E074BB6-643B-A2A9-E725-741068E1A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2A8EDD9-6277-3D95-8B60-6FBB679E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610B0-08D0-68B6-52E3-B7FDED194A87}"/>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6" name="Footer Placeholder 5">
            <a:extLst>
              <a:ext uri="{FF2B5EF4-FFF2-40B4-BE49-F238E27FC236}">
                <a16:creationId xmlns:a16="http://schemas.microsoft.com/office/drawing/2014/main" id="{4F172887-55C2-A68D-D397-6D4CC2DEB9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2AF4FE-AEBF-95AE-1481-989FFE964EB5}"/>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21021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A2FE-EF46-007E-A190-DCD97AB0A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90216C1-658A-FFCC-E694-89E66F346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58B8B3C-177C-5624-67EA-C467338DC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95BE2-7BAA-A0CA-3632-78B3F7E8CD98}"/>
              </a:ext>
            </a:extLst>
          </p:cNvPr>
          <p:cNvSpPr>
            <a:spLocks noGrp="1"/>
          </p:cNvSpPr>
          <p:nvPr>
            <p:ph type="dt" sz="half" idx="10"/>
          </p:nvPr>
        </p:nvSpPr>
        <p:spPr/>
        <p:txBody>
          <a:bodyPr/>
          <a:lstStyle/>
          <a:p>
            <a:fld id="{2F64CCDC-F3B7-4C1C-B17C-AC0676BAA530}" type="datetimeFigureOut">
              <a:rPr lang="en-AU" smtClean="0"/>
              <a:t>8/10/2024</a:t>
            </a:fld>
            <a:endParaRPr lang="en-AU"/>
          </a:p>
        </p:txBody>
      </p:sp>
      <p:sp>
        <p:nvSpPr>
          <p:cNvPr id="6" name="Footer Placeholder 5">
            <a:extLst>
              <a:ext uri="{FF2B5EF4-FFF2-40B4-BE49-F238E27FC236}">
                <a16:creationId xmlns:a16="http://schemas.microsoft.com/office/drawing/2014/main" id="{DEB63BCE-F201-31E7-0152-84CE76809D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4BFA147-6518-0690-D8A9-7AFDC7067153}"/>
              </a:ext>
            </a:extLst>
          </p:cNvPr>
          <p:cNvSpPr>
            <a:spLocks noGrp="1"/>
          </p:cNvSpPr>
          <p:nvPr>
            <p:ph type="sldNum" sz="quarter" idx="12"/>
          </p:nvPr>
        </p:nvSpPr>
        <p:spPr/>
        <p:txBody>
          <a:bodyPr/>
          <a:lstStyle/>
          <a:p>
            <a:fld id="{A91E819F-BE43-4CDF-BF4C-9CCA7DCFB73E}" type="slidenum">
              <a:rPr lang="en-AU" smtClean="0"/>
              <a:t>‹#›</a:t>
            </a:fld>
            <a:endParaRPr lang="en-AU"/>
          </a:p>
        </p:txBody>
      </p:sp>
    </p:spTree>
    <p:extLst>
      <p:ext uri="{BB962C8B-B14F-4D97-AF65-F5344CB8AC3E}">
        <p14:creationId xmlns:p14="http://schemas.microsoft.com/office/powerpoint/2010/main" val="12897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93577-5E00-5F5D-1C56-F825B493F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8F5B609-E78A-F3D6-437D-344C08FC5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ECE5DD4-F882-6D4B-6237-23C2A7AF9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64CCDC-F3B7-4C1C-B17C-AC0676BAA530}" type="datetimeFigureOut">
              <a:rPr lang="en-AU" smtClean="0"/>
              <a:t>8/10/2024</a:t>
            </a:fld>
            <a:endParaRPr lang="en-AU"/>
          </a:p>
        </p:txBody>
      </p:sp>
      <p:sp>
        <p:nvSpPr>
          <p:cNvPr id="5" name="Footer Placeholder 4">
            <a:extLst>
              <a:ext uri="{FF2B5EF4-FFF2-40B4-BE49-F238E27FC236}">
                <a16:creationId xmlns:a16="http://schemas.microsoft.com/office/drawing/2014/main" id="{2E6472B0-58E3-6B82-2925-9E404C3C9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4DD4EE35-45E1-FBB2-1B43-9899C8946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1E819F-BE43-4CDF-BF4C-9CCA7DCFB73E}" type="slidenum">
              <a:rPr lang="en-AU" smtClean="0"/>
              <a:t>‹#›</a:t>
            </a:fld>
            <a:endParaRPr lang="en-AU"/>
          </a:p>
        </p:txBody>
      </p:sp>
    </p:spTree>
    <p:extLst>
      <p:ext uri="{BB962C8B-B14F-4D97-AF65-F5344CB8AC3E}">
        <p14:creationId xmlns:p14="http://schemas.microsoft.com/office/powerpoint/2010/main" val="1033748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3621A-78EA-E6D8-A69B-6ADEA6791ECA}"/>
              </a:ext>
            </a:extLst>
          </p:cNvPr>
          <p:cNvSpPr>
            <a:spLocks noGrp="1"/>
          </p:cNvSpPr>
          <p:nvPr>
            <p:ph type="ctrTitle"/>
          </p:nvPr>
        </p:nvSpPr>
        <p:spPr>
          <a:xfrm>
            <a:off x="6194716" y="739978"/>
            <a:ext cx="5334930" cy="3004145"/>
          </a:xfrm>
        </p:spPr>
        <p:txBody>
          <a:bodyPr>
            <a:normAutofit/>
          </a:bodyPr>
          <a:lstStyle/>
          <a:p>
            <a:r>
              <a:rPr lang="en-AU" dirty="0"/>
              <a:t>Data Career Counselling</a:t>
            </a: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8921272-22B9-4D33-A935-8D0CFCBF02D5}"/>
              </a:ext>
            </a:extLst>
          </p:cNvPr>
          <p:cNvPicPr>
            <a:picLocks noChangeAspect="1"/>
          </p:cNvPicPr>
          <p:nvPr/>
        </p:nvPicPr>
        <p:blipFill>
          <a:blip r:embed="rId2"/>
          <a:srcRect r="-2" b="336"/>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8580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2AAA-479F-7F20-3231-5E64AD813C52}"/>
              </a:ext>
            </a:extLst>
          </p:cNvPr>
          <p:cNvSpPr>
            <a:spLocks noGrp="1"/>
          </p:cNvSpPr>
          <p:nvPr>
            <p:ph type="title"/>
          </p:nvPr>
        </p:nvSpPr>
        <p:spPr/>
        <p:txBody>
          <a:bodyPr/>
          <a:lstStyle/>
          <a:p>
            <a:r>
              <a:rPr lang="en-AU" dirty="0"/>
              <a:t>2. LinkedIn review and tips – 20 mins</a:t>
            </a:r>
          </a:p>
        </p:txBody>
      </p:sp>
      <p:sp>
        <p:nvSpPr>
          <p:cNvPr id="3" name="Content Placeholder 2">
            <a:extLst>
              <a:ext uri="{FF2B5EF4-FFF2-40B4-BE49-F238E27FC236}">
                <a16:creationId xmlns:a16="http://schemas.microsoft.com/office/drawing/2014/main" id="{20CA4B70-1F77-150A-D1E2-E2C09DE059BC}"/>
              </a:ext>
            </a:extLst>
          </p:cNvPr>
          <p:cNvSpPr>
            <a:spLocks noGrp="1"/>
          </p:cNvSpPr>
          <p:nvPr>
            <p:ph idx="1"/>
          </p:nvPr>
        </p:nvSpPr>
        <p:spPr/>
        <p:txBody>
          <a:bodyPr/>
          <a:lstStyle/>
          <a:p>
            <a:pPr marL="0" indent="0">
              <a:buNone/>
            </a:pPr>
            <a:r>
              <a:rPr lang="en-US" b="1" dirty="0"/>
              <a:t>3. About Section:</a:t>
            </a:r>
            <a:endParaRPr lang="en-US" dirty="0"/>
          </a:p>
          <a:p>
            <a:pPr>
              <a:buFont typeface="Arial" panose="020B0604020202020204" pitchFamily="34" charset="0"/>
              <a:buChar char="•"/>
            </a:pPr>
            <a:r>
              <a:rPr lang="en-US" b="1" dirty="0"/>
              <a:t>Recommendation:</a:t>
            </a:r>
            <a:r>
              <a:rPr lang="en-US" dirty="0"/>
              <a:t> </a:t>
            </a:r>
            <a:r>
              <a:rPr lang="en-US" sz="2400" dirty="0"/>
              <a:t>Write a clear and engaging summary that highlights your experience, skills, and career aspirations. Use this space to tell your professional story, including achievements and what drives you. Aim for 3-5 short paragraphs.</a:t>
            </a:r>
          </a:p>
          <a:p>
            <a:pPr marL="0" indent="0">
              <a:buNone/>
            </a:pPr>
            <a:r>
              <a:rPr lang="en-US" b="1" dirty="0"/>
              <a:t>4. Experience:</a:t>
            </a:r>
            <a:endParaRPr lang="en-US" dirty="0"/>
          </a:p>
          <a:p>
            <a:pPr>
              <a:buFont typeface="Arial" panose="020B0604020202020204" pitchFamily="34" charset="0"/>
              <a:buChar char="•"/>
            </a:pPr>
            <a:r>
              <a:rPr lang="en-US" b="1" dirty="0"/>
              <a:t>Recommendation:</a:t>
            </a:r>
            <a:r>
              <a:rPr lang="en-US" dirty="0"/>
              <a:t> </a:t>
            </a:r>
            <a:r>
              <a:rPr lang="en-US" sz="2400" dirty="0"/>
              <a:t>Detail your roles and responsibilities for each position you've held. Focus on achievements and use quantifiable results where possible (e.g., "Increased company revenue by 20% in 6 months"). Use bullet points for easy readability.</a:t>
            </a:r>
          </a:p>
          <a:p>
            <a:endParaRPr lang="en-AU" dirty="0"/>
          </a:p>
        </p:txBody>
      </p:sp>
      <p:pic>
        <p:nvPicPr>
          <p:cNvPr id="4" name="Picture 3">
            <a:extLst>
              <a:ext uri="{FF2B5EF4-FFF2-40B4-BE49-F238E27FC236}">
                <a16:creationId xmlns:a16="http://schemas.microsoft.com/office/drawing/2014/main" id="{47257044-B4B5-20B1-80B3-141802EB3E9F}"/>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9273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3051-D977-C6BA-A157-0B871A6BBD98}"/>
              </a:ext>
            </a:extLst>
          </p:cNvPr>
          <p:cNvSpPr>
            <a:spLocks noGrp="1"/>
          </p:cNvSpPr>
          <p:nvPr>
            <p:ph type="title"/>
          </p:nvPr>
        </p:nvSpPr>
        <p:spPr/>
        <p:txBody>
          <a:bodyPr/>
          <a:lstStyle/>
          <a:p>
            <a:r>
              <a:rPr lang="en-AU" dirty="0"/>
              <a:t>2. LinkedIn review and tips – 20 mins</a:t>
            </a:r>
          </a:p>
        </p:txBody>
      </p:sp>
      <p:sp>
        <p:nvSpPr>
          <p:cNvPr id="3" name="Content Placeholder 2">
            <a:extLst>
              <a:ext uri="{FF2B5EF4-FFF2-40B4-BE49-F238E27FC236}">
                <a16:creationId xmlns:a16="http://schemas.microsoft.com/office/drawing/2014/main" id="{19B580AA-43F9-2D09-D289-DB476A58E373}"/>
              </a:ext>
            </a:extLst>
          </p:cNvPr>
          <p:cNvSpPr>
            <a:spLocks noGrp="1"/>
          </p:cNvSpPr>
          <p:nvPr>
            <p:ph idx="1"/>
          </p:nvPr>
        </p:nvSpPr>
        <p:spPr/>
        <p:txBody>
          <a:bodyPr>
            <a:normAutofit/>
          </a:bodyPr>
          <a:lstStyle/>
          <a:p>
            <a:pPr marL="0" indent="0">
              <a:buNone/>
            </a:pPr>
            <a:r>
              <a:rPr lang="en-US" b="1" dirty="0"/>
              <a:t>5. Skills Assessment:</a:t>
            </a:r>
            <a:endParaRPr lang="en-US" dirty="0"/>
          </a:p>
          <a:p>
            <a:r>
              <a:rPr lang="en-US" b="1" dirty="0"/>
              <a:t>Recommendation:</a:t>
            </a:r>
            <a:r>
              <a:rPr lang="en-US" dirty="0"/>
              <a:t> Take LinkedIn Skill Assessments to validate your skills. Passing these assessments can boost your profile's visibility. .</a:t>
            </a:r>
            <a:r>
              <a:rPr lang="en-US" b="1" dirty="0">
                <a:solidFill>
                  <a:srgbClr val="FF0000"/>
                </a:solidFill>
              </a:rPr>
              <a:t>[MUST]</a:t>
            </a:r>
          </a:p>
          <a:p>
            <a:pPr marL="0" indent="0">
              <a:buNone/>
            </a:pPr>
            <a:endParaRPr lang="en-US" dirty="0"/>
          </a:p>
          <a:p>
            <a:pPr marL="0" indent="0">
              <a:buNone/>
            </a:pPr>
            <a:r>
              <a:rPr lang="en-US" b="1" dirty="0"/>
              <a:t>6. Keywords:</a:t>
            </a:r>
            <a:endParaRPr lang="en-US" dirty="0"/>
          </a:p>
          <a:p>
            <a:pPr>
              <a:buFont typeface="Arial" panose="020B0604020202020204" pitchFamily="34" charset="0"/>
              <a:buChar char="•"/>
            </a:pPr>
            <a:r>
              <a:rPr lang="en-US" b="1" dirty="0"/>
              <a:t>Recommendation:</a:t>
            </a:r>
            <a:r>
              <a:rPr lang="en-US" dirty="0"/>
              <a:t> Use industry-specific keywords throughout your profile to improve searchability. Recruiters often use these keywords to find potential candidates.</a:t>
            </a:r>
            <a:r>
              <a:rPr lang="en-US" b="1" dirty="0">
                <a:solidFill>
                  <a:srgbClr val="FF0000"/>
                </a:solidFill>
              </a:rPr>
              <a:t>[MUST]</a:t>
            </a:r>
          </a:p>
          <a:p>
            <a:endParaRPr lang="en-AU" dirty="0"/>
          </a:p>
        </p:txBody>
      </p:sp>
      <p:pic>
        <p:nvPicPr>
          <p:cNvPr id="4" name="Picture 3">
            <a:extLst>
              <a:ext uri="{FF2B5EF4-FFF2-40B4-BE49-F238E27FC236}">
                <a16:creationId xmlns:a16="http://schemas.microsoft.com/office/drawing/2014/main" id="{BC9710EF-907E-84E8-F950-2518753E627A}"/>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30871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8BBD-272D-A12E-E22A-DA27E0446AA6}"/>
              </a:ext>
            </a:extLst>
          </p:cNvPr>
          <p:cNvSpPr>
            <a:spLocks noGrp="1"/>
          </p:cNvSpPr>
          <p:nvPr>
            <p:ph type="title"/>
          </p:nvPr>
        </p:nvSpPr>
        <p:spPr/>
        <p:txBody>
          <a:bodyPr/>
          <a:lstStyle/>
          <a:p>
            <a:r>
              <a:rPr lang="en-AU" dirty="0"/>
              <a:t>2. LinkedIn review and tips – 20 mins</a:t>
            </a:r>
          </a:p>
        </p:txBody>
      </p:sp>
      <p:sp>
        <p:nvSpPr>
          <p:cNvPr id="3" name="Content Placeholder 2">
            <a:extLst>
              <a:ext uri="{FF2B5EF4-FFF2-40B4-BE49-F238E27FC236}">
                <a16:creationId xmlns:a16="http://schemas.microsoft.com/office/drawing/2014/main" id="{951BF56E-2BD9-D835-DE9B-6C40B968EFCA}"/>
              </a:ext>
            </a:extLst>
          </p:cNvPr>
          <p:cNvSpPr>
            <a:spLocks noGrp="1"/>
          </p:cNvSpPr>
          <p:nvPr>
            <p:ph idx="1"/>
          </p:nvPr>
        </p:nvSpPr>
        <p:spPr/>
        <p:txBody>
          <a:bodyPr/>
          <a:lstStyle/>
          <a:p>
            <a:pPr marL="0" indent="0">
              <a:buNone/>
            </a:pPr>
            <a:r>
              <a:rPr lang="en-US" b="1" dirty="0"/>
              <a:t>12. Activity:</a:t>
            </a:r>
            <a:endParaRPr lang="en-US" dirty="0"/>
          </a:p>
          <a:p>
            <a:pPr>
              <a:buFont typeface="Arial" panose="020B0604020202020204" pitchFamily="34" charset="0"/>
              <a:buChar char="•"/>
            </a:pPr>
            <a:r>
              <a:rPr lang="en-US" b="1" dirty="0"/>
              <a:t>Recommendation:</a:t>
            </a:r>
            <a:r>
              <a:rPr lang="en-US" dirty="0"/>
              <a:t> Stay active on LinkedIn by posting updates, sharing industry news, and engaging with others' content. Comment on and share posts to increase your visibility.</a:t>
            </a:r>
            <a:r>
              <a:rPr lang="en-US" dirty="0">
                <a:solidFill>
                  <a:srgbClr val="FF0000"/>
                </a:solidFill>
              </a:rPr>
              <a:t> [MUST]</a:t>
            </a:r>
          </a:p>
          <a:p>
            <a:endParaRPr lang="en-AU" dirty="0"/>
          </a:p>
        </p:txBody>
      </p:sp>
      <p:pic>
        <p:nvPicPr>
          <p:cNvPr id="4" name="Picture 3">
            <a:extLst>
              <a:ext uri="{FF2B5EF4-FFF2-40B4-BE49-F238E27FC236}">
                <a16:creationId xmlns:a16="http://schemas.microsoft.com/office/drawing/2014/main" id="{CDEA2E49-6336-A92E-57AB-CD3DA08555AB}"/>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3747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6F27-AEEC-19A7-014B-42D584403CA7}"/>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E77744AE-C6C1-E638-FF2D-B3D2B2F31626}"/>
              </a:ext>
            </a:extLst>
          </p:cNvPr>
          <p:cNvSpPr>
            <a:spLocks noGrp="1"/>
          </p:cNvSpPr>
          <p:nvPr>
            <p:ph idx="1"/>
          </p:nvPr>
        </p:nvSpPr>
        <p:spPr/>
        <p:txBody>
          <a:bodyPr/>
          <a:lstStyle/>
          <a:p>
            <a:pPr marL="0" indent="0">
              <a:buNone/>
            </a:pPr>
            <a:r>
              <a:rPr lang="en-US" b="1" dirty="0"/>
              <a:t>1. Contact Information:</a:t>
            </a:r>
          </a:p>
          <a:p>
            <a:pPr>
              <a:buFont typeface="Arial" panose="020B0604020202020204" pitchFamily="34" charset="0"/>
              <a:buChar char="•"/>
            </a:pPr>
            <a:r>
              <a:rPr lang="en-US" b="1" dirty="0"/>
              <a:t>Recommendation:</a:t>
            </a:r>
            <a:r>
              <a:rPr lang="en-US" dirty="0"/>
              <a:t> Ensure your contact information is up-to-date and professional. Include your name, phone number, email address, LinkedIn profile, and possibly a personal website or GitHub link.</a:t>
            </a:r>
          </a:p>
          <a:p>
            <a:pPr marL="0" indent="0">
              <a:buNone/>
            </a:pPr>
            <a:endParaRPr lang="en-AU" dirty="0"/>
          </a:p>
        </p:txBody>
      </p:sp>
      <p:pic>
        <p:nvPicPr>
          <p:cNvPr id="4" name="Picture 3">
            <a:extLst>
              <a:ext uri="{FF2B5EF4-FFF2-40B4-BE49-F238E27FC236}">
                <a16:creationId xmlns:a16="http://schemas.microsoft.com/office/drawing/2014/main" id="{6C9FA4CA-05CA-B5DC-E8AD-41EECC64872B}"/>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80649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3D03-D8DD-BACE-5755-07AD237400D0}"/>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60C54BC3-E4DC-4FB5-0558-61E5F0FCADB8}"/>
              </a:ext>
            </a:extLst>
          </p:cNvPr>
          <p:cNvSpPr>
            <a:spLocks noGrp="1"/>
          </p:cNvSpPr>
          <p:nvPr>
            <p:ph idx="1"/>
          </p:nvPr>
        </p:nvSpPr>
        <p:spPr/>
        <p:txBody>
          <a:bodyPr>
            <a:normAutofit/>
          </a:bodyPr>
          <a:lstStyle/>
          <a:p>
            <a:pPr>
              <a:buFont typeface="Arial" panose="020B0604020202020204" pitchFamily="34" charset="0"/>
              <a:buChar char="•"/>
            </a:pPr>
            <a:endParaRPr lang="en-US" dirty="0"/>
          </a:p>
          <a:p>
            <a:pPr marL="0" indent="0">
              <a:buNone/>
            </a:pPr>
            <a:r>
              <a:rPr lang="en-US" b="1" dirty="0"/>
              <a:t>2. Professional Summary:</a:t>
            </a:r>
          </a:p>
          <a:p>
            <a:pPr>
              <a:buFont typeface="Arial" panose="020B0604020202020204" pitchFamily="34" charset="0"/>
              <a:buChar char="•"/>
            </a:pPr>
            <a:r>
              <a:rPr lang="en-US" b="1" dirty="0"/>
              <a:t>Recommendation:</a:t>
            </a:r>
            <a:r>
              <a:rPr lang="en-US" dirty="0"/>
              <a:t> Write a concise summary (2-3 sentences) at the top of your resume that highlights your key skills, experience, and career objectives. Tailor it to the job you're applying for.</a:t>
            </a:r>
          </a:p>
          <a:p>
            <a:pPr marL="0" indent="0">
              <a:buNone/>
            </a:pPr>
            <a:endParaRPr lang="en-US" dirty="0"/>
          </a:p>
          <a:p>
            <a:pPr marL="0" indent="0">
              <a:buNone/>
            </a:pPr>
            <a:r>
              <a:rPr lang="en-AU" sz="2400" dirty="0"/>
              <a:t>Example:-</a:t>
            </a:r>
            <a:r>
              <a:rPr lang="en-AU" dirty="0"/>
              <a:t> </a:t>
            </a:r>
            <a:r>
              <a:rPr lang="en-US" sz="1600" i="1" dirty="0"/>
              <a:t>Highly motivated data analytics professional eager to join the tech industry, bringing extensive knowledge and enthusiasm in data insights, visualization, and analytics. Proficient in utilizing tools such as SQL, Python, and Power BI to derive actionable insights. Aiming to leverage strong analytical skills, problem-solving abilities, and a passion for data to make meaningful contributions to a dynamic and innovative team. Committed to continuous learning and staying current with industry trends to drive impactful results.</a:t>
            </a:r>
            <a:endParaRPr lang="en-US" sz="2200" i="1" dirty="0"/>
          </a:p>
        </p:txBody>
      </p:sp>
      <p:pic>
        <p:nvPicPr>
          <p:cNvPr id="4" name="Picture 3">
            <a:extLst>
              <a:ext uri="{FF2B5EF4-FFF2-40B4-BE49-F238E27FC236}">
                <a16:creationId xmlns:a16="http://schemas.microsoft.com/office/drawing/2014/main" id="{49BEEF67-E77C-B1FD-A82C-A2F753E2A3AB}"/>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44932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3D29-774B-0A8F-A6ED-CA621858BD4A}"/>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FFBC47A3-EA10-B166-EF3B-F3F634CAEF0F}"/>
              </a:ext>
            </a:extLst>
          </p:cNvPr>
          <p:cNvSpPr>
            <a:spLocks noGrp="1"/>
          </p:cNvSpPr>
          <p:nvPr>
            <p:ph idx="1"/>
          </p:nvPr>
        </p:nvSpPr>
        <p:spPr/>
        <p:txBody>
          <a:bodyPr/>
          <a:lstStyle/>
          <a:p>
            <a:pPr marL="0" indent="0">
              <a:buNone/>
            </a:pPr>
            <a:r>
              <a:rPr lang="en-US" b="1" dirty="0"/>
              <a:t>3. Key Skills:</a:t>
            </a:r>
          </a:p>
          <a:p>
            <a:pPr>
              <a:buFont typeface="Arial" panose="020B0604020202020204" pitchFamily="34" charset="0"/>
              <a:buChar char="•"/>
            </a:pPr>
            <a:r>
              <a:rPr lang="en-US" b="1" dirty="0"/>
              <a:t>Recommendation:</a:t>
            </a:r>
            <a:r>
              <a:rPr lang="en-US" dirty="0"/>
              <a:t> List relevant skills in a separate section. Use bullet points and categorize them if necessary (e.g., Technical Skills, Soft Skills).</a:t>
            </a:r>
          </a:p>
          <a:p>
            <a:pPr marL="0" indent="0">
              <a:buNone/>
            </a:pPr>
            <a:r>
              <a:rPr lang="en-AU" dirty="0"/>
              <a:t>Example:- </a:t>
            </a:r>
          </a:p>
          <a:p>
            <a:pPr marL="0" indent="0">
              <a:buNone/>
            </a:pPr>
            <a:r>
              <a:rPr lang="en-US" sz="2400" i="1" dirty="0"/>
              <a:t>Key Skills:</a:t>
            </a:r>
          </a:p>
          <a:p>
            <a:pPr marL="0" indent="0">
              <a:buNone/>
            </a:pPr>
            <a:r>
              <a:rPr lang="en-US" sz="2400" i="1" dirty="0"/>
              <a:t>- Technical Skills: Python, SQL, Power BI, R, Excel</a:t>
            </a:r>
          </a:p>
          <a:p>
            <a:pPr marL="0" indent="0">
              <a:buNone/>
            </a:pPr>
            <a:r>
              <a:rPr lang="en-US" sz="2400" i="1" dirty="0"/>
              <a:t>- Soft Skills: Problem-solving, Communication, Teamwork, Time Management</a:t>
            </a:r>
          </a:p>
          <a:p>
            <a:pPr marL="0" indent="0">
              <a:buNone/>
            </a:pPr>
            <a:endParaRPr lang="en-AU" dirty="0"/>
          </a:p>
        </p:txBody>
      </p:sp>
      <p:pic>
        <p:nvPicPr>
          <p:cNvPr id="4" name="Picture 3">
            <a:extLst>
              <a:ext uri="{FF2B5EF4-FFF2-40B4-BE49-F238E27FC236}">
                <a16:creationId xmlns:a16="http://schemas.microsoft.com/office/drawing/2014/main" id="{896D4BA4-7566-A95D-8DA3-ADAFB3878533}"/>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37114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FC08-E2B7-5C57-153B-A80E6C2C0BC9}"/>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C7550F13-F085-5770-6BA0-F412DEADD5F6}"/>
              </a:ext>
            </a:extLst>
          </p:cNvPr>
          <p:cNvSpPr>
            <a:spLocks noGrp="1"/>
          </p:cNvSpPr>
          <p:nvPr>
            <p:ph idx="1"/>
          </p:nvPr>
        </p:nvSpPr>
        <p:spPr/>
        <p:txBody>
          <a:bodyPr>
            <a:normAutofit fontScale="70000" lnSpcReduction="20000"/>
          </a:bodyPr>
          <a:lstStyle/>
          <a:p>
            <a:pPr marL="0" indent="0">
              <a:buNone/>
            </a:pPr>
            <a:r>
              <a:rPr lang="en-US" b="1" dirty="0"/>
              <a:t>4. Professional Experience:</a:t>
            </a:r>
          </a:p>
          <a:p>
            <a:pPr>
              <a:buFont typeface="Arial" panose="020B0604020202020204" pitchFamily="34" charset="0"/>
              <a:buChar char="•"/>
            </a:pPr>
            <a:r>
              <a:rPr lang="en-US" b="1" dirty="0"/>
              <a:t>Recommendation:</a:t>
            </a:r>
            <a:r>
              <a:rPr lang="en-US" dirty="0"/>
              <a:t> Detail your work experience in reverse chronological order. For each role, include the job title, company name, location, and dates of employment. Use bullet points to describe your responsibilities and achievements. Quantify your achievements with numbers and percentages where possible.</a:t>
            </a:r>
          </a:p>
          <a:p>
            <a:pPr marL="0" indent="0">
              <a:buNone/>
            </a:pPr>
            <a:r>
              <a:rPr lang="en-US" b="1" dirty="0"/>
              <a:t>Example:-</a:t>
            </a:r>
          </a:p>
          <a:p>
            <a:pPr marL="0" indent="0">
              <a:buNone/>
            </a:pPr>
            <a:r>
              <a:rPr lang="en-US" sz="2600" i="1" dirty="0"/>
              <a:t>Data Analyst</a:t>
            </a:r>
          </a:p>
          <a:p>
            <a:pPr marL="0" indent="0">
              <a:buNone/>
            </a:pPr>
            <a:r>
              <a:rPr lang="en-US" sz="2600" i="1" dirty="0"/>
              <a:t>XYZ Corporation, Sydney, NSW</a:t>
            </a:r>
          </a:p>
          <a:p>
            <a:pPr marL="0" indent="0">
              <a:buNone/>
            </a:pPr>
            <a:r>
              <a:rPr lang="en-US" sz="2600" i="1" dirty="0"/>
              <a:t>June 2018 – Present</a:t>
            </a:r>
          </a:p>
          <a:p>
            <a:pPr marL="0" indent="0">
              <a:buNone/>
            </a:pPr>
            <a:r>
              <a:rPr lang="en-US" sz="2600" i="1" dirty="0"/>
              <a:t>- Developed and maintained dashboards using Power BI, leading to a 30% improvement in decision-making efficiency.</a:t>
            </a:r>
          </a:p>
          <a:p>
            <a:pPr marL="0" indent="0">
              <a:buNone/>
            </a:pPr>
            <a:r>
              <a:rPr lang="en-US" sz="2600" i="1" dirty="0"/>
              <a:t>- Analyzed large datasets using Python and SQL to identify trends and insights, resulting in a 15% increase in sales.</a:t>
            </a:r>
          </a:p>
          <a:p>
            <a:pPr marL="0" indent="0">
              <a:buNone/>
            </a:pPr>
            <a:r>
              <a:rPr lang="en-US" sz="2600" i="1" dirty="0"/>
              <a:t>- Collaborated with cross-functional teams to implement data-driven strategies, improving overall project success rates by 20%.</a:t>
            </a:r>
          </a:p>
          <a:p>
            <a:pPr marL="0" indent="0">
              <a:buNone/>
            </a:pPr>
            <a:endParaRPr lang="en-US" dirty="0"/>
          </a:p>
          <a:p>
            <a:endParaRPr lang="en-AU" dirty="0"/>
          </a:p>
        </p:txBody>
      </p:sp>
      <p:pic>
        <p:nvPicPr>
          <p:cNvPr id="4" name="Picture 3">
            <a:extLst>
              <a:ext uri="{FF2B5EF4-FFF2-40B4-BE49-F238E27FC236}">
                <a16:creationId xmlns:a16="http://schemas.microsoft.com/office/drawing/2014/main" id="{10FA4C6A-9ED1-903E-A5B2-E8D4AB1274AE}"/>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33481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E43E-A49A-5956-100B-936EC2309913}"/>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2D460E0E-A132-EBA5-A4C8-709275471A71}"/>
              </a:ext>
            </a:extLst>
          </p:cNvPr>
          <p:cNvSpPr>
            <a:spLocks noGrp="1"/>
          </p:cNvSpPr>
          <p:nvPr>
            <p:ph idx="1"/>
          </p:nvPr>
        </p:nvSpPr>
        <p:spPr/>
        <p:txBody>
          <a:bodyPr>
            <a:normAutofit/>
          </a:bodyPr>
          <a:lstStyle/>
          <a:p>
            <a:pPr marL="0" indent="0">
              <a:buNone/>
            </a:pPr>
            <a:r>
              <a:rPr lang="en-US" b="1" dirty="0"/>
              <a:t>5. Education:</a:t>
            </a:r>
          </a:p>
          <a:p>
            <a:pPr>
              <a:buFont typeface="Arial" panose="020B0604020202020204" pitchFamily="34" charset="0"/>
              <a:buChar char="•"/>
            </a:pPr>
            <a:r>
              <a:rPr lang="en-US" b="1" dirty="0"/>
              <a:t>Recommendation:</a:t>
            </a:r>
            <a:r>
              <a:rPr lang="en-US" dirty="0"/>
              <a:t> List your educational background in reverse chronological order. Include the degree, major, institution, and graduation date. Mention any honors or relevant coursework.</a:t>
            </a:r>
          </a:p>
          <a:p>
            <a:pPr marL="0" indent="0">
              <a:buNone/>
            </a:pPr>
            <a:r>
              <a:rPr lang="en-US" sz="2400" i="1" dirty="0"/>
              <a:t>Master of Data Science</a:t>
            </a:r>
          </a:p>
          <a:p>
            <a:pPr marL="0" indent="0">
              <a:buNone/>
            </a:pPr>
            <a:r>
              <a:rPr lang="en-US" sz="2400" i="1" dirty="0"/>
              <a:t>Macquarie University</a:t>
            </a:r>
          </a:p>
          <a:p>
            <a:pPr marL="0" indent="0">
              <a:buNone/>
            </a:pPr>
            <a:r>
              <a:rPr lang="en-US" sz="2400" i="1" dirty="0"/>
              <a:t>Graduated: May 2020</a:t>
            </a:r>
          </a:p>
          <a:p>
            <a:pPr marL="0" indent="0">
              <a:buNone/>
            </a:pPr>
            <a:r>
              <a:rPr lang="en-US" sz="2400" i="1" dirty="0"/>
              <a:t>- Relevant Coursework: Machine Learning, Statistical Analysis, Data Mining</a:t>
            </a:r>
          </a:p>
          <a:p>
            <a:pPr marL="0" indent="0">
              <a:buNone/>
            </a:pPr>
            <a:r>
              <a:rPr lang="en-US" sz="2400" i="1" dirty="0"/>
              <a:t>- Honors: Dean's List</a:t>
            </a:r>
          </a:p>
          <a:p>
            <a:endParaRPr lang="en-AU" dirty="0"/>
          </a:p>
        </p:txBody>
      </p:sp>
      <p:pic>
        <p:nvPicPr>
          <p:cNvPr id="4" name="Picture 3">
            <a:extLst>
              <a:ext uri="{FF2B5EF4-FFF2-40B4-BE49-F238E27FC236}">
                <a16:creationId xmlns:a16="http://schemas.microsoft.com/office/drawing/2014/main" id="{CC012910-DBD1-1D01-41E9-C96B747DD3FA}"/>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32005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95C9-3A6F-B3A5-588A-E0AFAC70DA5A}"/>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9BC48BD7-7CEC-0543-34A7-9ABF13B92091}"/>
              </a:ext>
            </a:extLst>
          </p:cNvPr>
          <p:cNvSpPr>
            <a:spLocks noGrp="1"/>
          </p:cNvSpPr>
          <p:nvPr>
            <p:ph idx="1"/>
          </p:nvPr>
        </p:nvSpPr>
        <p:spPr/>
        <p:txBody>
          <a:bodyPr/>
          <a:lstStyle/>
          <a:p>
            <a:pPr marL="0" indent="0">
              <a:buNone/>
            </a:pPr>
            <a:r>
              <a:rPr lang="en-US" b="1" dirty="0"/>
              <a:t>6. Certifications and Training:</a:t>
            </a:r>
          </a:p>
          <a:p>
            <a:pPr marL="0" indent="0">
              <a:buNone/>
            </a:pPr>
            <a:r>
              <a:rPr lang="en-US" b="1" dirty="0"/>
              <a:t>Recommendation:</a:t>
            </a:r>
            <a:r>
              <a:rPr lang="en-US" dirty="0"/>
              <a:t> Include any relevant certifications or training programs. Mention the certification name, issuing organization, and date obtained.</a:t>
            </a:r>
          </a:p>
          <a:p>
            <a:pPr marL="0" indent="0">
              <a:buNone/>
            </a:pPr>
            <a:endParaRPr lang="en-US" dirty="0"/>
          </a:p>
          <a:p>
            <a:pPr marL="0" indent="0">
              <a:buNone/>
            </a:pPr>
            <a:r>
              <a:rPr lang="en-US" sz="2400" i="1" dirty="0"/>
              <a:t>Certifications:</a:t>
            </a:r>
          </a:p>
          <a:p>
            <a:pPr marL="0" indent="0">
              <a:buNone/>
            </a:pPr>
            <a:r>
              <a:rPr lang="en-US" sz="2400" i="1" dirty="0"/>
              <a:t>- Certified Data Analyst, Data Camp, September 2019</a:t>
            </a:r>
          </a:p>
          <a:p>
            <a:pPr marL="0" indent="0">
              <a:buNone/>
            </a:pPr>
            <a:r>
              <a:rPr lang="en-US" sz="2400" i="1" dirty="0"/>
              <a:t>- Power BI Specialist, December 2020</a:t>
            </a:r>
          </a:p>
          <a:p>
            <a:pPr marL="0" indent="0">
              <a:buNone/>
            </a:pPr>
            <a:endParaRPr lang="en-US" dirty="0"/>
          </a:p>
          <a:p>
            <a:endParaRPr lang="en-AU" dirty="0"/>
          </a:p>
        </p:txBody>
      </p:sp>
      <p:pic>
        <p:nvPicPr>
          <p:cNvPr id="4" name="Picture 3">
            <a:extLst>
              <a:ext uri="{FF2B5EF4-FFF2-40B4-BE49-F238E27FC236}">
                <a16:creationId xmlns:a16="http://schemas.microsoft.com/office/drawing/2014/main" id="{ADC17FB8-7C11-833A-3F35-83BE980CF288}"/>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26856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A7F-6A49-2324-AA15-081F91FA0EBE}"/>
              </a:ext>
            </a:extLst>
          </p:cNvPr>
          <p:cNvSpPr>
            <a:spLocks noGrp="1"/>
          </p:cNvSpPr>
          <p:nvPr>
            <p:ph type="title"/>
          </p:nvPr>
        </p:nvSpPr>
        <p:spPr/>
        <p:txBody>
          <a:bodyPr/>
          <a:lstStyle/>
          <a:p>
            <a:r>
              <a:rPr lang="en-AU" dirty="0"/>
              <a:t>Resume review and tips</a:t>
            </a:r>
          </a:p>
        </p:txBody>
      </p:sp>
      <p:sp>
        <p:nvSpPr>
          <p:cNvPr id="3" name="Content Placeholder 2">
            <a:extLst>
              <a:ext uri="{FF2B5EF4-FFF2-40B4-BE49-F238E27FC236}">
                <a16:creationId xmlns:a16="http://schemas.microsoft.com/office/drawing/2014/main" id="{4C7F76FC-2481-8075-9E94-D7F9B871DB31}"/>
              </a:ext>
            </a:extLst>
          </p:cNvPr>
          <p:cNvSpPr>
            <a:spLocks noGrp="1"/>
          </p:cNvSpPr>
          <p:nvPr>
            <p:ph idx="1"/>
          </p:nvPr>
        </p:nvSpPr>
        <p:spPr/>
        <p:txBody>
          <a:bodyPr/>
          <a:lstStyle/>
          <a:p>
            <a:r>
              <a:rPr lang="en-US" b="1" dirty="0"/>
              <a:t>Formatting Tips:</a:t>
            </a:r>
          </a:p>
          <a:p>
            <a:pPr>
              <a:buFont typeface="Arial" panose="020B0604020202020204" pitchFamily="34" charset="0"/>
              <a:buChar char="•"/>
            </a:pPr>
            <a:r>
              <a:rPr lang="en-US" b="1" dirty="0"/>
              <a:t>Consistency:</a:t>
            </a:r>
            <a:r>
              <a:rPr lang="en-US" dirty="0"/>
              <a:t> Use consistent formatting throughout the resume, including fonts, bullet points, and headings.</a:t>
            </a:r>
          </a:p>
          <a:p>
            <a:pPr>
              <a:buFont typeface="Arial" panose="020B0604020202020204" pitchFamily="34" charset="0"/>
              <a:buChar char="•"/>
            </a:pPr>
            <a:r>
              <a:rPr lang="en-US" b="1" dirty="0"/>
              <a:t>Readability:</a:t>
            </a:r>
            <a:r>
              <a:rPr lang="en-US" dirty="0"/>
              <a:t> Use a clean and professional font (e.g., Arial, Calibri) and ensure there’s enough white space.</a:t>
            </a:r>
          </a:p>
          <a:p>
            <a:pPr>
              <a:buFont typeface="Arial" panose="020B0604020202020204" pitchFamily="34" charset="0"/>
              <a:buChar char="•"/>
            </a:pPr>
            <a:r>
              <a:rPr lang="en-US" b="1" dirty="0"/>
              <a:t>Length:</a:t>
            </a:r>
            <a:r>
              <a:rPr lang="en-US" dirty="0"/>
              <a:t> Keep your resume to one or two pages, depending on your experience level.</a:t>
            </a:r>
          </a:p>
          <a:p>
            <a:pPr>
              <a:buFont typeface="Arial" panose="020B0604020202020204" pitchFamily="34" charset="0"/>
              <a:buChar char="•"/>
            </a:pPr>
            <a:r>
              <a:rPr lang="en-US" b="1" dirty="0"/>
              <a:t>File Format:</a:t>
            </a:r>
            <a:r>
              <a:rPr lang="en-US" dirty="0"/>
              <a:t> Save and send your resume as a PDF to ensure the formatting stays intact.</a:t>
            </a:r>
          </a:p>
          <a:p>
            <a:endParaRPr lang="en-AU" dirty="0"/>
          </a:p>
        </p:txBody>
      </p:sp>
      <p:pic>
        <p:nvPicPr>
          <p:cNvPr id="4" name="Picture 3">
            <a:extLst>
              <a:ext uri="{FF2B5EF4-FFF2-40B4-BE49-F238E27FC236}">
                <a16:creationId xmlns:a16="http://schemas.microsoft.com/office/drawing/2014/main" id="{66EAA2D8-39BA-3753-13E9-0D18C5EE2A76}"/>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22501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46B0-5DB3-7DBB-51A2-6DD0A1C1EDA8}"/>
              </a:ext>
            </a:extLst>
          </p:cNvPr>
          <p:cNvSpPr>
            <a:spLocks noGrp="1"/>
          </p:cNvSpPr>
          <p:nvPr>
            <p:ph type="title"/>
          </p:nvPr>
        </p:nvSpPr>
        <p:spPr>
          <a:xfrm>
            <a:off x="5052965" y="2027976"/>
            <a:ext cx="2086069" cy="1265175"/>
          </a:xfrm>
        </p:spPr>
        <p:txBody>
          <a:bodyPr/>
          <a:lstStyle/>
          <a:p>
            <a:r>
              <a:rPr lang="en-US" dirty="0"/>
              <a:t>Day 1</a:t>
            </a:r>
            <a:endParaRPr lang="en-AU" dirty="0"/>
          </a:p>
        </p:txBody>
      </p:sp>
    </p:spTree>
    <p:extLst>
      <p:ext uri="{BB962C8B-B14F-4D97-AF65-F5344CB8AC3E}">
        <p14:creationId xmlns:p14="http://schemas.microsoft.com/office/powerpoint/2010/main" val="83592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4D0-44BA-E78B-06F1-F4C72A76A521}"/>
              </a:ext>
            </a:extLst>
          </p:cNvPr>
          <p:cNvSpPr>
            <a:spLocks noGrp="1"/>
          </p:cNvSpPr>
          <p:nvPr>
            <p:ph type="title"/>
          </p:nvPr>
        </p:nvSpPr>
        <p:spPr/>
        <p:txBody>
          <a:bodyPr/>
          <a:lstStyle/>
          <a:p>
            <a:r>
              <a:rPr lang="en-AU" dirty="0"/>
              <a:t>Communication skills &amp; interview tips </a:t>
            </a:r>
            <a:br>
              <a:rPr lang="en-AU" dirty="0"/>
            </a:br>
            <a:endParaRPr lang="en-AU" dirty="0"/>
          </a:p>
        </p:txBody>
      </p:sp>
      <p:sp>
        <p:nvSpPr>
          <p:cNvPr id="3" name="Content Placeholder 2">
            <a:extLst>
              <a:ext uri="{FF2B5EF4-FFF2-40B4-BE49-F238E27FC236}">
                <a16:creationId xmlns:a16="http://schemas.microsoft.com/office/drawing/2014/main" id="{449CF866-A575-C3FA-CDD4-921C82D221A3}"/>
              </a:ext>
            </a:extLst>
          </p:cNvPr>
          <p:cNvSpPr>
            <a:spLocks noGrp="1"/>
          </p:cNvSpPr>
          <p:nvPr>
            <p:ph idx="1"/>
          </p:nvPr>
        </p:nvSpPr>
        <p:spPr>
          <a:xfrm>
            <a:off x="838200" y="1426779"/>
            <a:ext cx="10515600" cy="4750184"/>
          </a:xfrm>
        </p:spPr>
        <p:txBody>
          <a:bodyPr/>
          <a:lstStyle/>
          <a:p>
            <a:pPr marL="0" indent="0">
              <a:buNone/>
            </a:pPr>
            <a:r>
              <a:rPr lang="en-US" dirty="0"/>
              <a:t>Practice answers to common interview questions. Examples include:</a:t>
            </a:r>
          </a:p>
          <a:p>
            <a:pPr marL="514350" indent="-514350">
              <a:buAutoNum type="arabicPeriod"/>
            </a:pPr>
            <a:r>
              <a:rPr lang="en-US" dirty="0"/>
              <a:t>Introduce yourself.</a:t>
            </a:r>
          </a:p>
          <a:p>
            <a:pPr marL="514350" indent="-514350">
              <a:buAutoNum type="arabicPeriod"/>
            </a:pPr>
            <a:r>
              <a:rPr lang="en-US" dirty="0"/>
              <a:t>Why do you want to work as a data analyst?</a:t>
            </a:r>
          </a:p>
          <a:p>
            <a:pPr marL="514350" indent="-514350">
              <a:buAutoNum type="arabicPeriod"/>
            </a:pPr>
            <a:r>
              <a:rPr lang="en-US" dirty="0"/>
              <a:t>Describe a challenging data analysis project you've worked on.</a:t>
            </a:r>
          </a:p>
          <a:p>
            <a:pPr marL="514350" indent="-514350">
              <a:buAutoNum type="arabicPeriod"/>
            </a:pPr>
            <a:r>
              <a:rPr lang="en-US" dirty="0"/>
              <a:t>Can you explain the difference between data cleaning and data transformation?</a:t>
            </a:r>
          </a:p>
          <a:p>
            <a:endParaRPr lang="en-AU" dirty="0"/>
          </a:p>
        </p:txBody>
      </p:sp>
      <p:pic>
        <p:nvPicPr>
          <p:cNvPr id="4" name="Picture 3">
            <a:extLst>
              <a:ext uri="{FF2B5EF4-FFF2-40B4-BE49-F238E27FC236}">
                <a16:creationId xmlns:a16="http://schemas.microsoft.com/office/drawing/2014/main" id="{618E3EF8-60CC-C77A-BAB5-2229B9AA92C2}"/>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80978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9E18-AE8C-CA43-60F6-3AF12C10A53D}"/>
              </a:ext>
            </a:extLst>
          </p:cNvPr>
          <p:cNvSpPr>
            <a:spLocks noGrp="1"/>
          </p:cNvSpPr>
          <p:nvPr>
            <p:ph type="title"/>
          </p:nvPr>
        </p:nvSpPr>
        <p:spPr/>
        <p:txBody>
          <a:bodyPr/>
          <a:lstStyle/>
          <a:p>
            <a:r>
              <a:rPr lang="en-AU" b="1" dirty="0"/>
              <a:t>Before the Interview:</a:t>
            </a:r>
            <a:br>
              <a:rPr lang="en-AU" b="1" dirty="0"/>
            </a:br>
            <a:endParaRPr lang="en-AU" dirty="0"/>
          </a:p>
        </p:txBody>
      </p:sp>
      <p:sp>
        <p:nvSpPr>
          <p:cNvPr id="3" name="Content Placeholder 2">
            <a:extLst>
              <a:ext uri="{FF2B5EF4-FFF2-40B4-BE49-F238E27FC236}">
                <a16:creationId xmlns:a16="http://schemas.microsoft.com/office/drawing/2014/main" id="{1E07FF36-E59E-E737-7D3F-6043F8200E01}"/>
              </a:ext>
            </a:extLst>
          </p:cNvPr>
          <p:cNvSpPr>
            <a:spLocks noGrp="1"/>
          </p:cNvSpPr>
          <p:nvPr>
            <p:ph idx="1"/>
          </p:nvPr>
        </p:nvSpPr>
        <p:spPr/>
        <p:txBody>
          <a:bodyPr/>
          <a:lstStyle/>
          <a:p>
            <a:r>
              <a:rPr lang="en-AU" dirty="0"/>
              <a:t>Research the Company</a:t>
            </a:r>
          </a:p>
          <a:p>
            <a:r>
              <a:rPr lang="en-AU" dirty="0"/>
              <a:t>Understand the Role</a:t>
            </a:r>
          </a:p>
          <a:p>
            <a:r>
              <a:rPr lang="en-AU" dirty="0"/>
              <a:t>Review Your Resume</a:t>
            </a:r>
          </a:p>
          <a:p>
            <a:r>
              <a:rPr lang="en-US" dirty="0"/>
              <a:t>Brush Up on Technical Skills</a:t>
            </a:r>
          </a:p>
          <a:p>
            <a:r>
              <a:rPr lang="en-AU" dirty="0"/>
              <a:t>Prepare for Common Questions</a:t>
            </a:r>
          </a:p>
          <a:p>
            <a:r>
              <a:rPr lang="en-US" dirty="0"/>
              <a:t>Prepare Questions for the Interviewer</a:t>
            </a:r>
          </a:p>
          <a:p>
            <a:endParaRPr lang="en-AU" dirty="0"/>
          </a:p>
        </p:txBody>
      </p:sp>
      <p:pic>
        <p:nvPicPr>
          <p:cNvPr id="4" name="Picture 3">
            <a:extLst>
              <a:ext uri="{FF2B5EF4-FFF2-40B4-BE49-F238E27FC236}">
                <a16:creationId xmlns:a16="http://schemas.microsoft.com/office/drawing/2014/main" id="{C7D57D82-E63C-1571-BE2D-20D126E6E5D5}"/>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4126105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9535-9870-D4AF-CD51-1CA9DC68C64E}"/>
              </a:ext>
            </a:extLst>
          </p:cNvPr>
          <p:cNvSpPr>
            <a:spLocks noGrp="1"/>
          </p:cNvSpPr>
          <p:nvPr>
            <p:ph type="title"/>
          </p:nvPr>
        </p:nvSpPr>
        <p:spPr/>
        <p:txBody>
          <a:bodyPr/>
          <a:lstStyle/>
          <a:p>
            <a:r>
              <a:rPr lang="en-AU" b="1" dirty="0"/>
              <a:t>During the Interview:</a:t>
            </a:r>
            <a:br>
              <a:rPr lang="en-AU" b="1" dirty="0"/>
            </a:br>
            <a:endParaRPr lang="en-AU" dirty="0"/>
          </a:p>
        </p:txBody>
      </p:sp>
      <p:sp>
        <p:nvSpPr>
          <p:cNvPr id="3" name="Content Placeholder 2">
            <a:extLst>
              <a:ext uri="{FF2B5EF4-FFF2-40B4-BE49-F238E27FC236}">
                <a16:creationId xmlns:a16="http://schemas.microsoft.com/office/drawing/2014/main" id="{9BC0CA3A-B017-B87B-7D05-29C3BBCC6BC5}"/>
              </a:ext>
            </a:extLst>
          </p:cNvPr>
          <p:cNvSpPr>
            <a:spLocks noGrp="1"/>
          </p:cNvSpPr>
          <p:nvPr>
            <p:ph idx="1"/>
          </p:nvPr>
        </p:nvSpPr>
        <p:spPr/>
        <p:txBody>
          <a:bodyPr/>
          <a:lstStyle/>
          <a:p>
            <a:r>
              <a:rPr lang="en-AU" dirty="0"/>
              <a:t>First Impressions Matter</a:t>
            </a:r>
          </a:p>
          <a:p>
            <a:r>
              <a:rPr lang="en-AU" dirty="0"/>
              <a:t>Stay Calm and Confident</a:t>
            </a:r>
          </a:p>
          <a:p>
            <a:r>
              <a:rPr lang="en-AU" dirty="0"/>
              <a:t>Communicate Clearly</a:t>
            </a:r>
          </a:p>
          <a:p>
            <a:r>
              <a:rPr lang="en-AU" dirty="0"/>
              <a:t>Showcase Your Analytical Thinking</a:t>
            </a:r>
          </a:p>
          <a:p>
            <a:r>
              <a:rPr lang="en-AU" dirty="0"/>
              <a:t>Demonstrate Technical Proficiency</a:t>
            </a:r>
          </a:p>
          <a:p>
            <a:r>
              <a:rPr lang="en-AU" dirty="0"/>
              <a:t>Highlight Soft Skills</a:t>
            </a:r>
          </a:p>
          <a:p>
            <a:r>
              <a:rPr lang="en-AU" dirty="0"/>
              <a:t>Ask Your Questions</a:t>
            </a:r>
          </a:p>
          <a:p>
            <a:endParaRPr lang="en-AU" dirty="0"/>
          </a:p>
        </p:txBody>
      </p:sp>
      <p:pic>
        <p:nvPicPr>
          <p:cNvPr id="4" name="Picture 3">
            <a:extLst>
              <a:ext uri="{FF2B5EF4-FFF2-40B4-BE49-F238E27FC236}">
                <a16:creationId xmlns:a16="http://schemas.microsoft.com/office/drawing/2014/main" id="{54E95D79-3846-248E-A1C0-793850D02DDC}"/>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20134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10D2-2ACA-0ED2-B274-307704FD3F70}"/>
              </a:ext>
            </a:extLst>
          </p:cNvPr>
          <p:cNvSpPr>
            <a:spLocks noGrp="1"/>
          </p:cNvSpPr>
          <p:nvPr>
            <p:ph type="title"/>
          </p:nvPr>
        </p:nvSpPr>
        <p:spPr>
          <a:xfrm>
            <a:off x="3216164" y="1902263"/>
            <a:ext cx="6001407" cy="1325563"/>
          </a:xfrm>
        </p:spPr>
        <p:txBody>
          <a:bodyPr/>
          <a:lstStyle/>
          <a:p>
            <a:r>
              <a:rPr lang="en-AU" dirty="0"/>
              <a:t>Questions/Queries </a:t>
            </a:r>
            <a:br>
              <a:rPr lang="en-AU" dirty="0"/>
            </a:br>
            <a:endParaRPr lang="en-AU" dirty="0"/>
          </a:p>
        </p:txBody>
      </p:sp>
      <p:pic>
        <p:nvPicPr>
          <p:cNvPr id="3" name="Picture 2">
            <a:extLst>
              <a:ext uri="{FF2B5EF4-FFF2-40B4-BE49-F238E27FC236}">
                <a16:creationId xmlns:a16="http://schemas.microsoft.com/office/drawing/2014/main" id="{66E6B758-E17D-03A5-2A51-99FECF6C838E}"/>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75443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D882E1-4565-3B58-A137-300B9A7303F9}"/>
              </a:ext>
            </a:extLst>
          </p:cNvPr>
          <p:cNvSpPr>
            <a:spLocks noGrp="1"/>
          </p:cNvSpPr>
          <p:nvPr>
            <p:ph type="title"/>
          </p:nvPr>
        </p:nvSpPr>
        <p:spPr>
          <a:xfrm>
            <a:off x="838200" y="365125"/>
            <a:ext cx="5393361" cy="1325563"/>
          </a:xfrm>
        </p:spPr>
        <p:txBody>
          <a:bodyPr>
            <a:normAutofit/>
          </a:bodyPr>
          <a:lstStyle/>
          <a:p>
            <a:r>
              <a:rPr lang="en-AU" dirty="0"/>
              <a:t>5 steps to do before applying Data jobs</a:t>
            </a:r>
          </a:p>
        </p:txBody>
      </p:sp>
      <p:pic>
        <p:nvPicPr>
          <p:cNvPr id="3" name="Picture 2">
            <a:extLst>
              <a:ext uri="{FF2B5EF4-FFF2-40B4-BE49-F238E27FC236}">
                <a16:creationId xmlns:a16="http://schemas.microsoft.com/office/drawing/2014/main" id="{A3314A57-F4A0-DE62-FC2F-8EB25857FAFE}"/>
              </a:ext>
            </a:extLst>
          </p:cNvPr>
          <p:cNvPicPr>
            <a:picLocks noChangeAspect="1"/>
          </p:cNvPicPr>
          <p:nvPr/>
        </p:nvPicPr>
        <p:blipFill>
          <a:blip r:embed="rId3"/>
          <a:srcRect r="3" b="341"/>
          <a:stretch/>
        </p:blipFill>
        <p:spPr>
          <a:xfrm>
            <a:off x="7509752" y="758514"/>
            <a:ext cx="3987405" cy="3987405"/>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10DE5BD-9A26-26DE-1F63-59BF90E7D1B0}"/>
              </a:ext>
            </a:extLst>
          </p:cNvPr>
          <p:cNvGraphicFramePr>
            <a:graphicFrameLocks noGrp="1"/>
          </p:cNvGraphicFramePr>
          <p:nvPr>
            <p:ph idx="1"/>
            <p:extLst>
              <p:ext uri="{D42A27DB-BD31-4B8C-83A1-F6EECF244321}">
                <p14:modId xmlns:p14="http://schemas.microsoft.com/office/powerpoint/2010/main" val="3936603081"/>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422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AF848688-5115-96F0-8F22-C2151A640B53}"/>
              </a:ext>
            </a:extLst>
          </p:cNvPr>
          <p:cNvPicPr>
            <a:picLocks noGrp="1" noChangeAspect="1"/>
          </p:cNvPicPr>
          <p:nvPr>
            <p:ph idx="1"/>
          </p:nvPr>
        </p:nvPicPr>
        <p:blipFill>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224279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DEDB-BB78-A680-1420-7F1802F67224}"/>
              </a:ext>
            </a:extLst>
          </p:cNvPr>
          <p:cNvSpPr>
            <a:spLocks noGrp="1"/>
          </p:cNvSpPr>
          <p:nvPr>
            <p:ph type="title"/>
          </p:nvPr>
        </p:nvSpPr>
        <p:spPr/>
        <p:txBody>
          <a:bodyPr>
            <a:normAutofit fontScale="90000"/>
          </a:bodyPr>
          <a:lstStyle/>
          <a:p>
            <a:r>
              <a:rPr lang="en-AU" dirty="0"/>
              <a:t>1. Data Project Update and Presentation – 20 mins</a:t>
            </a:r>
            <a:br>
              <a:rPr lang="en-US" dirty="0"/>
            </a:br>
            <a:endParaRPr lang="en-AU" dirty="0"/>
          </a:p>
        </p:txBody>
      </p:sp>
      <p:sp>
        <p:nvSpPr>
          <p:cNvPr id="3" name="Content Placeholder 2">
            <a:extLst>
              <a:ext uri="{FF2B5EF4-FFF2-40B4-BE49-F238E27FC236}">
                <a16:creationId xmlns:a16="http://schemas.microsoft.com/office/drawing/2014/main" id="{E3754B78-DF5E-E346-F7B1-4ADBC7AB077D}"/>
              </a:ext>
            </a:extLst>
          </p:cNvPr>
          <p:cNvSpPr>
            <a:spLocks noGrp="1"/>
          </p:cNvSpPr>
          <p:nvPr>
            <p:ph idx="1"/>
          </p:nvPr>
        </p:nvSpPr>
        <p:spPr/>
        <p:txBody>
          <a:bodyPr>
            <a:normAutofit lnSpcReduction="10000"/>
          </a:bodyPr>
          <a:lstStyle/>
          <a:p>
            <a:r>
              <a:rPr lang="en-AU" dirty="0"/>
              <a:t>At least 3 Projects committed in GitHub link.</a:t>
            </a:r>
          </a:p>
          <a:p>
            <a:r>
              <a:rPr lang="en-AU" dirty="0"/>
              <a:t>Record each project explaining following:- </a:t>
            </a:r>
          </a:p>
          <a:p>
            <a:pPr marL="514350" indent="-514350">
              <a:buAutoNum type="alphaLcPeriod"/>
            </a:pPr>
            <a:r>
              <a:rPr lang="en-AU" dirty="0"/>
              <a:t>Problem definition.</a:t>
            </a:r>
          </a:p>
          <a:p>
            <a:pPr marL="514350" indent="-514350">
              <a:buAutoNum type="alphaLcPeriod"/>
            </a:pPr>
            <a:r>
              <a:rPr lang="en-AU" dirty="0"/>
              <a:t>Data Collection.</a:t>
            </a:r>
          </a:p>
          <a:p>
            <a:pPr marL="514350" indent="-514350">
              <a:buAutoNum type="alphaLcPeriod"/>
            </a:pPr>
            <a:r>
              <a:rPr lang="en-AU" dirty="0"/>
              <a:t>Data Analysis - Data Cleaning and transformation applied in the project.</a:t>
            </a:r>
          </a:p>
          <a:p>
            <a:pPr marL="514350" indent="-514350">
              <a:buAutoNum type="alphaLcPeriod"/>
            </a:pPr>
            <a:r>
              <a:rPr lang="en-AU" dirty="0"/>
              <a:t>Key Insights</a:t>
            </a:r>
          </a:p>
          <a:p>
            <a:pPr marL="514350" indent="-514350">
              <a:buAutoNum type="alphaLcPeriod"/>
            </a:pPr>
            <a:r>
              <a:rPr lang="en-AU" dirty="0"/>
              <a:t>What complexity did you solve in the project?</a:t>
            </a:r>
          </a:p>
          <a:p>
            <a:pPr marL="514350" indent="-514350">
              <a:buAutoNum type="alphaLcPeriod"/>
            </a:pPr>
            <a:r>
              <a:rPr lang="en-AU" dirty="0"/>
              <a:t>What did you achieve from the project?</a:t>
            </a:r>
          </a:p>
          <a:p>
            <a:endParaRPr lang="en-AU" dirty="0"/>
          </a:p>
        </p:txBody>
      </p:sp>
      <p:pic>
        <p:nvPicPr>
          <p:cNvPr id="4" name="Picture 3">
            <a:extLst>
              <a:ext uri="{FF2B5EF4-FFF2-40B4-BE49-F238E27FC236}">
                <a16:creationId xmlns:a16="http://schemas.microsoft.com/office/drawing/2014/main" id="{E80E67F9-6761-D545-41E3-08445A0BE6A7}"/>
              </a:ext>
            </a:extLst>
          </p:cNvPr>
          <p:cNvPicPr>
            <a:picLocks noChangeAspect="1"/>
          </p:cNvPicPr>
          <p:nvPr/>
        </p:nvPicPr>
        <p:blipFill>
          <a:blip r:embed="rId2"/>
          <a:srcRect r="3" b="341"/>
          <a:stretch/>
        </p:blipFill>
        <p:spPr>
          <a:xfrm>
            <a:off x="9679021" y="865518"/>
            <a:ext cx="2606076" cy="2179239"/>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218960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803-257C-E323-509C-C2E6957F17E4}"/>
              </a:ext>
            </a:extLst>
          </p:cNvPr>
          <p:cNvSpPr>
            <a:spLocks noGrp="1"/>
          </p:cNvSpPr>
          <p:nvPr>
            <p:ph type="title"/>
          </p:nvPr>
        </p:nvSpPr>
        <p:spPr/>
        <p:txBody>
          <a:bodyPr/>
          <a:lstStyle/>
          <a:p>
            <a:r>
              <a:rPr lang="en-AU" dirty="0"/>
              <a:t>Data Presentation tips</a:t>
            </a:r>
          </a:p>
        </p:txBody>
      </p:sp>
      <p:sp>
        <p:nvSpPr>
          <p:cNvPr id="5" name="Rectangle 2">
            <a:extLst>
              <a:ext uri="{FF2B5EF4-FFF2-40B4-BE49-F238E27FC236}">
                <a16:creationId xmlns:a16="http://schemas.microsoft.com/office/drawing/2014/main" id="{F40BA094-3094-EE25-5B86-1137700C71B0}"/>
              </a:ext>
            </a:extLst>
          </p:cNvPr>
          <p:cNvSpPr>
            <a:spLocks noGrp="1" noChangeArrowheads="1"/>
          </p:cNvSpPr>
          <p:nvPr>
            <p:ph idx="1"/>
          </p:nvPr>
        </p:nvSpPr>
        <p:spPr bwMode="auto">
          <a:xfrm>
            <a:off x="659090" y="1525944"/>
            <a:ext cx="1106785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Clear Structure:</a:t>
            </a:r>
            <a:r>
              <a:rPr kumimoji="0" lang="en-US" altLang="en-US" sz="1800" b="0" i="0" u="none" strike="noStrike" cap="none" normalizeH="0" baseline="0" dirty="0">
                <a:ln>
                  <a:noFill/>
                </a:ln>
                <a:solidFill>
                  <a:schemeClr val="tx1"/>
                </a:solidFill>
                <a:effectLst/>
                <a:latin typeface="Arial" panose="020B0604020202020204" pitchFamily="34" charset="0"/>
              </a:rPr>
              <a:t> Use a clear and logical structure with distinct sections.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Aids:</a:t>
            </a:r>
            <a:r>
              <a:rPr kumimoji="0" lang="en-US" altLang="en-US" sz="1800" b="0" i="0" u="none" strike="noStrike" cap="none" normalizeH="0" baseline="0" dirty="0">
                <a:ln>
                  <a:noFill/>
                </a:ln>
                <a:solidFill>
                  <a:schemeClr val="tx1"/>
                </a:solidFill>
                <a:effectLst/>
                <a:latin typeface="Arial" panose="020B0604020202020204" pitchFamily="34" charset="0"/>
              </a:rPr>
              <a:t> Use charts, graphs, and visuals to make data more understandable and engaging.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Keep It Concise:</a:t>
            </a:r>
            <a:r>
              <a:rPr kumimoji="0" lang="en-US" altLang="en-US" sz="1800" b="0" i="0" u="none" strike="noStrike" cap="none" normalizeH="0" baseline="0" dirty="0">
                <a:ln>
                  <a:noFill/>
                </a:ln>
                <a:solidFill>
                  <a:schemeClr val="tx1"/>
                </a:solidFill>
                <a:effectLst/>
                <a:latin typeface="Arial" panose="020B0604020202020204" pitchFamily="34" charset="0"/>
              </a:rPr>
              <a:t> Be clear and to the point to keep the audience engaged.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Practice:</a:t>
            </a:r>
            <a:r>
              <a:rPr kumimoji="0" lang="en-US" altLang="en-US" sz="1800" b="0" i="0" u="none" strike="noStrike" cap="none" normalizeH="0" baseline="0" dirty="0">
                <a:ln>
                  <a:noFill/>
                </a:ln>
                <a:solidFill>
                  <a:schemeClr val="tx1"/>
                </a:solidFill>
                <a:effectLst/>
                <a:latin typeface="Arial" panose="020B0604020202020204" pitchFamily="34" charset="0"/>
              </a:rPr>
              <a:t> Rehearse your presentation multiple times to ensure smooth delivery.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 the Audience:</a:t>
            </a:r>
            <a:r>
              <a:rPr kumimoji="0" lang="en-US" altLang="en-US" sz="1800" b="0" i="0" u="none" strike="noStrike" cap="none" normalizeH="0" baseline="0" dirty="0">
                <a:ln>
                  <a:noFill/>
                </a:ln>
                <a:solidFill>
                  <a:schemeClr val="tx1"/>
                </a:solidFill>
                <a:effectLst/>
                <a:latin typeface="Arial" panose="020B0604020202020204" pitchFamily="34" charset="0"/>
              </a:rPr>
              <a:t> Ask questions and encourage interaction.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Anticipate Questions:</a:t>
            </a:r>
            <a:r>
              <a:rPr kumimoji="0" lang="en-US" altLang="en-US" sz="1800" b="0" i="0" u="none" strike="noStrike" cap="none" normalizeH="0" baseline="0" dirty="0">
                <a:ln>
                  <a:noFill/>
                </a:ln>
                <a:solidFill>
                  <a:schemeClr val="tx1"/>
                </a:solidFill>
                <a:effectLst/>
                <a:latin typeface="Arial" panose="020B0604020202020204" pitchFamily="34" charset="0"/>
              </a:rPr>
              <a:t> Be prepared for questions and have data or explanations ready.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Follow-Up:</a:t>
            </a:r>
            <a:r>
              <a:rPr kumimoji="0" lang="en-US" altLang="en-US" sz="1800" b="0" i="0" u="none" strike="noStrike" cap="none" normalizeH="0" baseline="0" dirty="0">
                <a:ln>
                  <a:noFill/>
                </a:ln>
                <a:solidFill>
                  <a:schemeClr val="tx1"/>
                </a:solidFill>
                <a:effectLst/>
                <a:latin typeface="Arial" panose="020B0604020202020204" pitchFamily="34" charset="0"/>
              </a:rPr>
              <a:t> Provide a summary and next steps at the end of the presentation and offer to follow up with detailed information if needed. </a:t>
            </a:r>
          </a:p>
        </p:txBody>
      </p:sp>
      <p:pic>
        <p:nvPicPr>
          <p:cNvPr id="3" name="Picture 2">
            <a:extLst>
              <a:ext uri="{FF2B5EF4-FFF2-40B4-BE49-F238E27FC236}">
                <a16:creationId xmlns:a16="http://schemas.microsoft.com/office/drawing/2014/main" id="{940A6279-9BE5-4292-988C-1514D9EAFC0B}"/>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58766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A489-7818-1F23-0694-B93F024FC009}"/>
              </a:ext>
            </a:extLst>
          </p:cNvPr>
          <p:cNvSpPr>
            <a:spLocks noGrp="1"/>
          </p:cNvSpPr>
          <p:nvPr>
            <p:ph type="title"/>
          </p:nvPr>
        </p:nvSpPr>
        <p:spPr>
          <a:xfrm>
            <a:off x="3684760" y="347018"/>
            <a:ext cx="3820563" cy="1325563"/>
          </a:xfrm>
        </p:spPr>
        <p:txBody>
          <a:bodyPr>
            <a:normAutofit/>
          </a:bodyPr>
          <a:lstStyle/>
          <a:p>
            <a:r>
              <a:rPr lang="en-US" dirty="0"/>
              <a:t>Day 2 (Agenda)</a:t>
            </a:r>
            <a:endParaRPr lang="en-AU" dirty="0"/>
          </a:p>
        </p:txBody>
      </p:sp>
      <p:sp>
        <p:nvSpPr>
          <p:cNvPr id="3" name="Content Placeholder 2">
            <a:extLst>
              <a:ext uri="{FF2B5EF4-FFF2-40B4-BE49-F238E27FC236}">
                <a16:creationId xmlns:a16="http://schemas.microsoft.com/office/drawing/2014/main" id="{D38C330A-555C-4468-F6F9-A370D798DDCF}"/>
              </a:ext>
            </a:extLst>
          </p:cNvPr>
          <p:cNvSpPr>
            <a:spLocks noGrp="1"/>
          </p:cNvSpPr>
          <p:nvPr>
            <p:ph idx="1"/>
          </p:nvPr>
        </p:nvSpPr>
        <p:spPr/>
        <p:txBody>
          <a:bodyPr/>
          <a:lstStyle/>
          <a:p>
            <a:pPr marL="0" indent="0">
              <a:buNone/>
            </a:pPr>
            <a:r>
              <a:rPr lang="en-US" dirty="0"/>
              <a:t>- 15 mins Introduction interview practice.</a:t>
            </a:r>
          </a:p>
          <a:p>
            <a:pPr marL="0" indent="0">
              <a:buNone/>
            </a:pPr>
            <a:r>
              <a:rPr lang="en-US" dirty="0"/>
              <a:t>- 30 mins CV and resume review.</a:t>
            </a:r>
          </a:p>
          <a:p>
            <a:pPr marL="0" indent="0">
              <a:buNone/>
            </a:pPr>
            <a:r>
              <a:rPr lang="en-US" dirty="0"/>
              <a:t>- 30 mins Data Project review.</a:t>
            </a:r>
            <a:endParaRPr lang="en-AU" dirty="0"/>
          </a:p>
        </p:txBody>
      </p:sp>
      <p:pic>
        <p:nvPicPr>
          <p:cNvPr id="4" name="Picture 3">
            <a:extLst>
              <a:ext uri="{FF2B5EF4-FFF2-40B4-BE49-F238E27FC236}">
                <a16:creationId xmlns:a16="http://schemas.microsoft.com/office/drawing/2014/main" id="{54880E92-2C18-7CEB-2054-423EAD8FD1F7}"/>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47601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87EA-9FC0-EA26-842B-018F773DEACA}"/>
              </a:ext>
            </a:extLst>
          </p:cNvPr>
          <p:cNvSpPr>
            <a:spLocks noGrp="1"/>
          </p:cNvSpPr>
          <p:nvPr>
            <p:ph type="title"/>
          </p:nvPr>
        </p:nvSpPr>
        <p:spPr/>
        <p:txBody>
          <a:bodyPr/>
          <a:lstStyle/>
          <a:p>
            <a:r>
              <a:rPr lang="en-US" dirty="0"/>
              <a:t>Day 3 (Agenda)</a:t>
            </a:r>
            <a:endParaRPr lang="en-AU" dirty="0"/>
          </a:p>
        </p:txBody>
      </p:sp>
      <p:sp>
        <p:nvSpPr>
          <p:cNvPr id="3" name="Content Placeholder 2">
            <a:extLst>
              <a:ext uri="{FF2B5EF4-FFF2-40B4-BE49-F238E27FC236}">
                <a16:creationId xmlns:a16="http://schemas.microsoft.com/office/drawing/2014/main" id="{AD76FC56-0F31-7E8F-A86C-16E5407C1845}"/>
              </a:ext>
            </a:extLst>
          </p:cNvPr>
          <p:cNvSpPr>
            <a:spLocks noGrp="1"/>
          </p:cNvSpPr>
          <p:nvPr>
            <p:ph idx="1"/>
          </p:nvPr>
        </p:nvSpPr>
        <p:spPr/>
        <p:txBody>
          <a:bodyPr/>
          <a:lstStyle/>
          <a:p>
            <a:pPr marL="0" indent="0">
              <a:buNone/>
            </a:pPr>
            <a:r>
              <a:rPr lang="en-US" dirty="0"/>
              <a:t>- 15 mins Introduction interview practice.</a:t>
            </a:r>
          </a:p>
          <a:p>
            <a:pPr marL="0" indent="0">
              <a:buNone/>
            </a:pPr>
            <a:r>
              <a:rPr lang="en-US" dirty="0"/>
              <a:t>- 45 mins CV, Resume, LinkedIn review.</a:t>
            </a:r>
          </a:p>
          <a:p>
            <a:pPr marL="0" indent="0">
              <a:buNone/>
            </a:pPr>
            <a:r>
              <a:rPr lang="en-US" dirty="0"/>
              <a:t>- 45 mins Data Project review.</a:t>
            </a:r>
            <a:endParaRPr lang="en-AU" dirty="0"/>
          </a:p>
          <a:p>
            <a:endParaRPr lang="en-AU" dirty="0"/>
          </a:p>
        </p:txBody>
      </p:sp>
      <p:pic>
        <p:nvPicPr>
          <p:cNvPr id="4" name="Picture 3">
            <a:extLst>
              <a:ext uri="{FF2B5EF4-FFF2-40B4-BE49-F238E27FC236}">
                <a16:creationId xmlns:a16="http://schemas.microsoft.com/office/drawing/2014/main" id="{374A8872-9D6E-1BE0-4460-E496DA09FBEC}"/>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51967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E1C5-D158-1751-1D51-6AA113BBE58F}"/>
              </a:ext>
            </a:extLst>
          </p:cNvPr>
          <p:cNvSpPr>
            <a:spLocks noGrp="1"/>
          </p:cNvSpPr>
          <p:nvPr>
            <p:ph type="title"/>
          </p:nvPr>
        </p:nvSpPr>
        <p:spPr/>
        <p:txBody>
          <a:bodyPr/>
          <a:lstStyle/>
          <a:p>
            <a:r>
              <a:rPr lang="en-AU" dirty="0"/>
              <a:t>2. LinkedIn review and tips – 20 mins</a:t>
            </a:r>
            <a:br>
              <a:rPr lang="en-US" dirty="0"/>
            </a:br>
            <a:endParaRPr lang="en-AU" dirty="0"/>
          </a:p>
        </p:txBody>
      </p:sp>
      <p:sp>
        <p:nvSpPr>
          <p:cNvPr id="3" name="Content Placeholder 2">
            <a:extLst>
              <a:ext uri="{FF2B5EF4-FFF2-40B4-BE49-F238E27FC236}">
                <a16:creationId xmlns:a16="http://schemas.microsoft.com/office/drawing/2014/main" id="{4B73EFB8-FF54-3605-0D73-ACD551218524}"/>
              </a:ext>
            </a:extLst>
          </p:cNvPr>
          <p:cNvSpPr>
            <a:spLocks noGrp="1"/>
          </p:cNvSpPr>
          <p:nvPr>
            <p:ph idx="1"/>
          </p:nvPr>
        </p:nvSpPr>
        <p:spPr/>
        <p:txBody>
          <a:bodyPr/>
          <a:lstStyle/>
          <a:p>
            <a:pPr marL="0" indent="0">
              <a:buNone/>
            </a:pPr>
            <a:r>
              <a:rPr lang="en-US" dirty="0"/>
              <a:t>1.</a:t>
            </a:r>
            <a:r>
              <a:rPr lang="en-US" b="1" dirty="0"/>
              <a:t> Profile Photo:</a:t>
            </a:r>
            <a:endParaRPr lang="en-US" dirty="0"/>
          </a:p>
          <a:p>
            <a:pPr>
              <a:buFont typeface="Arial" panose="020B0604020202020204" pitchFamily="34" charset="0"/>
              <a:buChar char="•"/>
            </a:pPr>
            <a:r>
              <a:rPr lang="en-US" sz="2400" b="1" dirty="0"/>
              <a:t>Recommendation:</a:t>
            </a:r>
            <a:r>
              <a:rPr lang="en-US" sz="2400" dirty="0"/>
              <a:t> Use a high-quality, professional-looking headshot. Dress appropriately for your industry, and ensure your face is clearly visible.</a:t>
            </a:r>
          </a:p>
          <a:p>
            <a:pPr marL="0" indent="0">
              <a:buNone/>
            </a:pPr>
            <a:endParaRPr lang="en-AU" dirty="0"/>
          </a:p>
          <a:p>
            <a:pPr marL="0" indent="0">
              <a:buNone/>
            </a:pPr>
            <a:r>
              <a:rPr lang="en-AU" dirty="0"/>
              <a:t>2. </a:t>
            </a:r>
            <a:r>
              <a:rPr lang="en-US" b="1" dirty="0"/>
              <a:t>Headline:</a:t>
            </a:r>
            <a:endParaRPr lang="en-US" dirty="0"/>
          </a:p>
          <a:p>
            <a:pPr>
              <a:buFont typeface="Arial" panose="020B0604020202020204" pitchFamily="34" charset="0"/>
              <a:buChar char="•"/>
            </a:pPr>
            <a:r>
              <a:rPr lang="en-US" b="1" dirty="0"/>
              <a:t>Recommendation:</a:t>
            </a:r>
            <a:r>
              <a:rPr lang="en-US" dirty="0"/>
              <a:t> </a:t>
            </a:r>
            <a:r>
              <a:rPr lang="en-US" sz="2400" dirty="0"/>
              <a:t>Craft a compelling headline that goes beyond your job title. Highlight your value proposition or key skills. For example, “Looking for Entry level Data Analyst role| Open for Data Analyst role.</a:t>
            </a:r>
            <a:endParaRPr lang="en-AU" dirty="0"/>
          </a:p>
        </p:txBody>
      </p:sp>
      <p:pic>
        <p:nvPicPr>
          <p:cNvPr id="5" name="Picture 4">
            <a:extLst>
              <a:ext uri="{FF2B5EF4-FFF2-40B4-BE49-F238E27FC236}">
                <a16:creationId xmlns:a16="http://schemas.microsoft.com/office/drawing/2014/main" id="{57D95F00-379E-03AE-E570-95EE11994626}"/>
              </a:ext>
            </a:extLst>
          </p:cNvPr>
          <p:cNvPicPr>
            <a:picLocks noChangeAspect="1"/>
          </p:cNvPicPr>
          <p:nvPr/>
        </p:nvPicPr>
        <p:blipFill>
          <a:blip r:embed="rId2"/>
          <a:srcRect r="-2" b="336"/>
          <a:stretch/>
        </p:blipFill>
        <p:spPr>
          <a:xfrm>
            <a:off x="9293087" y="0"/>
            <a:ext cx="2796278" cy="200795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53116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1426</TotalTime>
  <Words>1279</Words>
  <Application>Microsoft Office PowerPoint</Application>
  <PresentationFormat>Widescreen</PresentationFormat>
  <Paragraphs>131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Calibri</vt:lpstr>
      <vt:lpstr>Office Theme</vt:lpstr>
      <vt:lpstr>Data Career Counselling</vt:lpstr>
      <vt:lpstr>Day 1</vt:lpstr>
      <vt:lpstr>5 steps to do before applying Data jobs</vt:lpstr>
      <vt:lpstr>PowerPoint Presentation</vt:lpstr>
      <vt:lpstr>1. Data Project Update and Presentation – 20 mins </vt:lpstr>
      <vt:lpstr>Data Presentation tips</vt:lpstr>
      <vt:lpstr>Day 2 (Agenda)</vt:lpstr>
      <vt:lpstr>Day 3 (Agenda)</vt:lpstr>
      <vt:lpstr>2. LinkedIn review and tips – 20 mins </vt:lpstr>
      <vt:lpstr>2. LinkedIn review and tips – 20 mins</vt:lpstr>
      <vt:lpstr>2. LinkedIn review and tips – 20 mins</vt:lpstr>
      <vt:lpstr>2. LinkedIn review and tips – 20 mins</vt:lpstr>
      <vt:lpstr>Resume review and tips</vt:lpstr>
      <vt:lpstr>Resume review and tips</vt:lpstr>
      <vt:lpstr>Resume review and tips</vt:lpstr>
      <vt:lpstr>Resume review and tips</vt:lpstr>
      <vt:lpstr>Resume review and tips</vt:lpstr>
      <vt:lpstr>Resume review and tips</vt:lpstr>
      <vt:lpstr>Resume review and tips</vt:lpstr>
      <vt:lpstr>Communication skills &amp; interview tips  </vt:lpstr>
      <vt:lpstr>Before the Interview: </vt:lpstr>
      <vt:lpstr>During the Interview: </vt:lpstr>
      <vt:lpstr>Questions/Queries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 Chaudhary</dc:creator>
  <cp:lastModifiedBy>Ankit Chaudhary</cp:lastModifiedBy>
  <cp:revision>7</cp:revision>
  <dcterms:created xsi:type="dcterms:W3CDTF">2024-08-03T02:37:06Z</dcterms:created>
  <dcterms:modified xsi:type="dcterms:W3CDTF">2024-10-08T07:38:36Z</dcterms:modified>
</cp:coreProperties>
</file>