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0" r:id="rId3"/>
    <p:sldId id="261" r:id="rId4"/>
    <p:sldId id="266" r:id="rId5"/>
    <p:sldId id="270" r:id="rId6"/>
    <p:sldId id="262" r:id="rId7"/>
    <p:sldId id="263" r:id="rId8"/>
    <p:sldId id="264" r:id="rId9"/>
    <p:sldId id="265" r:id="rId10"/>
    <p:sldId id="275" r:id="rId11"/>
    <p:sldId id="276" r:id="rId12"/>
    <p:sldId id="271" r:id="rId13"/>
    <p:sldId id="272" r:id="rId14"/>
    <p:sldId id="273" r:id="rId15"/>
    <p:sldId id="274"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6" d="100"/>
          <a:sy n="76" d="100"/>
        </p:scale>
        <p:origin x="45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152E8C-C8A3-4CA5-869B-456E170BD56A}"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372639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152E8C-C8A3-4CA5-869B-456E170BD56A}"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261326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152E8C-C8A3-4CA5-869B-456E170BD56A}"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838871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152E8C-C8A3-4CA5-869B-456E170BD56A}"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A0CA-3A1F-472A-80E1-48787FAE5BD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5301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152E8C-C8A3-4CA5-869B-456E170BD56A}"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1628744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9152E8C-C8A3-4CA5-869B-456E170BD56A}"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1858110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9152E8C-C8A3-4CA5-869B-456E170BD56A}"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1821173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52E8C-C8A3-4CA5-869B-456E170BD56A}"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3882824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52E8C-C8A3-4CA5-869B-456E170BD56A}"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2433076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52E8C-C8A3-4CA5-869B-456E170BD56A}"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326637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152E8C-C8A3-4CA5-869B-456E170BD56A}"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10998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152E8C-C8A3-4CA5-869B-456E170BD56A}"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154087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152E8C-C8A3-4CA5-869B-456E170BD56A}"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63719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152E8C-C8A3-4CA5-869B-456E170BD56A}"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310453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52E8C-C8A3-4CA5-869B-456E170BD56A}"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55529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152E8C-C8A3-4CA5-869B-456E170BD56A}"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333514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152E8C-C8A3-4CA5-869B-456E170BD56A}"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A0CA-3A1F-472A-80E1-48787FAE5BDF}" type="slidenum">
              <a:rPr lang="en-US" smtClean="0"/>
              <a:t>‹#›</a:t>
            </a:fld>
            <a:endParaRPr lang="en-US"/>
          </a:p>
        </p:txBody>
      </p:sp>
    </p:spTree>
    <p:extLst>
      <p:ext uri="{BB962C8B-B14F-4D97-AF65-F5344CB8AC3E}">
        <p14:creationId xmlns:p14="http://schemas.microsoft.com/office/powerpoint/2010/main" val="136522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30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9152E8C-C8A3-4CA5-869B-456E170BD56A}" type="datetimeFigureOut">
              <a:rPr lang="en-US" smtClean="0"/>
              <a:t>6/9/2020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9BCA0CA-3A1F-472A-80E1-48787FAE5BDF}" type="slidenum">
              <a:rPr lang="en-US" smtClean="0"/>
              <a:t>‹#›</a:t>
            </a:fld>
            <a:endParaRPr lang="en-US"/>
          </a:p>
        </p:txBody>
      </p:sp>
    </p:spTree>
    <p:extLst>
      <p:ext uri="{BB962C8B-B14F-4D97-AF65-F5344CB8AC3E}">
        <p14:creationId xmlns:p14="http://schemas.microsoft.com/office/powerpoint/2010/main" val="179821610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data.transport.nsw.gov.au/dataset/opal-tap-on-and-tap-off-release-2" TargetMode="External"/><Relationship Id="rId2" Type="http://schemas.openxmlformats.org/officeDocument/2006/relationships/hyperlink" Target="https://opendata.transport.nsw.gov.au/dataset/opal-trips-b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2524F01-B38B-415D-B711-C85B04236B2E}"/>
              </a:ext>
            </a:extLst>
          </p:cNvPr>
          <p:cNvSpPr>
            <a:spLocks noGrp="1"/>
          </p:cNvSpPr>
          <p:nvPr>
            <p:ph type="subTitle" idx="1"/>
          </p:nvPr>
        </p:nvSpPr>
        <p:spPr>
          <a:xfrm>
            <a:off x="1943432" y="165370"/>
            <a:ext cx="8084078" cy="3827477"/>
          </a:xfrm>
        </p:spPr>
        <p:txBody>
          <a:bodyPr>
            <a:noAutofit/>
          </a:bodyPr>
          <a:lstStyle/>
          <a:p>
            <a:pPr algn="ctr"/>
            <a:r>
              <a:rPr lang="en-US" b="1" dirty="0">
                <a:highlight>
                  <a:srgbClr val="008080"/>
                </a:highlight>
              </a:rPr>
              <a:t>Data Science project for Opal usage </a:t>
            </a:r>
          </a:p>
          <a:p>
            <a:pPr algn="ctr"/>
            <a:r>
              <a:rPr lang="en-US" b="1" dirty="0">
                <a:highlight>
                  <a:srgbClr val="008080"/>
                </a:highlight>
              </a:rPr>
              <a:t>in Transportation of NSW</a:t>
            </a:r>
          </a:p>
          <a:p>
            <a:pPr algn="ctr"/>
            <a:endParaRPr lang="en-US" dirty="0">
              <a:solidFill>
                <a:srgbClr val="FFC000"/>
              </a:solidFill>
            </a:endParaRPr>
          </a:p>
        </p:txBody>
      </p:sp>
      <p:sp>
        <p:nvSpPr>
          <p:cNvPr id="4" name="TextBox 3">
            <a:extLst>
              <a:ext uri="{FF2B5EF4-FFF2-40B4-BE49-F238E27FC236}">
                <a16:creationId xmlns:a16="http://schemas.microsoft.com/office/drawing/2014/main" xmlns="" id="{8BF0CD46-955C-4EA2-B59A-1B5C6BA6D004}"/>
              </a:ext>
            </a:extLst>
          </p:cNvPr>
          <p:cNvSpPr txBox="1"/>
          <p:nvPr/>
        </p:nvSpPr>
        <p:spPr>
          <a:xfrm>
            <a:off x="3897027" y="4207472"/>
            <a:ext cx="4176888" cy="2169825"/>
          </a:xfrm>
          <a:prstGeom prst="rect">
            <a:avLst/>
          </a:prstGeom>
          <a:noFill/>
        </p:spPr>
        <p:txBody>
          <a:bodyPr wrap="square" rtlCol="0">
            <a:spAutoFit/>
          </a:bodyPr>
          <a:lstStyle/>
          <a:p>
            <a:pPr algn="ctr">
              <a:lnSpc>
                <a:spcPct val="150000"/>
              </a:lnSpc>
            </a:pPr>
            <a:r>
              <a:rPr lang="en-US" b="1" dirty="0">
                <a:solidFill>
                  <a:schemeClr val="accent2">
                    <a:lumMod val="50000"/>
                  </a:schemeClr>
                </a:solidFill>
              </a:rPr>
              <a:t>Group Members:-</a:t>
            </a:r>
          </a:p>
          <a:p>
            <a:pPr algn="ctr">
              <a:lnSpc>
                <a:spcPct val="150000"/>
              </a:lnSpc>
            </a:pPr>
            <a:r>
              <a:rPr lang="en-US" dirty="0">
                <a:solidFill>
                  <a:schemeClr val="accent2">
                    <a:lumMod val="50000"/>
                  </a:schemeClr>
                </a:solidFill>
              </a:rPr>
              <a:t>Ajit Kumar Chaudhary (46124942)</a:t>
            </a:r>
          </a:p>
          <a:p>
            <a:pPr algn="ctr">
              <a:lnSpc>
                <a:spcPct val="150000"/>
              </a:lnSpc>
            </a:pPr>
            <a:r>
              <a:rPr lang="en-US" dirty="0">
                <a:solidFill>
                  <a:schemeClr val="accent2">
                    <a:lumMod val="50000"/>
                  </a:schemeClr>
                </a:solidFill>
              </a:rPr>
              <a:t>Avinash Pandey (46139001)</a:t>
            </a:r>
          </a:p>
          <a:p>
            <a:pPr algn="ctr">
              <a:lnSpc>
                <a:spcPct val="150000"/>
              </a:lnSpc>
            </a:pPr>
            <a:r>
              <a:rPr lang="en-US" dirty="0" err="1" smtClean="0">
                <a:solidFill>
                  <a:schemeClr val="accent2">
                    <a:lumMod val="50000"/>
                  </a:schemeClr>
                </a:solidFill>
              </a:rPr>
              <a:t>Bipin</a:t>
            </a:r>
            <a:r>
              <a:rPr lang="en-US" dirty="0" smtClean="0">
                <a:solidFill>
                  <a:schemeClr val="accent2">
                    <a:lumMod val="50000"/>
                  </a:schemeClr>
                </a:solidFill>
              </a:rPr>
              <a:t> </a:t>
            </a:r>
            <a:r>
              <a:rPr lang="en-US" dirty="0" err="1" smtClean="0">
                <a:solidFill>
                  <a:schemeClr val="accent2">
                    <a:lumMod val="50000"/>
                  </a:schemeClr>
                </a:solidFill>
              </a:rPr>
              <a:t>Sahu</a:t>
            </a:r>
            <a:r>
              <a:rPr lang="en-US" dirty="0" smtClean="0">
                <a:solidFill>
                  <a:schemeClr val="accent2">
                    <a:lumMod val="50000"/>
                  </a:schemeClr>
                </a:solidFill>
              </a:rPr>
              <a:t> (46136150)</a:t>
            </a:r>
            <a:endParaRPr lang="en-US" dirty="0">
              <a:solidFill>
                <a:schemeClr val="accent2">
                  <a:lumMod val="50000"/>
                </a:schemeClr>
              </a:solidFill>
            </a:endParaRPr>
          </a:p>
          <a:p>
            <a:pPr algn="ctr">
              <a:lnSpc>
                <a:spcPct val="150000"/>
              </a:lnSpc>
            </a:pPr>
            <a:r>
              <a:rPr lang="en-US" dirty="0">
                <a:solidFill>
                  <a:schemeClr val="accent2">
                    <a:lumMod val="50000"/>
                  </a:schemeClr>
                </a:solidFill>
              </a:rPr>
              <a:t>Saraj Nakarmi (45750793)</a:t>
            </a:r>
          </a:p>
        </p:txBody>
      </p:sp>
    </p:spTree>
    <p:extLst>
      <p:ext uri="{BB962C8B-B14F-4D97-AF65-F5344CB8AC3E}">
        <p14:creationId xmlns:p14="http://schemas.microsoft.com/office/powerpoint/2010/main" val="307709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5C821777-3A3B-437E-B5C1-FBC7B0F48C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FE980D4-32E8-4133-B977-1F89D168B628}"/>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2200">
                <a:solidFill>
                  <a:srgbClr val="FFFFFF"/>
                </a:solidFill>
              </a:rPr>
              <a:t>GRAPH ILLUSTRATING RELATIONSHIP BETWEEN THE DIFFERENT TRAVELLING AGE GROUPS AND THEIR RESPECTIVE LOCATION ON A PARTICULAR DATE</a:t>
            </a:r>
            <a:br>
              <a:rPr lang="en-US" sz="2200">
                <a:solidFill>
                  <a:srgbClr val="FFFFFF"/>
                </a:solidFill>
              </a:rPr>
            </a:br>
            <a:endParaRPr lang="en-US" sz="2200">
              <a:solidFill>
                <a:srgbClr val="FFFFFF"/>
              </a:solidFill>
            </a:endParaRPr>
          </a:p>
        </p:txBody>
      </p:sp>
      <p:sp>
        <p:nvSpPr>
          <p:cNvPr id="11" name="Rectangle 10">
            <a:extLst>
              <a:ext uri="{FF2B5EF4-FFF2-40B4-BE49-F238E27FC236}">
                <a16:creationId xmlns:a16="http://schemas.microsoft.com/office/drawing/2014/main" xmlns="" id="{A31AD40C-CE73-4162-8681-421B8AF943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xmlns="" id="{EC3D38D1-25FA-4D6A-B360-86F5C3648D4D}"/>
              </a:ext>
            </a:extLst>
          </p:cNvPr>
          <p:cNvPicPr>
            <a:picLocks noGrp="1" noChangeAspect="1"/>
          </p:cNvPicPr>
          <p:nvPr>
            <p:ph idx="1"/>
          </p:nvPr>
        </p:nvPicPr>
        <p:blipFill>
          <a:blip r:embed="rId2"/>
          <a:stretch>
            <a:fillRect/>
          </a:stretch>
        </p:blipFill>
        <p:spPr>
          <a:xfrm>
            <a:off x="1137490" y="1177104"/>
            <a:ext cx="5926045" cy="4503793"/>
          </a:xfrm>
          <a:prstGeom prst="rect">
            <a:avLst/>
          </a:prstGeom>
        </p:spPr>
      </p:pic>
      <p:sp>
        <p:nvSpPr>
          <p:cNvPr id="13" name="Rectangle 12">
            <a:extLst>
              <a:ext uri="{FF2B5EF4-FFF2-40B4-BE49-F238E27FC236}">
                <a16:creationId xmlns:a16="http://schemas.microsoft.com/office/drawing/2014/main" xmlns="" id="{707A3B9D-B1BA-4989-A535-1A6D8D402C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28682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CA67F4-40D2-48FC-B0F0-35F38EB8D751}"/>
              </a:ext>
            </a:extLst>
          </p:cNvPr>
          <p:cNvSpPr>
            <a:spLocks noGrp="1"/>
          </p:cNvSpPr>
          <p:nvPr>
            <p:ph type="title"/>
          </p:nvPr>
        </p:nvSpPr>
        <p:spPr>
          <a:xfrm>
            <a:off x="7908392" y="733425"/>
            <a:ext cx="3583953" cy="3500246"/>
          </a:xfrm>
        </p:spPr>
        <p:txBody>
          <a:bodyPr vert="horz" lIns="91440" tIns="45720" rIns="91440" bIns="45720" rtlCol="0" anchor="b">
            <a:normAutofit/>
          </a:bodyPr>
          <a:lstStyle/>
          <a:p>
            <a:pPr algn="l"/>
            <a:r>
              <a:rPr lang="en-US" sz="2700"/>
              <a:t>GRAPHICAL COMPARISON OF TRAVELERS IN OVERALL AS PER THE AGE GROUP DETERMINED BY THE TRAIN CARD</a:t>
            </a:r>
            <a:br>
              <a:rPr lang="en-US" sz="2700"/>
            </a:br>
            <a:endParaRPr lang="en-US" sz="2700"/>
          </a:p>
        </p:txBody>
      </p:sp>
      <p:sp>
        <p:nvSpPr>
          <p:cNvPr id="9" name="Rectangle 8">
            <a:extLst>
              <a:ext uri="{FF2B5EF4-FFF2-40B4-BE49-F238E27FC236}">
                <a16:creationId xmlns:a16="http://schemas.microsoft.com/office/drawing/2014/main" xmlns="" id="{0A760627-7F98-49F3-99E6-ED04C739B2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D1F88FD4-9011-4A6F-AB39-4DE7E445FC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xmlns="" id="{74A3190B-A19F-4BFC-855A-BF17F90FBDD9}"/>
              </a:ext>
            </a:extLst>
          </p:cNvPr>
          <p:cNvPicPr>
            <a:picLocks noGrp="1" noChangeAspect="1"/>
          </p:cNvPicPr>
          <p:nvPr>
            <p:ph idx="1"/>
          </p:nvPr>
        </p:nvPicPr>
        <p:blipFill>
          <a:blip r:embed="rId3"/>
          <a:stretch>
            <a:fillRect/>
          </a:stretch>
        </p:blipFill>
        <p:spPr>
          <a:xfrm>
            <a:off x="1164613" y="1270305"/>
            <a:ext cx="5895257" cy="4347751"/>
          </a:xfrm>
          <a:prstGeom prst="rect">
            <a:avLst/>
          </a:prstGeom>
        </p:spPr>
      </p:pic>
    </p:spTree>
    <p:extLst>
      <p:ext uri="{BB962C8B-B14F-4D97-AF65-F5344CB8AC3E}">
        <p14:creationId xmlns:p14="http://schemas.microsoft.com/office/powerpoint/2010/main" val="31618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764E701-62D0-4B68-B902-A44BB8DAF1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D9AEA4E-17C5-4819-9423-63A8CA392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D4673FA-890F-4922-9646-C12A1ACF3DC7}"/>
              </a:ext>
            </a:extLst>
          </p:cNvPr>
          <p:cNvSpPr>
            <a:spLocks noGrp="1"/>
          </p:cNvSpPr>
          <p:nvPr>
            <p:ph type="title"/>
          </p:nvPr>
        </p:nvSpPr>
        <p:spPr>
          <a:xfrm>
            <a:off x="965200" y="1096963"/>
            <a:ext cx="3367361" cy="4664075"/>
          </a:xfrm>
        </p:spPr>
        <p:txBody>
          <a:bodyPr>
            <a:normAutofit/>
          </a:bodyPr>
          <a:lstStyle/>
          <a:p>
            <a:pPr algn="l"/>
            <a:r>
              <a:rPr lang="en-US" sz="2800">
                <a:solidFill>
                  <a:srgbClr val="FFFFFF"/>
                </a:solidFill>
              </a:rPr>
              <a:t>Naive Bayes Classifiers to predict busiest and emptiest route</a:t>
            </a:r>
            <a:r>
              <a:rPr lang="en-AU" sz="2800">
                <a:solidFill>
                  <a:srgbClr val="FFFFFF"/>
                </a:solidFill>
              </a:rPr>
              <a:t/>
            </a:r>
            <a:br>
              <a:rPr lang="en-AU" sz="2800">
                <a:solidFill>
                  <a:srgbClr val="FFFFFF"/>
                </a:solidFill>
              </a:rPr>
            </a:br>
            <a:endParaRPr lang="en-AU" sz="2800">
              <a:solidFill>
                <a:srgbClr val="FFFFFF"/>
              </a:solidFill>
            </a:endParaRPr>
          </a:p>
        </p:txBody>
      </p:sp>
      <p:sp>
        <p:nvSpPr>
          <p:cNvPr id="12" name="Rectangle 11">
            <a:extLst>
              <a:ext uri="{FF2B5EF4-FFF2-40B4-BE49-F238E27FC236}">
                <a16:creationId xmlns:a16="http://schemas.microsoft.com/office/drawing/2014/main" xmlns="" id="{1F4F8940-B1DD-45FA-A352-606F44F93F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09AC7C14-FB2F-402C-BFCE-F76697AC1149}"/>
              </a:ext>
            </a:extLst>
          </p:cNvPr>
          <p:cNvSpPr>
            <a:spLocks noGrp="1"/>
          </p:cNvSpPr>
          <p:nvPr>
            <p:ph idx="1"/>
          </p:nvPr>
        </p:nvSpPr>
        <p:spPr>
          <a:xfrm>
            <a:off x="5297762" y="1096963"/>
            <a:ext cx="5969795" cy="4664075"/>
          </a:xfrm>
        </p:spPr>
        <p:txBody>
          <a:bodyPr anchor="ctr">
            <a:normAutofit/>
          </a:bodyPr>
          <a:lstStyle/>
          <a:p>
            <a:r>
              <a:rPr lang="en-US" sz="1800" dirty="0">
                <a:solidFill>
                  <a:schemeClr val="tx1">
                    <a:lumMod val="95000"/>
                    <a:lumOff val="5000"/>
                  </a:schemeClr>
                </a:solidFill>
              </a:rPr>
              <a:t>Using Multinomial NB classifier</a:t>
            </a:r>
          </a:p>
          <a:p>
            <a:r>
              <a:rPr lang="en-US" sz="1800" dirty="0">
                <a:solidFill>
                  <a:schemeClr val="tx1">
                    <a:lumMod val="95000"/>
                    <a:lumOff val="5000"/>
                  </a:schemeClr>
                </a:solidFill>
                <a:effectLst/>
              </a:rPr>
              <a:t>Assumptions: we have defined status field to know the volume of total passengers.</a:t>
            </a:r>
          </a:p>
          <a:p>
            <a:r>
              <a:rPr lang="en-US" sz="1800" dirty="0">
                <a:solidFill>
                  <a:schemeClr val="tx1">
                    <a:lumMod val="95000"/>
                    <a:lumOff val="5000"/>
                  </a:schemeClr>
                </a:solidFill>
                <a:effectLst/>
              </a:rPr>
              <a:t>Low (Population ranges between 0 to 100000)</a:t>
            </a:r>
          </a:p>
          <a:p>
            <a:r>
              <a:rPr lang="en-US" sz="1800" dirty="0">
                <a:solidFill>
                  <a:schemeClr val="tx1">
                    <a:lumMod val="95000"/>
                    <a:lumOff val="5000"/>
                  </a:schemeClr>
                </a:solidFill>
                <a:effectLst/>
              </a:rPr>
              <a:t>Moderate (Population ranges between 100000 to 400000)</a:t>
            </a:r>
          </a:p>
          <a:p>
            <a:r>
              <a:rPr lang="en-US" sz="1800" dirty="0">
                <a:solidFill>
                  <a:schemeClr val="tx1">
                    <a:lumMod val="95000"/>
                    <a:lumOff val="5000"/>
                  </a:schemeClr>
                </a:solidFill>
                <a:effectLst/>
              </a:rPr>
              <a:t>High (populate ranges between 400000 to 10000000)</a:t>
            </a:r>
          </a:p>
          <a:p>
            <a:endParaRPr lang="en-AU" sz="1800" dirty="0">
              <a:solidFill>
                <a:schemeClr val="tx1">
                  <a:lumMod val="95000"/>
                  <a:lumOff val="5000"/>
                </a:schemeClr>
              </a:solidFill>
            </a:endParaRPr>
          </a:p>
        </p:txBody>
      </p:sp>
    </p:spTree>
    <p:extLst>
      <p:ext uri="{BB962C8B-B14F-4D97-AF65-F5344CB8AC3E}">
        <p14:creationId xmlns:p14="http://schemas.microsoft.com/office/powerpoint/2010/main" val="150084004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764E701-62D0-4B68-B902-A44BB8DAF1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D9AEA4E-17C5-4819-9423-63A8CA392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6E826A2-3ACC-4C69-878D-6BB992069D22}"/>
              </a:ext>
            </a:extLst>
          </p:cNvPr>
          <p:cNvSpPr>
            <a:spLocks noGrp="1"/>
          </p:cNvSpPr>
          <p:nvPr>
            <p:ph type="title"/>
          </p:nvPr>
        </p:nvSpPr>
        <p:spPr>
          <a:xfrm>
            <a:off x="965200" y="1096963"/>
            <a:ext cx="3367361" cy="4664075"/>
          </a:xfrm>
        </p:spPr>
        <p:txBody>
          <a:bodyPr>
            <a:normAutofit/>
          </a:bodyPr>
          <a:lstStyle/>
          <a:p>
            <a:pPr algn="l"/>
            <a:r>
              <a:rPr lang="en-US" sz="2800">
                <a:solidFill>
                  <a:srgbClr val="FFFFFF"/>
                </a:solidFill>
              </a:rPr>
              <a:t>Naive Bayes Classifiers to predict busiest and emptiest route</a:t>
            </a:r>
            <a:r>
              <a:rPr lang="en-AU" sz="2800">
                <a:solidFill>
                  <a:srgbClr val="FFFFFF"/>
                </a:solidFill>
              </a:rPr>
              <a:t/>
            </a:r>
            <a:br>
              <a:rPr lang="en-AU" sz="2800">
                <a:solidFill>
                  <a:srgbClr val="FFFFFF"/>
                </a:solidFill>
              </a:rPr>
            </a:br>
            <a:endParaRPr lang="en-AU" sz="2800">
              <a:solidFill>
                <a:srgbClr val="FFFFFF"/>
              </a:solidFill>
            </a:endParaRPr>
          </a:p>
        </p:txBody>
      </p:sp>
      <p:sp>
        <p:nvSpPr>
          <p:cNvPr id="12" name="Rectangle 11">
            <a:extLst>
              <a:ext uri="{FF2B5EF4-FFF2-40B4-BE49-F238E27FC236}">
                <a16:creationId xmlns:a16="http://schemas.microsoft.com/office/drawing/2014/main" xmlns="" id="{1F4F8940-B1DD-45FA-A352-606F44F93F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5AEBA812-9423-42EA-B682-3B38B5059EB7}"/>
              </a:ext>
            </a:extLst>
          </p:cNvPr>
          <p:cNvSpPr>
            <a:spLocks noGrp="1"/>
          </p:cNvSpPr>
          <p:nvPr>
            <p:ph idx="1"/>
          </p:nvPr>
        </p:nvSpPr>
        <p:spPr>
          <a:xfrm>
            <a:off x="5297762" y="1096963"/>
            <a:ext cx="5969795" cy="4664075"/>
          </a:xfrm>
        </p:spPr>
        <p:txBody>
          <a:bodyPr anchor="ctr">
            <a:normAutofit/>
          </a:bodyPr>
          <a:lstStyle/>
          <a:p>
            <a:r>
              <a:rPr lang="en-US" sz="1800" dirty="0">
                <a:solidFill>
                  <a:schemeClr val="tx1">
                    <a:lumMod val="95000"/>
                    <a:lumOff val="5000"/>
                  </a:schemeClr>
                </a:solidFill>
                <a:effectLst/>
              </a:rPr>
              <a:t>Converting categorical variables to a dummy indicators using </a:t>
            </a:r>
            <a:r>
              <a:rPr lang="en-US" sz="1800" dirty="0" err="1">
                <a:solidFill>
                  <a:schemeClr val="tx1">
                    <a:lumMod val="95000"/>
                    <a:lumOff val="5000"/>
                  </a:schemeClr>
                </a:solidFill>
                <a:effectLst/>
              </a:rPr>
              <a:t>LabelEncoder</a:t>
            </a:r>
            <a:r>
              <a:rPr lang="en-US" sz="1800" dirty="0">
                <a:solidFill>
                  <a:schemeClr val="tx1">
                    <a:lumMod val="95000"/>
                    <a:lumOff val="5000"/>
                  </a:schemeClr>
                </a:solidFill>
                <a:effectLst/>
              </a:rPr>
              <a:t>.</a:t>
            </a:r>
          </a:p>
          <a:p>
            <a:r>
              <a:rPr lang="en-US" sz="1800" dirty="0">
                <a:solidFill>
                  <a:schemeClr val="tx1">
                    <a:lumMod val="95000"/>
                    <a:lumOff val="5000"/>
                  </a:schemeClr>
                </a:solidFill>
                <a:effectLst/>
              </a:rPr>
              <a:t> Testing and training of data to build a predictive model</a:t>
            </a:r>
            <a:endParaRPr lang="en-AU" sz="1800" dirty="0">
              <a:solidFill>
                <a:schemeClr val="tx1">
                  <a:lumMod val="95000"/>
                  <a:lumOff val="5000"/>
                </a:schemeClr>
              </a:solidFill>
              <a:effectLst/>
            </a:endParaRPr>
          </a:p>
          <a:p>
            <a:r>
              <a:rPr lang="en-AU" sz="1800" dirty="0">
                <a:solidFill>
                  <a:schemeClr val="tx1">
                    <a:lumMod val="95000"/>
                    <a:lumOff val="5000"/>
                  </a:schemeClr>
                </a:solidFill>
                <a:effectLst/>
              </a:rPr>
              <a:t>Accuracy score on test and train data is 0.9978</a:t>
            </a:r>
            <a:endParaRPr lang="en-US" sz="1800" dirty="0">
              <a:solidFill>
                <a:schemeClr val="tx1">
                  <a:lumMod val="95000"/>
                  <a:lumOff val="5000"/>
                </a:schemeClr>
              </a:solidFill>
              <a:effectLst/>
            </a:endParaRPr>
          </a:p>
          <a:p>
            <a:endParaRPr lang="en-AU" sz="1800" dirty="0">
              <a:solidFill>
                <a:schemeClr val="tx1">
                  <a:lumMod val="95000"/>
                  <a:lumOff val="5000"/>
                </a:schemeClr>
              </a:solidFill>
            </a:endParaRPr>
          </a:p>
        </p:txBody>
      </p:sp>
    </p:spTree>
    <p:extLst>
      <p:ext uri="{BB962C8B-B14F-4D97-AF65-F5344CB8AC3E}">
        <p14:creationId xmlns:p14="http://schemas.microsoft.com/office/powerpoint/2010/main" val="414973296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764E701-62D0-4B68-B902-A44BB8DAF1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D9AEA4E-17C5-4819-9423-63A8CA392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9F85B5C-0B49-476E-91B8-EB31F1308F7C}"/>
              </a:ext>
            </a:extLst>
          </p:cNvPr>
          <p:cNvSpPr>
            <a:spLocks noGrp="1"/>
          </p:cNvSpPr>
          <p:nvPr>
            <p:ph type="title"/>
          </p:nvPr>
        </p:nvSpPr>
        <p:spPr>
          <a:xfrm>
            <a:off x="965200" y="1096963"/>
            <a:ext cx="3367361" cy="4664075"/>
          </a:xfrm>
        </p:spPr>
        <p:txBody>
          <a:bodyPr>
            <a:normAutofit/>
          </a:bodyPr>
          <a:lstStyle/>
          <a:p>
            <a:pPr algn="l"/>
            <a:r>
              <a:rPr lang="en-US" sz="2600">
                <a:solidFill>
                  <a:srgbClr val="FFFFFF"/>
                </a:solidFill>
                <a:effectLst/>
              </a:rPr>
              <a:t>Interpretation</a:t>
            </a:r>
            <a:br>
              <a:rPr lang="en-US" sz="2600">
                <a:solidFill>
                  <a:srgbClr val="FFFFFF"/>
                </a:solidFill>
                <a:effectLst/>
              </a:rPr>
            </a:br>
            <a:r>
              <a:rPr lang="en-US" sz="2600">
                <a:solidFill>
                  <a:srgbClr val="FFFFFF"/>
                </a:solidFill>
                <a:effectLst/>
              </a:rPr>
              <a:t>of Algorithm</a:t>
            </a:r>
            <a:endParaRPr lang="en-AU" sz="2600">
              <a:solidFill>
                <a:srgbClr val="FFFFFF"/>
              </a:solidFill>
            </a:endParaRPr>
          </a:p>
        </p:txBody>
      </p:sp>
      <p:sp>
        <p:nvSpPr>
          <p:cNvPr id="12" name="Rectangle 11">
            <a:extLst>
              <a:ext uri="{FF2B5EF4-FFF2-40B4-BE49-F238E27FC236}">
                <a16:creationId xmlns:a16="http://schemas.microsoft.com/office/drawing/2014/main" xmlns="" id="{1F4F8940-B1DD-45FA-A352-606F44F93F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8D2B2452-AF2D-441C-B2E6-AADD4042859F}"/>
              </a:ext>
            </a:extLst>
          </p:cNvPr>
          <p:cNvSpPr>
            <a:spLocks noGrp="1"/>
          </p:cNvSpPr>
          <p:nvPr>
            <p:ph idx="1"/>
          </p:nvPr>
        </p:nvSpPr>
        <p:spPr>
          <a:xfrm>
            <a:off x="5297762" y="1096963"/>
            <a:ext cx="5969795" cy="4664075"/>
          </a:xfrm>
        </p:spPr>
        <p:txBody>
          <a:bodyPr anchor="ctr">
            <a:normAutofit/>
          </a:bodyPr>
          <a:lstStyle/>
          <a:p>
            <a:r>
              <a:rPr lang="en-US" sz="1800">
                <a:solidFill>
                  <a:schemeClr val="tx1">
                    <a:lumMod val="95000"/>
                    <a:lumOff val="5000"/>
                  </a:schemeClr>
                </a:solidFill>
                <a:effectLst/>
              </a:rPr>
              <a:t>There are 3 status ('Low', 'Moderate', 'High') of routes. As we see (0.9978)99.78% accuracy in data, we can perform further test in this training model in real world setting to determine the status of a location. Since we do not see a huge gap in accuracy score between training data and test data, there are no overfitting and the model looks good based on the provided data set. Now, lets pick 328 in the train data, which is the highest number not seen in the diagonal to explain for misclassification. Based on this number, we can say that the actual value for third status('High') is 328 but our model predicted it to be the first status('Low').</a:t>
            </a:r>
          </a:p>
          <a:p>
            <a:endParaRPr lang="en-AU" sz="1800">
              <a:solidFill>
                <a:schemeClr val="tx1">
                  <a:lumMod val="95000"/>
                  <a:lumOff val="5000"/>
                </a:schemeClr>
              </a:solidFill>
            </a:endParaRPr>
          </a:p>
        </p:txBody>
      </p:sp>
    </p:spTree>
    <p:extLst>
      <p:ext uri="{BB962C8B-B14F-4D97-AF65-F5344CB8AC3E}">
        <p14:creationId xmlns:p14="http://schemas.microsoft.com/office/powerpoint/2010/main" val="235987273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764E701-62D0-4B68-B902-A44BB8DAF1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D9AEA4E-17C5-4819-9423-63A8CA392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AB98C7-6FCB-4989-80FF-966D69512344}"/>
              </a:ext>
            </a:extLst>
          </p:cNvPr>
          <p:cNvSpPr>
            <a:spLocks noGrp="1"/>
          </p:cNvSpPr>
          <p:nvPr>
            <p:ph type="title"/>
          </p:nvPr>
        </p:nvSpPr>
        <p:spPr>
          <a:xfrm>
            <a:off x="965200" y="1096963"/>
            <a:ext cx="3367361" cy="4664075"/>
          </a:xfrm>
        </p:spPr>
        <p:txBody>
          <a:bodyPr>
            <a:normAutofit/>
          </a:bodyPr>
          <a:lstStyle/>
          <a:p>
            <a:pPr algn="l"/>
            <a:r>
              <a:rPr lang="en-US" sz="2800">
                <a:solidFill>
                  <a:srgbClr val="FFFFFF"/>
                </a:solidFill>
              </a:rPr>
              <a:t>Conclusion</a:t>
            </a:r>
            <a:endParaRPr lang="en-AU" sz="2800">
              <a:solidFill>
                <a:srgbClr val="FFFFFF"/>
              </a:solidFill>
            </a:endParaRPr>
          </a:p>
        </p:txBody>
      </p:sp>
      <p:sp>
        <p:nvSpPr>
          <p:cNvPr id="12" name="Rectangle 11">
            <a:extLst>
              <a:ext uri="{FF2B5EF4-FFF2-40B4-BE49-F238E27FC236}">
                <a16:creationId xmlns:a16="http://schemas.microsoft.com/office/drawing/2014/main" xmlns="" id="{1F4F8940-B1DD-45FA-A352-606F44F93F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165588A6-C937-4891-A07C-3C93AAF80C8F}"/>
              </a:ext>
            </a:extLst>
          </p:cNvPr>
          <p:cNvSpPr>
            <a:spLocks noGrp="1"/>
          </p:cNvSpPr>
          <p:nvPr>
            <p:ph idx="1"/>
          </p:nvPr>
        </p:nvSpPr>
        <p:spPr>
          <a:xfrm>
            <a:off x="5297762" y="1096963"/>
            <a:ext cx="5969795" cy="4664075"/>
          </a:xfrm>
        </p:spPr>
        <p:txBody>
          <a:bodyPr anchor="ctr">
            <a:normAutofit/>
          </a:bodyPr>
          <a:lstStyle/>
          <a:p>
            <a:r>
              <a:rPr lang="en-US" sz="1800" dirty="0">
                <a:solidFill>
                  <a:schemeClr val="tx1">
                    <a:lumMod val="95000"/>
                    <a:lumOff val="5000"/>
                  </a:schemeClr>
                </a:solidFill>
                <a:effectLst/>
              </a:rPr>
              <a:t>We were able to predict the busiest route based on determining the status of a location by using Naïve Bayes algorithm. However, such assumption are not completely reliable to predict the model. </a:t>
            </a:r>
          </a:p>
          <a:p>
            <a:r>
              <a:rPr lang="en-US" sz="1800" dirty="0">
                <a:solidFill>
                  <a:schemeClr val="tx1">
                    <a:lumMod val="95000"/>
                    <a:lumOff val="5000"/>
                  </a:schemeClr>
                </a:solidFill>
                <a:effectLst/>
              </a:rPr>
              <a:t>The conclusion to our research are we cannot reliably predict the busiest and emptiest route.</a:t>
            </a:r>
          </a:p>
          <a:p>
            <a:pPr lvl="0">
              <a:buClr>
                <a:schemeClr val="dk1"/>
              </a:buClr>
              <a:buSzPts val="1800"/>
            </a:pPr>
            <a:r>
              <a:rPr lang="en-US" sz="1800" dirty="0">
                <a:solidFill>
                  <a:schemeClr val="tx1">
                    <a:lumMod val="95000"/>
                    <a:lumOff val="5000"/>
                  </a:schemeClr>
                </a:solidFill>
                <a:effectLst/>
                <a:sym typeface="Arial"/>
              </a:rPr>
              <a:t>We believe that with more robust data we could improve our models to a level in which we could make much more accurate predictions. </a:t>
            </a:r>
            <a:endParaRPr lang="en-US" sz="1800" dirty="0">
              <a:solidFill>
                <a:schemeClr val="tx1">
                  <a:lumMod val="95000"/>
                  <a:lumOff val="5000"/>
                </a:schemeClr>
              </a:solidFill>
              <a:effectLst/>
            </a:endParaRPr>
          </a:p>
          <a:p>
            <a:pPr lvl="0">
              <a:buClr>
                <a:schemeClr val="dk1"/>
              </a:buClr>
              <a:buSzPts val="1800"/>
            </a:pPr>
            <a:r>
              <a:rPr lang="en-US" sz="1800" dirty="0">
                <a:solidFill>
                  <a:schemeClr val="tx1">
                    <a:lumMod val="95000"/>
                    <a:lumOff val="5000"/>
                  </a:schemeClr>
                </a:solidFill>
                <a:effectLst/>
                <a:sym typeface="Arial"/>
              </a:rPr>
              <a:t>One way we could improve our data would be by obtaining algorithms and techniques to determine the status of a location.</a:t>
            </a:r>
            <a:endParaRPr lang="en-US" sz="1800" dirty="0">
              <a:solidFill>
                <a:schemeClr val="tx1">
                  <a:lumMod val="95000"/>
                  <a:lumOff val="5000"/>
                </a:schemeClr>
              </a:solidFill>
              <a:effectLst/>
            </a:endParaRPr>
          </a:p>
          <a:p>
            <a:endParaRPr lang="en-AU" sz="1800" dirty="0">
              <a:solidFill>
                <a:schemeClr val="tx1">
                  <a:lumMod val="95000"/>
                  <a:lumOff val="5000"/>
                </a:schemeClr>
              </a:solidFill>
            </a:endParaRPr>
          </a:p>
        </p:txBody>
      </p:sp>
    </p:spTree>
    <p:extLst>
      <p:ext uri="{BB962C8B-B14F-4D97-AF65-F5344CB8AC3E}">
        <p14:creationId xmlns:p14="http://schemas.microsoft.com/office/powerpoint/2010/main" val="65491028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5DE5C-177A-4E9C-A6D2-B834D4D0BA11}"/>
              </a:ext>
            </a:extLst>
          </p:cNvPr>
          <p:cNvSpPr>
            <a:spLocks noGrp="1"/>
          </p:cNvSpPr>
          <p:nvPr>
            <p:ph type="title"/>
          </p:nvPr>
        </p:nvSpPr>
        <p:spPr/>
        <p:txBody>
          <a:bodyPr/>
          <a:lstStyle/>
          <a:p>
            <a:r>
              <a:rPr lang="en-US" dirty="0"/>
              <a:t>Demo..</a:t>
            </a:r>
            <a:endParaRPr lang="en-AU" dirty="0"/>
          </a:p>
        </p:txBody>
      </p:sp>
    </p:spTree>
    <p:extLst>
      <p:ext uri="{BB962C8B-B14F-4D97-AF65-F5344CB8AC3E}">
        <p14:creationId xmlns:p14="http://schemas.microsoft.com/office/powerpoint/2010/main" val="101071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6764E701-62D0-4B68-B902-A44BB8DAF1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xmlns="" id="{4D9AEA4E-17C5-4819-9423-63A8CA392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3EEE45C3-520E-4F71-B988-FF97A948596D}"/>
              </a:ext>
            </a:extLst>
          </p:cNvPr>
          <p:cNvSpPr txBox="1"/>
          <p:nvPr/>
        </p:nvSpPr>
        <p:spPr>
          <a:xfrm>
            <a:off x="965200" y="1096963"/>
            <a:ext cx="3367361" cy="466407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cap="all">
                <a:solidFill>
                  <a:srgbClr val="FFFFFF"/>
                </a:solidFill>
                <a:effectLst>
                  <a:outerShdw blurRad="50800" dist="63500" dir="2700000" algn="tl" rotWithShape="0">
                    <a:srgbClr val="000000">
                      <a:alpha val="48000"/>
                    </a:srgbClr>
                  </a:outerShdw>
                </a:effectLst>
                <a:latin typeface="+mj-lt"/>
                <a:ea typeface="+mj-ea"/>
                <a:cs typeface="+mj-cs"/>
              </a:rPr>
              <a:t>Problem Statement</a:t>
            </a:r>
          </a:p>
        </p:txBody>
      </p:sp>
      <p:sp>
        <p:nvSpPr>
          <p:cNvPr id="14" name="Rectangle 13">
            <a:extLst>
              <a:ext uri="{FF2B5EF4-FFF2-40B4-BE49-F238E27FC236}">
                <a16:creationId xmlns:a16="http://schemas.microsoft.com/office/drawing/2014/main" xmlns="" id="{1F4F8940-B1DD-45FA-A352-606F44F93F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70CA5CB-9714-4D43-8244-3F58F3F04133}"/>
              </a:ext>
            </a:extLst>
          </p:cNvPr>
          <p:cNvSpPr txBox="1"/>
          <p:nvPr/>
        </p:nvSpPr>
        <p:spPr>
          <a:xfrm>
            <a:off x="5297762" y="1096963"/>
            <a:ext cx="5969795" cy="4664075"/>
          </a:xfrm>
          <a:prstGeom prst="rect">
            <a:avLst/>
          </a:prstGeom>
        </p:spPr>
        <p:txBody>
          <a:bodyPr vert="horz" lIns="91440" tIns="45720" rIns="91440" bIns="45720" rtlCol="0" anchor="ctr">
            <a:normAutofit/>
          </a:bodyPr>
          <a:lstStyle/>
          <a:p>
            <a:pPr indent="-228600" defTabSz="914400">
              <a:lnSpc>
                <a:spcPct val="110000"/>
              </a:lnSpc>
              <a:spcAft>
                <a:spcPts val="600"/>
              </a:spcAft>
              <a:buFont typeface="Arial" panose="020B0604020202020204" pitchFamily="34" charset="0"/>
              <a:buChar char="•"/>
            </a:pPr>
            <a:r>
              <a:rPr lang="en-US" sz="1500" dirty="0">
                <a:solidFill>
                  <a:schemeClr val="tx1">
                    <a:lumMod val="95000"/>
                    <a:lumOff val="5000"/>
                  </a:schemeClr>
                </a:solidFill>
              </a:rPr>
              <a:t>The Opal card travel system is governed by the transport authority of the New South Wales Government. It is an immensely prevalent travelling arrangement which is a contactless ticket collection system made accessible for the ease of public transportation services in the greater Sydney region of New South Wales, Australia. In this project, we will depict following things:-</a:t>
            </a:r>
          </a:p>
          <a:p>
            <a:pPr indent="-228600" defTabSz="914400">
              <a:lnSpc>
                <a:spcPct val="110000"/>
              </a:lnSpc>
              <a:spcAft>
                <a:spcPts val="600"/>
              </a:spcAft>
              <a:buFont typeface="Arial" panose="020B0604020202020204" pitchFamily="34" charset="0"/>
              <a:buChar char="•"/>
            </a:pPr>
            <a:endParaRPr lang="en-US" sz="1500" dirty="0">
              <a:solidFill>
                <a:schemeClr val="tx1">
                  <a:lumMod val="95000"/>
                  <a:lumOff val="5000"/>
                </a:schemeClr>
              </a:solidFill>
            </a:endParaRPr>
          </a:p>
          <a:p>
            <a:pPr marL="285750" indent="-228600" defTabSz="914400">
              <a:lnSpc>
                <a:spcPct val="110000"/>
              </a:lnSpc>
              <a:spcAft>
                <a:spcPts val="600"/>
              </a:spcAft>
              <a:buFont typeface="Arial" panose="020B0604020202020204" pitchFamily="34" charset="0"/>
              <a:buChar char="•"/>
            </a:pPr>
            <a:r>
              <a:rPr lang="en-US" sz="1500" b="1" dirty="0">
                <a:solidFill>
                  <a:schemeClr val="tx1">
                    <a:lumMod val="95000"/>
                    <a:lumOff val="5000"/>
                  </a:schemeClr>
                </a:solidFill>
              </a:rPr>
              <a:t>Number of tap-on and tap-off based on location on both daily and monthly basis using visualization libraries.</a:t>
            </a:r>
          </a:p>
          <a:p>
            <a:pPr marL="285750" indent="-228600" defTabSz="914400">
              <a:lnSpc>
                <a:spcPct val="110000"/>
              </a:lnSpc>
              <a:spcAft>
                <a:spcPts val="600"/>
              </a:spcAft>
              <a:buFont typeface="Arial" panose="020B0604020202020204" pitchFamily="34" charset="0"/>
              <a:buChar char="•"/>
            </a:pPr>
            <a:r>
              <a:rPr lang="en-US" sz="1500" b="1" dirty="0">
                <a:solidFill>
                  <a:schemeClr val="tx1">
                    <a:lumMod val="95000"/>
                    <a:lumOff val="5000"/>
                  </a:schemeClr>
                </a:solidFill>
              </a:rPr>
              <a:t>The relationship between the different travelling age groups and their respective location using pandas.</a:t>
            </a:r>
          </a:p>
          <a:p>
            <a:pPr marL="285750" indent="-228600" defTabSz="914400">
              <a:lnSpc>
                <a:spcPct val="110000"/>
              </a:lnSpc>
              <a:spcAft>
                <a:spcPts val="600"/>
              </a:spcAft>
              <a:buFont typeface="Arial" panose="020B0604020202020204" pitchFamily="34" charset="0"/>
              <a:buChar char="•"/>
            </a:pPr>
            <a:r>
              <a:rPr lang="en-US" sz="1500" b="1" dirty="0">
                <a:solidFill>
                  <a:schemeClr val="tx1">
                    <a:lumMod val="95000"/>
                    <a:lumOff val="5000"/>
                  </a:schemeClr>
                </a:solidFill>
              </a:rPr>
              <a:t>Naive Bayes Classifiers to predict busiest and emptiest route.</a:t>
            </a:r>
          </a:p>
          <a:p>
            <a:pPr marL="285750" indent="-228600" defTabSz="914400">
              <a:lnSpc>
                <a:spcPct val="110000"/>
              </a:lnSpc>
              <a:spcAft>
                <a:spcPts val="600"/>
              </a:spcAft>
              <a:buFont typeface="Arial" panose="020B0604020202020204" pitchFamily="34" charset="0"/>
              <a:buChar char="•"/>
            </a:pPr>
            <a:endParaRPr lang="en-US" sz="1500" b="1" dirty="0">
              <a:solidFill>
                <a:schemeClr val="tx1">
                  <a:lumMod val="95000"/>
                  <a:lumOff val="5000"/>
                </a:schemeClr>
              </a:solidFill>
              <a:effectLst>
                <a:outerShdw blurRad="50800" dist="38100" dir="2700000" algn="tl" rotWithShape="0">
                  <a:srgbClr val="000000">
                    <a:alpha val="48000"/>
                  </a:srgbClr>
                </a:outerShdw>
              </a:effectLst>
            </a:endParaRPr>
          </a:p>
          <a:p>
            <a:pPr indent="-228600" defTabSz="914400">
              <a:lnSpc>
                <a:spcPct val="110000"/>
              </a:lnSpc>
              <a:spcAft>
                <a:spcPts val="600"/>
              </a:spcAft>
              <a:buFont typeface="Arial" panose="020B0604020202020204" pitchFamily="34" charset="0"/>
              <a:buChar char="•"/>
            </a:pPr>
            <a:endParaRPr lang="en-US" sz="1500" dirty="0">
              <a:solidFill>
                <a:schemeClr val="tx1">
                  <a:lumMod val="95000"/>
                  <a:lumOff val="5000"/>
                </a:schemeClr>
              </a:solidFill>
              <a:effectLst>
                <a:outerShdw blurRad="50800" dist="38100" dir="2700000" algn="tl" rotWithShape="0">
                  <a:srgbClr val="000000">
                    <a:alpha val="48000"/>
                  </a:srgbClr>
                </a:outerShdw>
              </a:effectLst>
            </a:endParaRPr>
          </a:p>
          <a:p>
            <a:pPr indent="-228600" defTabSz="914400">
              <a:lnSpc>
                <a:spcPct val="110000"/>
              </a:lnSpc>
              <a:spcAft>
                <a:spcPts val="600"/>
              </a:spcAft>
              <a:buFont typeface="Arial" panose="020B0604020202020204" pitchFamily="34" charset="0"/>
              <a:buChar char="•"/>
            </a:pPr>
            <a:endParaRPr lang="en-US" sz="1500" dirty="0">
              <a:solidFill>
                <a:schemeClr val="tx1">
                  <a:lumMod val="95000"/>
                  <a:lumOff val="5000"/>
                </a:schemeClr>
              </a:solidFill>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sz="1500" dirty="0">
              <a:solidFill>
                <a:schemeClr val="tx1">
                  <a:lumMod val="95000"/>
                  <a:lumOff val="5000"/>
                </a:schemeClr>
              </a:solidFill>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751154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6764E701-62D0-4B68-B902-A44BB8DAF1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4D9AEA4E-17C5-4819-9423-63A8CA392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9821DC74-F9C3-4749-8089-BC1EF5100875}"/>
              </a:ext>
            </a:extLst>
          </p:cNvPr>
          <p:cNvSpPr txBox="1"/>
          <p:nvPr/>
        </p:nvSpPr>
        <p:spPr>
          <a:xfrm>
            <a:off x="965200" y="1096963"/>
            <a:ext cx="3367361" cy="466407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cap="all">
                <a:solidFill>
                  <a:srgbClr val="FFFFFF"/>
                </a:solidFill>
                <a:effectLst>
                  <a:outerShdw blurRad="50800" dist="63500" dir="2700000" algn="tl" rotWithShape="0">
                    <a:srgbClr val="000000">
                      <a:alpha val="48000"/>
                    </a:srgbClr>
                  </a:outerShdw>
                </a:effectLst>
                <a:latin typeface="+mj-lt"/>
                <a:ea typeface="+mj-ea"/>
                <a:cs typeface="+mj-cs"/>
              </a:rPr>
              <a:t>Data Source</a:t>
            </a:r>
          </a:p>
        </p:txBody>
      </p:sp>
      <p:sp>
        <p:nvSpPr>
          <p:cNvPr id="24" name="Rectangle 23">
            <a:extLst>
              <a:ext uri="{FF2B5EF4-FFF2-40B4-BE49-F238E27FC236}">
                <a16:creationId xmlns:a16="http://schemas.microsoft.com/office/drawing/2014/main" xmlns="" id="{1F4F8940-B1DD-45FA-A352-606F44F93F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xmlns="" id="{11C39244-C8C9-4A08-BF89-F06B58150A90}"/>
              </a:ext>
            </a:extLst>
          </p:cNvPr>
          <p:cNvSpPr>
            <a:spLocks noGrp="1"/>
          </p:cNvSpPr>
          <p:nvPr>
            <p:ph idx="1"/>
          </p:nvPr>
        </p:nvSpPr>
        <p:spPr>
          <a:xfrm>
            <a:off x="5297762" y="1096963"/>
            <a:ext cx="5969795" cy="4664075"/>
          </a:xfrm>
        </p:spPr>
        <p:txBody>
          <a:bodyPr vert="horz" lIns="91440" tIns="45720" rIns="91440" bIns="45720" rtlCol="0" anchor="ctr">
            <a:normAutofit/>
          </a:bodyPr>
          <a:lstStyle/>
          <a:p>
            <a:pPr marL="0"/>
            <a:r>
              <a:rPr lang="en-US" sz="1800" dirty="0">
                <a:solidFill>
                  <a:schemeClr val="tx1">
                    <a:lumMod val="95000"/>
                    <a:lumOff val="5000"/>
                  </a:schemeClr>
                </a:solidFill>
                <a:effectLst/>
              </a:rPr>
              <a:t>The data set comes from open data transport for NSW.  These new open datasets are large and provide an opportunity to gain a much better understanding of how cities and regions function.  The data set used are:-</a:t>
            </a:r>
          </a:p>
          <a:p>
            <a:r>
              <a:rPr lang="en-US" sz="1800" dirty="0">
                <a:solidFill>
                  <a:schemeClr val="tx1">
                    <a:lumMod val="95000"/>
                    <a:lumOff val="5000"/>
                  </a:schemeClr>
                </a:solidFill>
                <a:effectLst/>
              </a:rPr>
              <a:t>Total no of monthly bus trips including location, Variants and count of total number of passengers. Link:- </a:t>
            </a:r>
            <a:r>
              <a:rPr lang="en-US" sz="1800" dirty="0">
                <a:solidFill>
                  <a:schemeClr val="tx1">
                    <a:lumMod val="95000"/>
                    <a:lumOff val="5000"/>
                  </a:schemeClr>
                </a:solidFill>
                <a:effectLst/>
                <a:hlinkClick r:id="rId2">
                  <a:extLst>
                    <a:ext uri="{A12FA001-AC4F-418D-AE19-62706E023703}">
                      <ahyp:hlinkClr xmlns:ahyp="http://schemas.microsoft.com/office/drawing/2018/hyperlinkcolor" xmlns="" val="tx"/>
                    </a:ext>
                  </a:extLst>
                </a:hlinkClick>
              </a:rPr>
              <a:t>Opal trips Bus</a:t>
            </a:r>
            <a:r>
              <a:rPr lang="en-US" sz="1800" dirty="0">
                <a:solidFill>
                  <a:schemeClr val="tx1">
                    <a:lumMod val="95000"/>
                    <a:lumOff val="5000"/>
                  </a:schemeClr>
                </a:solidFill>
                <a:effectLst/>
              </a:rPr>
              <a:t>.</a:t>
            </a:r>
          </a:p>
          <a:p>
            <a:r>
              <a:rPr lang="en-US" sz="1800" dirty="0">
                <a:solidFill>
                  <a:schemeClr val="tx1">
                    <a:lumMod val="95000"/>
                    <a:lumOff val="5000"/>
                  </a:schemeClr>
                </a:solidFill>
                <a:effectLst/>
              </a:rPr>
              <a:t>Total no of tap on/tap off in a particular location in a day. It includes mode of transportation, date, tap type, time, location and count of total number of passengers. Link:- </a:t>
            </a:r>
            <a:r>
              <a:rPr lang="en-US" sz="1800" dirty="0">
                <a:solidFill>
                  <a:schemeClr val="tx1">
                    <a:lumMod val="95000"/>
                    <a:lumOff val="5000"/>
                  </a:schemeClr>
                </a:solidFill>
                <a:effectLst/>
                <a:hlinkClick r:id="rId3">
                  <a:extLst>
                    <a:ext uri="{A12FA001-AC4F-418D-AE19-62706E023703}">
                      <ahyp:hlinkClr xmlns:ahyp="http://schemas.microsoft.com/office/drawing/2018/hyperlinkcolor" xmlns="" val="tx"/>
                    </a:ext>
                  </a:extLst>
                </a:hlinkClick>
              </a:rPr>
              <a:t>Opal tap-on/off location</a:t>
            </a:r>
            <a:endParaRPr lang="en-US" sz="1800" dirty="0">
              <a:solidFill>
                <a:schemeClr val="tx1">
                  <a:lumMod val="95000"/>
                  <a:lumOff val="5000"/>
                </a:schemeClr>
              </a:solidFill>
              <a:effectLst/>
            </a:endParaRPr>
          </a:p>
          <a:p>
            <a:pPr marL="0"/>
            <a:endParaRPr lang="en-US" sz="1800" dirty="0">
              <a:solidFill>
                <a:schemeClr val="tx1">
                  <a:lumMod val="95000"/>
                  <a:lumOff val="5000"/>
                </a:schemeClr>
              </a:solidFill>
            </a:endParaRPr>
          </a:p>
          <a:p>
            <a:endParaRPr lang="en-US" sz="1800" dirty="0">
              <a:solidFill>
                <a:schemeClr val="tx1">
                  <a:lumMod val="95000"/>
                  <a:lumOff val="5000"/>
                </a:schemeClr>
              </a:solidFill>
            </a:endParaRPr>
          </a:p>
        </p:txBody>
      </p:sp>
    </p:spTree>
    <p:extLst>
      <p:ext uri="{BB962C8B-B14F-4D97-AF65-F5344CB8AC3E}">
        <p14:creationId xmlns:p14="http://schemas.microsoft.com/office/powerpoint/2010/main" val="250045892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6764E701-62D0-4B68-B902-A44BB8DAF1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xmlns="" id="{4D9AEA4E-17C5-4819-9423-63A8CA392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DB912975-8F7B-4484-9F08-AC8F13219C5B}"/>
              </a:ext>
            </a:extLst>
          </p:cNvPr>
          <p:cNvSpPr txBox="1"/>
          <p:nvPr/>
        </p:nvSpPr>
        <p:spPr>
          <a:xfrm>
            <a:off x="965200" y="1096963"/>
            <a:ext cx="3367361" cy="466407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cap="all" dirty="0">
                <a:solidFill>
                  <a:srgbClr val="FFFFFF"/>
                </a:solidFill>
                <a:effectLst>
                  <a:outerShdw blurRad="50800" dist="63500" dir="2700000" algn="tl" rotWithShape="0">
                    <a:srgbClr val="000000">
                      <a:alpha val="48000"/>
                    </a:srgbClr>
                  </a:outerShdw>
                </a:effectLst>
                <a:latin typeface="+mj-lt"/>
                <a:ea typeface="+mj-ea"/>
                <a:cs typeface="+mj-cs"/>
              </a:rPr>
              <a:t>Method Used:-</a:t>
            </a:r>
          </a:p>
        </p:txBody>
      </p:sp>
      <p:sp>
        <p:nvSpPr>
          <p:cNvPr id="14" name="Rectangle 13">
            <a:extLst>
              <a:ext uri="{FF2B5EF4-FFF2-40B4-BE49-F238E27FC236}">
                <a16:creationId xmlns:a16="http://schemas.microsoft.com/office/drawing/2014/main" xmlns="" id="{1F4F8940-B1DD-45FA-A352-606F44F93F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741D814E-35A6-43D6-A570-9A0CA4847FDF}"/>
              </a:ext>
            </a:extLst>
          </p:cNvPr>
          <p:cNvSpPr>
            <a:spLocks noGrp="1"/>
          </p:cNvSpPr>
          <p:nvPr>
            <p:ph idx="1"/>
          </p:nvPr>
        </p:nvSpPr>
        <p:spPr>
          <a:xfrm>
            <a:off x="5297762" y="1096963"/>
            <a:ext cx="5969795" cy="4664075"/>
          </a:xfrm>
        </p:spPr>
        <p:txBody>
          <a:bodyPr vert="horz" lIns="91440" tIns="45720" rIns="91440" bIns="45720" rtlCol="0" anchor="ctr">
            <a:normAutofit lnSpcReduction="10000"/>
          </a:bodyPr>
          <a:lstStyle/>
          <a:p>
            <a:pPr>
              <a:lnSpc>
                <a:spcPct val="110000"/>
              </a:lnSpc>
            </a:pPr>
            <a:r>
              <a:rPr lang="en-US" sz="1500" b="1" dirty="0">
                <a:solidFill>
                  <a:schemeClr val="tx1">
                    <a:lumMod val="95000"/>
                    <a:lumOff val="5000"/>
                  </a:schemeClr>
                </a:solidFill>
                <a:effectLst/>
              </a:rPr>
              <a:t>Libraries:- Bokeh (Interactive visualization library) , Pandas , geoviews (creating maps) </a:t>
            </a:r>
          </a:p>
          <a:p>
            <a:pPr>
              <a:lnSpc>
                <a:spcPct val="110000"/>
              </a:lnSpc>
            </a:pPr>
            <a:r>
              <a:rPr lang="en-US" sz="1500" b="1" dirty="0">
                <a:solidFill>
                  <a:schemeClr val="tx1">
                    <a:lumMod val="95000"/>
                    <a:lumOff val="5000"/>
                  </a:schemeClr>
                </a:solidFill>
                <a:effectLst/>
              </a:rPr>
              <a:t>Missing values</a:t>
            </a:r>
            <a:r>
              <a:rPr lang="en-US" sz="1500" dirty="0">
                <a:solidFill>
                  <a:schemeClr val="tx1">
                    <a:lumMod val="95000"/>
                    <a:lumOff val="5000"/>
                  </a:schemeClr>
                </a:solidFill>
                <a:effectLst/>
              </a:rPr>
              <a:t>: There are some missing values which need to be eliminated. For example: For some data sets the postal code field has negative value (-1) which represents the null value. These data need to be eliminated.</a:t>
            </a:r>
          </a:p>
          <a:p>
            <a:pPr>
              <a:lnSpc>
                <a:spcPct val="110000"/>
              </a:lnSpc>
            </a:pPr>
            <a:r>
              <a:rPr lang="en-US" sz="1500" b="1" dirty="0">
                <a:solidFill>
                  <a:schemeClr val="tx1">
                    <a:lumMod val="95000"/>
                    <a:lumOff val="5000"/>
                  </a:schemeClr>
                </a:solidFill>
                <a:effectLst/>
              </a:rPr>
              <a:t>Data Mapping</a:t>
            </a:r>
            <a:r>
              <a:rPr lang="en-US" sz="1500" dirty="0">
                <a:solidFill>
                  <a:schemeClr val="tx1">
                    <a:lumMod val="95000"/>
                    <a:lumOff val="5000"/>
                  </a:schemeClr>
                </a:solidFill>
                <a:effectLst/>
              </a:rPr>
              <a:t>: Some data are not meaningful, and we need to map those data with a new data set to make it meaningful. For example: Postal code is provided in the data set for the opal card, but the name of the suburb is not given. So, we need to get another dataset which contains information about postal code and suburb and map to our original data set.</a:t>
            </a:r>
          </a:p>
          <a:p>
            <a:pPr>
              <a:lnSpc>
                <a:spcPct val="110000"/>
              </a:lnSpc>
            </a:pPr>
            <a:r>
              <a:rPr lang="en-US" sz="1500" b="1" dirty="0">
                <a:solidFill>
                  <a:schemeClr val="tx1">
                    <a:lumMod val="95000"/>
                    <a:lumOff val="5000"/>
                  </a:schemeClr>
                </a:solidFill>
                <a:effectLst/>
              </a:rPr>
              <a:t>Data Grouping</a:t>
            </a:r>
            <a:r>
              <a:rPr lang="en-US" sz="1500" dirty="0">
                <a:solidFill>
                  <a:schemeClr val="tx1">
                    <a:lumMod val="95000"/>
                    <a:lumOff val="5000"/>
                  </a:schemeClr>
                </a:solidFill>
                <a:effectLst/>
              </a:rPr>
              <a:t>: Grouping of the records to get details based on age group and city. For example: Grouping the data based on age and getting the total value of the respective age group for graphical representation and analysis.</a:t>
            </a:r>
          </a:p>
          <a:p>
            <a:pPr>
              <a:lnSpc>
                <a:spcPct val="110000"/>
              </a:lnSpc>
            </a:pPr>
            <a:r>
              <a:rPr lang="en-US" sz="1500" b="1" dirty="0">
                <a:solidFill>
                  <a:schemeClr val="tx1">
                    <a:lumMod val="95000"/>
                    <a:lumOff val="5000"/>
                  </a:schemeClr>
                </a:solidFill>
                <a:effectLst/>
              </a:rPr>
              <a:t>Predictive algorithm</a:t>
            </a:r>
            <a:r>
              <a:rPr lang="en-US" sz="1500" dirty="0">
                <a:solidFill>
                  <a:schemeClr val="tx1">
                    <a:lumMod val="95000"/>
                    <a:lumOff val="5000"/>
                  </a:schemeClr>
                </a:solidFill>
                <a:effectLst/>
              </a:rPr>
              <a:t>: Naïve Bayes Classifiers</a:t>
            </a:r>
          </a:p>
          <a:p>
            <a:pPr marL="0">
              <a:lnSpc>
                <a:spcPct val="110000"/>
              </a:lnSpc>
            </a:pPr>
            <a:endParaRPr lang="en-US" sz="1500" dirty="0">
              <a:solidFill>
                <a:schemeClr val="tx1">
                  <a:lumMod val="95000"/>
                  <a:lumOff val="5000"/>
                </a:schemeClr>
              </a:solidFill>
            </a:endParaRPr>
          </a:p>
          <a:p>
            <a:pPr>
              <a:lnSpc>
                <a:spcPct val="110000"/>
              </a:lnSpc>
            </a:pPr>
            <a:endParaRPr lang="en-US" sz="1500" dirty="0">
              <a:solidFill>
                <a:schemeClr val="tx1">
                  <a:lumMod val="95000"/>
                  <a:lumOff val="5000"/>
                </a:schemeClr>
              </a:solidFill>
            </a:endParaRPr>
          </a:p>
          <a:p>
            <a:pPr>
              <a:lnSpc>
                <a:spcPct val="110000"/>
              </a:lnSpc>
            </a:pPr>
            <a:endParaRPr lang="en-US" sz="1500" dirty="0">
              <a:solidFill>
                <a:schemeClr val="tx1">
                  <a:lumMod val="95000"/>
                  <a:lumOff val="5000"/>
                </a:schemeClr>
              </a:solidFill>
            </a:endParaRPr>
          </a:p>
        </p:txBody>
      </p:sp>
    </p:spTree>
    <p:extLst>
      <p:ext uri="{BB962C8B-B14F-4D97-AF65-F5344CB8AC3E}">
        <p14:creationId xmlns:p14="http://schemas.microsoft.com/office/powerpoint/2010/main" val="11450535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764E701-62D0-4B68-B902-A44BB8DAF1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D9AEA4E-17C5-4819-9423-63A8CA392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654296" cy="6858000"/>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B9EF5F7-7DE9-4BF6-90DF-FEF50A1F66FA}"/>
              </a:ext>
            </a:extLst>
          </p:cNvPr>
          <p:cNvSpPr>
            <a:spLocks noGrp="1"/>
          </p:cNvSpPr>
          <p:nvPr>
            <p:ph type="title"/>
          </p:nvPr>
        </p:nvSpPr>
        <p:spPr>
          <a:xfrm>
            <a:off x="965200" y="1096963"/>
            <a:ext cx="3367361" cy="4664075"/>
          </a:xfrm>
        </p:spPr>
        <p:txBody>
          <a:bodyPr>
            <a:normAutofit/>
          </a:bodyPr>
          <a:lstStyle/>
          <a:p>
            <a:pPr algn="l"/>
            <a:r>
              <a:rPr lang="en-US" sz="2800">
                <a:solidFill>
                  <a:srgbClr val="FFFFFF"/>
                </a:solidFill>
              </a:rPr>
              <a:t>Number of tap-on and tap-off based on location on both daily and monthly basis using visualization techniques.</a:t>
            </a:r>
            <a:br>
              <a:rPr lang="en-US" sz="2800">
                <a:solidFill>
                  <a:srgbClr val="FFFFFF"/>
                </a:solidFill>
              </a:rPr>
            </a:br>
            <a:endParaRPr lang="en-AU" sz="2800">
              <a:solidFill>
                <a:srgbClr val="FFFFFF"/>
              </a:solidFill>
            </a:endParaRPr>
          </a:p>
        </p:txBody>
      </p:sp>
      <p:sp>
        <p:nvSpPr>
          <p:cNvPr id="12" name="Rectangle 11">
            <a:extLst>
              <a:ext uri="{FF2B5EF4-FFF2-40B4-BE49-F238E27FC236}">
                <a16:creationId xmlns:a16="http://schemas.microsoft.com/office/drawing/2014/main" xmlns="" id="{1F4F8940-B1DD-45FA-A352-606F44F93F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43467"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A7DA4F61-7669-4ACA-8679-691E67677412}"/>
              </a:ext>
            </a:extLst>
          </p:cNvPr>
          <p:cNvSpPr>
            <a:spLocks noGrp="1"/>
          </p:cNvSpPr>
          <p:nvPr>
            <p:ph idx="1"/>
          </p:nvPr>
        </p:nvSpPr>
        <p:spPr>
          <a:xfrm>
            <a:off x="5297762" y="1096963"/>
            <a:ext cx="5969795" cy="4664075"/>
          </a:xfrm>
        </p:spPr>
        <p:txBody>
          <a:bodyPr anchor="ctr">
            <a:normAutofit/>
          </a:bodyPr>
          <a:lstStyle/>
          <a:p>
            <a:pPr marL="0"/>
            <a:r>
              <a:rPr lang="en-US" sz="1800" dirty="0">
                <a:solidFill>
                  <a:schemeClr val="tx1">
                    <a:lumMod val="95000"/>
                    <a:lumOff val="5000"/>
                  </a:schemeClr>
                </a:solidFill>
                <a:effectLst/>
              </a:rPr>
              <a:t>We have used Bokeh and geoviews libraries to show visualization and maps. Bokeh is an interactive visualization library that targets modern web browsers for presentation. By using these libraries we will try to visualize and answer following questions:-</a:t>
            </a:r>
          </a:p>
          <a:p>
            <a:pPr marL="0"/>
            <a:r>
              <a:rPr lang="en-US" sz="1800" dirty="0">
                <a:solidFill>
                  <a:schemeClr val="tx1">
                    <a:lumMod val="95000"/>
                    <a:lumOff val="5000"/>
                  </a:schemeClr>
                </a:solidFill>
                <a:effectLst/>
              </a:rPr>
              <a:t>Q1. What are the most and least popular stations in Sydney ?</a:t>
            </a:r>
          </a:p>
          <a:p>
            <a:pPr marL="0"/>
            <a:r>
              <a:rPr lang="en-US" sz="1800" dirty="0">
                <a:solidFill>
                  <a:schemeClr val="tx1">
                    <a:lumMod val="95000"/>
                    <a:lumOff val="5000"/>
                  </a:schemeClr>
                </a:solidFill>
                <a:effectLst/>
              </a:rPr>
              <a:t>Q2. Which route is busiest or emptiest based on Bus service?</a:t>
            </a:r>
          </a:p>
          <a:p>
            <a:pPr marL="0"/>
            <a:r>
              <a:rPr lang="en-US" sz="1800" dirty="0">
                <a:solidFill>
                  <a:schemeClr val="tx1">
                    <a:lumMod val="95000"/>
                    <a:lumOff val="5000"/>
                  </a:schemeClr>
                </a:solidFill>
                <a:effectLst/>
              </a:rPr>
              <a:t>Q3. Which is the peak hour where we see the most traffic congestion on the station?</a:t>
            </a:r>
          </a:p>
          <a:p>
            <a:endParaRPr lang="en-AU" sz="1800" dirty="0">
              <a:solidFill>
                <a:schemeClr val="tx1">
                  <a:lumMod val="95000"/>
                  <a:lumOff val="5000"/>
                </a:schemeClr>
              </a:solidFill>
            </a:endParaRPr>
          </a:p>
        </p:txBody>
      </p:sp>
    </p:spTree>
    <p:extLst>
      <p:ext uri="{BB962C8B-B14F-4D97-AF65-F5344CB8AC3E}">
        <p14:creationId xmlns:p14="http://schemas.microsoft.com/office/powerpoint/2010/main" val="270385278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34" name="Rectangle 30">
            <a:extLst>
              <a:ext uri="{FF2B5EF4-FFF2-40B4-BE49-F238E27FC236}">
                <a16:creationId xmlns:a16="http://schemas.microsoft.com/office/drawing/2014/main" xmlns="" id="{D250AD41-A0EA-4974-AF3F-9CB9569695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81F2A387-B6B2-4B2A-8F1D-EB67507F31BF}"/>
              </a:ext>
            </a:extLst>
          </p:cNvPr>
          <p:cNvSpPr txBox="1"/>
          <p:nvPr/>
        </p:nvSpPr>
        <p:spPr>
          <a:xfrm>
            <a:off x="796212" y="4551037"/>
            <a:ext cx="10599576" cy="116863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700" b="1" cap="all">
                <a:effectLst>
                  <a:outerShdw blurRad="50800" dist="63500" dir="2700000" algn="tl" rotWithShape="0">
                    <a:srgbClr val="000000">
                      <a:alpha val="48000"/>
                    </a:srgbClr>
                  </a:outerShdw>
                </a:effectLst>
                <a:latin typeface="+mj-lt"/>
                <a:ea typeface="+mj-ea"/>
                <a:cs typeface="+mj-cs"/>
              </a:rPr>
              <a:t>Q1. What are the most and least popular stations in Sydney ?</a:t>
            </a:r>
          </a:p>
        </p:txBody>
      </p:sp>
      <p:sp>
        <p:nvSpPr>
          <p:cNvPr id="33" name="Rectangle 32">
            <a:extLst>
              <a:ext uri="{FF2B5EF4-FFF2-40B4-BE49-F238E27FC236}">
                <a16:creationId xmlns:a16="http://schemas.microsoft.com/office/drawing/2014/main" xmlns="" id="{449F20D7-4DA5-403A-A81A-2808DFB078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cell phone&#10;&#10;Description automatically generated">
            <a:extLst>
              <a:ext uri="{FF2B5EF4-FFF2-40B4-BE49-F238E27FC236}">
                <a16:creationId xmlns:a16="http://schemas.microsoft.com/office/drawing/2014/main" xmlns="" id="{F3343CE6-B450-45EE-A5C5-8EFC570F6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010" y="497632"/>
            <a:ext cx="3974734" cy="3398398"/>
          </a:xfrm>
          <a:prstGeom prst="rect">
            <a:avLst/>
          </a:prstGeom>
        </p:spPr>
      </p:pic>
      <p:cxnSp>
        <p:nvCxnSpPr>
          <p:cNvPr id="35" name="Straight Connector 34">
            <a:extLst>
              <a:ext uri="{FF2B5EF4-FFF2-40B4-BE49-F238E27FC236}">
                <a16:creationId xmlns:a16="http://schemas.microsoft.com/office/drawing/2014/main" xmlns="" id="{DBC19C68-7D81-44DA-A360-9D3D37ED191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1154913"/>
            <a:ext cx="0" cy="208383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A screenshot of a cell phone&#10;&#10;Description automatically generated">
            <a:extLst>
              <a:ext uri="{FF2B5EF4-FFF2-40B4-BE49-F238E27FC236}">
                <a16:creationId xmlns:a16="http://schemas.microsoft.com/office/drawing/2014/main" xmlns="" id="{A803A806-8256-4C60-B521-E0965F4D2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563" y="491319"/>
            <a:ext cx="4082104" cy="3398352"/>
          </a:xfrm>
          <a:prstGeom prst="rect">
            <a:avLst/>
          </a:prstGeom>
        </p:spPr>
      </p:pic>
    </p:spTree>
    <p:extLst>
      <p:ext uri="{BB962C8B-B14F-4D97-AF65-F5344CB8AC3E}">
        <p14:creationId xmlns:p14="http://schemas.microsoft.com/office/powerpoint/2010/main" val="365605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B22A47A-6A75-474C-AAC3-39E27CF7B52E}"/>
              </a:ext>
            </a:extLst>
          </p:cNvPr>
          <p:cNvSpPr txBox="1"/>
          <p:nvPr/>
        </p:nvSpPr>
        <p:spPr>
          <a:xfrm>
            <a:off x="8154444" y="609600"/>
            <a:ext cx="3113112" cy="132632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100" b="1" cap="all">
                <a:effectLst>
                  <a:outerShdw blurRad="50800" dist="63500" dir="2700000" algn="tl" rotWithShape="0">
                    <a:srgbClr val="000000">
                      <a:alpha val="48000"/>
                    </a:srgbClr>
                  </a:outerShdw>
                </a:effectLst>
                <a:latin typeface="+mj-lt"/>
                <a:ea typeface="+mj-ea"/>
                <a:cs typeface="+mj-cs"/>
              </a:rPr>
              <a:t>Q2. Which route is busiest or emptiest based on Bus service?</a:t>
            </a:r>
          </a:p>
          <a:p>
            <a:pPr defTabSz="914400">
              <a:lnSpc>
                <a:spcPct val="90000"/>
              </a:lnSpc>
              <a:spcBef>
                <a:spcPct val="0"/>
              </a:spcBef>
              <a:spcAft>
                <a:spcPts val="600"/>
              </a:spcAft>
            </a:pPr>
            <a:endParaRPr lang="en-US" sz="2100" b="1" cap="all">
              <a:effectLst>
                <a:outerShdw blurRad="50800" dist="63500" dir="2700000" algn="tl" rotWithShape="0">
                  <a:srgbClr val="000000">
                    <a:alpha val="48000"/>
                  </a:srgbClr>
                </a:outerShdw>
              </a:effectLst>
              <a:latin typeface="+mj-lt"/>
              <a:ea typeface="+mj-ea"/>
              <a:cs typeface="+mj-cs"/>
            </a:endParaRPr>
          </a:p>
        </p:txBody>
      </p:sp>
      <p:pic>
        <p:nvPicPr>
          <p:cNvPr id="6" name="Content Placeholder 5" descr="A close up of a map&#10;&#10;Description automatically generated">
            <a:extLst>
              <a:ext uri="{FF2B5EF4-FFF2-40B4-BE49-F238E27FC236}">
                <a16:creationId xmlns:a16="http://schemas.microsoft.com/office/drawing/2014/main" xmlns="" id="{F7965816-58CB-4BD3-9672-DE6EBBBA54E4}"/>
              </a:ext>
            </a:extLst>
          </p:cNvPr>
          <p:cNvPicPr>
            <a:picLocks noChangeAspect="1"/>
          </p:cNvPicPr>
          <p:nvPr/>
        </p:nvPicPr>
        <p:blipFill rotWithShape="1">
          <a:blip r:embed="rId3">
            <a:extLst>
              <a:ext uri="{28A0092B-C50C-407E-A947-70E740481C1C}">
                <a14:useLocalDpi xmlns:a14="http://schemas.microsoft.com/office/drawing/2010/main" val="0"/>
              </a:ext>
            </a:extLst>
          </a:blip>
          <a:srcRect l="12638" r="20456" b="-1"/>
          <a:stretch/>
        </p:blipFill>
        <p:spPr>
          <a:xfrm>
            <a:off x="20" y="10"/>
            <a:ext cx="7552924" cy="6857990"/>
          </a:xfrm>
          <a:prstGeom prst="rect">
            <a:avLst/>
          </a:prstGeom>
        </p:spPr>
      </p:pic>
      <p:sp>
        <p:nvSpPr>
          <p:cNvPr id="10" name="Content Placeholder 9">
            <a:extLst>
              <a:ext uri="{FF2B5EF4-FFF2-40B4-BE49-F238E27FC236}">
                <a16:creationId xmlns:a16="http://schemas.microsoft.com/office/drawing/2014/main" xmlns="" id="{8651D25C-F452-42C6-A1DE-EFD6C2D9DD85}"/>
              </a:ext>
            </a:extLst>
          </p:cNvPr>
          <p:cNvSpPr>
            <a:spLocks noGrp="1"/>
          </p:cNvSpPr>
          <p:nvPr>
            <p:ph idx="1"/>
          </p:nvPr>
        </p:nvSpPr>
        <p:spPr>
          <a:xfrm>
            <a:off x="8154444" y="2096064"/>
            <a:ext cx="3113112" cy="3695136"/>
          </a:xfrm>
        </p:spPr>
        <p:txBody>
          <a:bodyPr vert="horz" lIns="91440" tIns="45720" rIns="91440" bIns="45720" rtlCol="0">
            <a:normAutofit/>
          </a:bodyPr>
          <a:lstStyle/>
          <a:p>
            <a:r>
              <a:rPr lang="en-US" sz="1800"/>
              <a:t>We have added mapped using geoview libraries. The map shows the number of tap on/ off in different location of Sydney.</a:t>
            </a:r>
          </a:p>
          <a:p>
            <a:r>
              <a:rPr lang="en-US" sz="1800"/>
              <a:t>It gives total passenger count, tap details, suburb location and the date of tap on/off</a:t>
            </a:r>
          </a:p>
        </p:txBody>
      </p:sp>
      <p:cxnSp>
        <p:nvCxnSpPr>
          <p:cNvPr id="21" name="Straight Connector 14">
            <a:extLst>
              <a:ext uri="{FF2B5EF4-FFF2-40B4-BE49-F238E27FC236}">
                <a16:creationId xmlns:a16="http://schemas.microsoft.com/office/drawing/2014/main" xmlns="" id="{A4F35239-EB86-4ACB-91DE-4989620C2C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63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09A5E449-B95D-46A6-9234-5477BCBAD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57B113FE-00ED-4DFD-B853-285DBAE33F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cture containing map, text&#10;&#10;Description automatically generated">
            <a:extLst>
              <a:ext uri="{FF2B5EF4-FFF2-40B4-BE49-F238E27FC236}">
                <a16:creationId xmlns:a16="http://schemas.microsoft.com/office/drawing/2014/main" xmlns="" id="{2E1B1A1A-1022-4C58-85AA-3DFCB05B5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2214162"/>
            <a:ext cx="5926045" cy="2429677"/>
          </a:xfrm>
          <a:prstGeom prst="rect">
            <a:avLst/>
          </a:prstGeom>
        </p:spPr>
      </p:pic>
      <p:sp>
        <p:nvSpPr>
          <p:cNvPr id="21" name="Rectangle 20">
            <a:extLst>
              <a:ext uri="{FF2B5EF4-FFF2-40B4-BE49-F238E27FC236}">
                <a16:creationId xmlns:a16="http://schemas.microsoft.com/office/drawing/2014/main" xmlns="" id="{08CC676F-74F1-441D-9B51-42C5B87F18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xmlns="" id="{A98D79AB-C71D-455F-8344-348D9E055495}"/>
              </a:ext>
            </a:extLst>
          </p:cNvPr>
          <p:cNvSpPr>
            <a:spLocks noGrp="1"/>
          </p:cNvSpPr>
          <p:nvPr>
            <p:ph idx="1"/>
          </p:nvPr>
        </p:nvSpPr>
        <p:spPr>
          <a:xfrm>
            <a:off x="7859487" y="2096064"/>
            <a:ext cx="3408070" cy="3962120"/>
          </a:xfrm>
        </p:spPr>
        <p:txBody>
          <a:bodyPr vert="horz" lIns="91440" tIns="45720" rIns="91440" bIns="45720" rtlCol="0">
            <a:normAutofit/>
          </a:bodyPr>
          <a:lstStyle/>
          <a:p>
            <a:r>
              <a:rPr lang="en-US" sz="1600">
                <a:solidFill>
                  <a:srgbClr val="FFFFFF"/>
                </a:solidFill>
              </a:rPr>
              <a:t>We have added filter based on date, tap and sub urb. This enhances the flexibity to perform more detail analysis on the map.</a:t>
            </a:r>
          </a:p>
        </p:txBody>
      </p:sp>
      <p:sp>
        <p:nvSpPr>
          <p:cNvPr id="6" name="TextBox 5">
            <a:extLst>
              <a:ext uri="{FF2B5EF4-FFF2-40B4-BE49-F238E27FC236}">
                <a16:creationId xmlns:a16="http://schemas.microsoft.com/office/drawing/2014/main" xmlns="" id="{8D77DCE6-EC10-40F7-9599-5493BA32AA4C}"/>
              </a:ext>
            </a:extLst>
          </p:cNvPr>
          <p:cNvSpPr txBox="1"/>
          <p:nvPr/>
        </p:nvSpPr>
        <p:spPr>
          <a:xfrm>
            <a:off x="7859488" y="609600"/>
            <a:ext cx="3408068"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2600" b="1" cap="all" dirty="0">
                <a:solidFill>
                  <a:srgbClr val="FFFFFF"/>
                </a:solidFill>
                <a:effectLst>
                  <a:outerShdw blurRad="50800" dist="63500" dir="2700000" algn="tl" rotWithShape="0">
                    <a:srgbClr val="000000">
                      <a:alpha val="48000"/>
                    </a:srgbClr>
                  </a:outerShdw>
                </a:effectLst>
                <a:latin typeface="+mj-lt"/>
                <a:ea typeface="+mj-ea"/>
                <a:cs typeface="+mj-cs"/>
              </a:rPr>
              <a:t>More interactivity using widgets..</a:t>
            </a:r>
          </a:p>
        </p:txBody>
      </p:sp>
    </p:spTree>
    <p:extLst>
      <p:ext uri="{BB962C8B-B14F-4D97-AF65-F5344CB8AC3E}">
        <p14:creationId xmlns:p14="http://schemas.microsoft.com/office/powerpoint/2010/main" val="6101888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6FCE29-CB15-4C19-B632-29692249F2E2}"/>
              </a:ext>
            </a:extLst>
          </p:cNvPr>
          <p:cNvSpPr>
            <a:spLocks noGrp="1"/>
          </p:cNvSpPr>
          <p:nvPr>
            <p:ph type="title"/>
          </p:nvPr>
        </p:nvSpPr>
        <p:spPr>
          <a:xfrm>
            <a:off x="643467" y="643467"/>
            <a:ext cx="3361498" cy="1267810"/>
          </a:xfrm>
        </p:spPr>
        <p:txBody>
          <a:bodyPr anchor="b">
            <a:normAutofit/>
          </a:bodyPr>
          <a:lstStyle/>
          <a:p>
            <a:pPr algn="l"/>
            <a:r>
              <a:rPr lang="en-US" sz="1500" dirty="0">
                <a:effectLst/>
              </a:rPr>
              <a:t>Q3. Which is the peak hour where we see the most traffic congestion on the station?</a:t>
            </a:r>
            <a:br>
              <a:rPr lang="en-US" sz="1500" dirty="0">
                <a:effectLst/>
              </a:rPr>
            </a:br>
            <a:endParaRPr lang="en-AU" sz="1500" dirty="0"/>
          </a:p>
        </p:txBody>
      </p:sp>
      <p:sp>
        <p:nvSpPr>
          <p:cNvPr id="9" name="Content Placeholder 8">
            <a:extLst>
              <a:ext uri="{FF2B5EF4-FFF2-40B4-BE49-F238E27FC236}">
                <a16:creationId xmlns:a16="http://schemas.microsoft.com/office/drawing/2014/main" xmlns="" id="{E79F4696-AFE0-4D4A-81C1-4233934A2DE3}"/>
              </a:ext>
            </a:extLst>
          </p:cNvPr>
          <p:cNvSpPr>
            <a:spLocks noGrp="1"/>
          </p:cNvSpPr>
          <p:nvPr>
            <p:ph idx="1"/>
          </p:nvPr>
        </p:nvSpPr>
        <p:spPr>
          <a:xfrm>
            <a:off x="643467" y="2096063"/>
            <a:ext cx="3361498" cy="4028512"/>
          </a:xfrm>
        </p:spPr>
        <p:txBody>
          <a:bodyPr>
            <a:normAutofit/>
          </a:bodyPr>
          <a:lstStyle/>
          <a:p>
            <a:r>
              <a:rPr lang="en-US" sz="1400" dirty="0"/>
              <a:t>In this diagram, we see hourly service of a train. We can see that the peak hour seems to be from 8 to 9 and 3 to 4.</a:t>
            </a:r>
          </a:p>
        </p:txBody>
      </p:sp>
      <p:pic>
        <p:nvPicPr>
          <p:cNvPr id="5" name="Content Placeholder 4">
            <a:extLst>
              <a:ext uri="{FF2B5EF4-FFF2-40B4-BE49-F238E27FC236}">
                <a16:creationId xmlns:a16="http://schemas.microsoft.com/office/drawing/2014/main" xmlns="" id="{E2CE033A-622F-4A89-8DD8-0C9DAE384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815" y="1151910"/>
            <a:ext cx="5409488" cy="4584542"/>
          </a:xfrm>
          <a:prstGeom prst="rect">
            <a:avLst/>
          </a:prstGeom>
        </p:spPr>
      </p:pic>
    </p:spTree>
    <p:extLst>
      <p:ext uri="{BB962C8B-B14F-4D97-AF65-F5344CB8AC3E}">
        <p14:creationId xmlns:p14="http://schemas.microsoft.com/office/powerpoint/2010/main" val="1398450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14</TotalTime>
  <Words>1052</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Rockwell</vt:lpstr>
      <vt:lpstr>Damask</vt:lpstr>
      <vt:lpstr>PowerPoint Presentation</vt:lpstr>
      <vt:lpstr>PowerPoint Presentation</vt:lpstr>
      <vt:lpstr>PowerPoint Presentation</vt:lpstr>
      <vt:lpstr>PowerPoint Presentation</vt:lpstr>
      <vt:lpstr>Number of tap-on and tap-off based on location on both daily and monthly basis using visualization techniques. </vt:lpstr>
      <vt:lpstr>PowerPoint Presentation</vt:lpstr>
      <vt:lpstr>PowerPoint Presentation</vt:lpstr>
      <vt:lpstr>PowerPoint Presentation</vt:lpstr>
      <vt:lpstr>Q3. Which is the peak hour where we see the most traffic congestion on the station? </vt:lpstr>
      <vt:lpstr>GRAPH ILLUSTRATING RELATIONSHIP BETWEEN THE DIFFERENT TRAVELLING AGE GROUPS AND THEIR RESPECTIVE LOCATION ON A PARTICULAR DATE </vt:lpstr>
      <vt:lpstr>GRAPHICAL COMPARISON OF TRAVELERS IN OVERALL AS PER THE AGE GROUP DETERMINED BY THE TRAIN CARD </vt:lpstr>
      <vt:lpstr>Naive Bayes Classifiers to predict busiest and emptiest route </vt:lpstr>
      <vt:lpstr>Naive Bayes Classifiers to predict busiest and emptiest route </vt:lpstr>
      <vt:lpstr>Interpretation of Algorithm</vt:lpstr>
      <vt:lpstr>Conclusion</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Chaudhary</dc:creator>
  <cp:lastModifiedBy>Windows User</cp:lastModifiedBy>
  <cp:revision>10</cp:revision>
  <dcterms:created xsi:type="dcterms:W3CDTF">2020-06-09T08:23:45Z</dcterms:created>
  <dcterms:modified xsi:type="dcterms:W3CDTF">2020-06-09T08:53:41Z</dcterms:modified>
</cp:coreProperties>
</file>