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50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1D60EC-5D3C-4AB1-A9DC-206E28BBAFA3}"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371322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D60EC-5D3C-4AB1-A9DC-206E28BBAFA3}"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297050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D60EC-5D3C-4AB1-A9DC-206E28BBAFA3}"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1DDB9-AAEA-40B2-ABC8-12051EB78EC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7747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D60EC-5D3C-4AB1-A9DC-206E28BBAFA3}"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1968324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D60EC-5D3C-4AB1-A9DC-206E28BBAFA3}"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1DDB9-AAEA-40B2-ABC8-12051EB78EC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997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D60EC-5D3C-4AB1-A9DC-206E28BBAFA3}"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3699264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D60EC-5D3C-4AB1-A9DC-206E28BBAFA3}"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3589516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D60EC-5D3C-4AB1-A9DC-206E28BBAFA3}"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237774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D60EC-5D3C-4AB1-A9DC-206E28BBAFA3}"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4055952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D60EC-5D3C-4AB1-A9DC-206E28BBAFA3}"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306264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1D60EC-5D3C-4AB1-A9DC-206E28BBAFA3}"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374841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1D60EC-5D3C-4AB1-A9DC-206E28BBAFA3}" type="datetimeFigureOut">
              <a:rPr lang="en-IN" smtClean="0"/>
              <a:t>22-03-2021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83515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1D60EC-5D3C-4AB1-A9DC-206E28BBAFA3}" type="datetimeFigureOut">
              <a:rPr lang="en-IN" smtClean="0"/>
              <a:t>22-03-2021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363303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D60EC-5D3C-4AB1-A9DC-206E28BBAFA3}" type="datetimeFigureOut">
              <a:rPr lang="en-IN" smtClean="0"/>
              <a:t>22-03-2021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357275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1D60EC-5D3C-4AB1-A9DC-206E28BBAFA3}"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220524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1D60EC-5D3C-4AB1-A9DC-206E28BBAFA3}"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1DDB9-AAEA-40B2-ABC8-12051EB78EC3}" type="slidenum">
              <a:rPr lang="en-IN" smtClean="0"/>
              <a:t>‹#›</a:t>
            </a:fld>
            <a:endParaRPr lang="en-IN"/>
          </a:p>
        </p:txBody>
      </p:sp>
    </p:spTree>
    <p:extLst>
      <p:ext uri="{BB962C8B-B14F-4D97-AF65-F5344CB8AC3E}">
        <p14:creationId xmlns:p14="http://schemas.microsoft.com/office/powerpoint/2010/main" val="353800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1D60EC-5D3C-4AB1-A9DC-206E28BBAFA3}" type="datetimeFigureOut">
              <a:rPr lang="en-IN" smtClean="0"/>
              <a:t>22-03-2021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01DDB9-AAEA-40B2-ABC8-12051EB78EC3}" type="slidenum">
              <a:rPr lang="en-IN" smtClean="0"/>
              <a:t>‹#›</a:t>
            </a:fld>
            <a:endParaRPr lang="en-IN"/>
          </a:p>
        </p:txBody>
      </p:sp>
    </p:spTree>
    <p:extLst>
      <p:ext uri="{BB962C8B-B14F-4D97-AF65-F5344CB8AC3E}">
        <p14:creationId xmlns:p14="http://schemas.microsoft.com/office/powerpoint/2010/main" val="30150062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8E6B-0D95-43DC-890B-CB747A268739}"/>
              </a:ext>
            </a:extLst>
          </p:cNvPr>
          <p:cNvSpPr>
            <a:spLocks noGrp="1"/>
          </p:cNvSpPr>
          <p:nvPr>
            <p:ph type="ctrTitle"/>
          </p:nvPr>
        </p:nvSpPr>
        <p:spPr>
          <a:xfrm>
            <a:off x="1313896" y="461640"/>
            <a:ext cx="8682360" cy="1633490"/>
          </a:xfrm>
        </p:spPr>
        <p:txBody>
          <a:bodyPr>
            <a:normAutofit fontScale="90000"/>
          </a:bodyPr>
          <a:lstStyle/>
          <a:p>
            <a:r>
              <a:rPr lang="en-US" dirty="0"/>
              <a:t>Micro-Credit Defaulter </a:t>
            </a:r>
            <a:r>
              <a:rPr lang="en-US"/>
              <a:t>Model Prediction:</a:t>
            </a:r>
            <a:endParaRPr lang="en-IN" dirty="0"/>
          </a:p>
        </p:txBody>
      </p:sp>
      <p:sp>
        <p:nvSpPr>
          <p:cNvPr id="3" name="Subtitle 2">
            <a:extLst>
              <a:ext uri="{FF2B5EF4-FFF2-40B4-BE49-F238E27FC236}">
                <a16:creationId xmlns:a16="http://schemas.microsoft.com/office/drawing/2014/main" id="{2CAB8F3D-0650-4313-9DE1-5CBEF35AED73}"/>
              </a:ext>
            </a:extLst>
          </p:cNvPr>
          <p:cNvSpPr>
            <a:spLocks noGrp="1"/>
          </p:cNvSpPr>
          <p:nvPr>
            <p:ph type="subTitle" idx="1"/>
          </p:nvPr>
        </p:nvSpPr>
        <p:spPr>
          <a:xfrm>
            <a:off x="1313896" y="2095129"/>
            <a:ext cx="8877853" cy="2819771"/>
          </a:xfrm>
        </p:spPr>
        <p:txBody>
          <a:bodyPr>
            <a:normAutofit fontScale="85000" lnSpcReduction="10000"/>
          </a:bodyPr>
          <a:lstStyle/>
          <a:p>
            <a:pPr>
              <a:lnSpc>
                <a:spcPct val="107000"/>
              </a:lnSpc>
              <a:spcAft>
                <a:spcPts val="800"/>
              </a:spcAft>
            </a:pPr>
            <a:r>
              <a:rPr kumimoji="0" lang="en-US" sz="2400" kern="1200" dirty="0">
                <a:latin typeface="+mn-lt"/>
                <a:ea typeface="+mn-ea"/>
                <a:cs typeface="+mn-cs"/>
              </a:rPr>
              <a:t>This project is based on giving micro credit  loan to  the customers. </a:t>
            </a:r>
            <a:r>
              <a:rPr kumimoji="0" lang="en-US" sz="2600" kern="1200" dirty="0">
                <a:latin typeface="+mn-lt"/>
                <a:ea typeface="+mn-ea"/>
                <a:cs typeface="+mn-cs"/>
              </a:rPr>
              <a:t> </a:t>
            </a:r>
            <a:r>
              <a:rPr lang="en-IN" sz="2600" dirty="0">
                <a:effectLst/>
                <a:latin typeface="Calibri" panose="020F0502020204030204" pitchFamily="34" charset="0"/>
                <a:ea typeface="Calibri" panose="020F0502020204030204" pitchFamily="34" charset="0"/>
                <a:cs typeface="Times New Roman" panose="02020603050405020304" pitchFamily="18" charset="0"/>
              </a:rPr>
              <a:t>In this model we are predicting micro credit defaulter weather the customer will be paying back the loaned amount within 5 days of insurance of loan. In this case, Label ‘1’ indicates that the loan has been paid i.e. Non- defaulter, while, Label ‘0’ indicates that the loan has not been paid i.e. defaulter. The data for micro credit defaulter is provided  in the csv files where we will take these data and start our analysis in python and try to predict the best possible outcomes for the banking sector to provide loan or not.</a:t>
            </a:r>
          </a:p>
          <a:p>
            <a:pPr algn="l"/>
            <a:endParaRPr lang="en-IN" dirty="0"/>
          </a:p>
        </p:txBody>
      </p:sp>
    </p:spTree>
    <p:extLst>
      <p:ext uri="{BB962C8B-B14F-4D97-AF65-F5344CB8AC3E}">
        <p14:creationId xmlns:p14="http://schemas.microsoft.com/office/powerpoint/2010/main" val="44787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838200" y="365125"/>
            <a:ext cx="10515600" cy="1081935"/>
          </a:xfrm>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id="{C5E808EC-F093-41B3-AA2C-CDF9FE3420BC}"/>
              </a:ext>
            </a:extLst>
          </p:cNvPr>
          <p:cNvSpPr>
            <a:spLocks noGrp="1"/>
          </p:cNvSpPr>
          <p:nvPr>
            <p:ph idx="1"/>
          </p:nvPr>
        </p:nvSpPr>
        <p:spPr>
          <a:xfrm>
            <a:off x="818712" y="2139519"/>
            <a:ext cx="10554574" cy="4225770"/>
          </a:xfrm>
        </p:spPr>
        <p:txBody>
          <a:bodyPr>
            <a:normAutofit fontScale="62500" lnSpcReduction="20000"/>
          </a:bodyPr>
          <a:lstStyle/>
          <a:p>
            <a:r>
              <a:rPr lang="en-US" sz="2800" dirty="0"/>
              <a:t>Today, microfinance is widely accepted as a poverty-reduction tool, representing $70 billion in outstanding loans and a global outreach of 200 million clients.</a:t>
            </a:r>
          </a:p>
          <a:p>
            <a:r>
              <a:rPr lang="en-US" sz="2800" dirty="0"/>
              <a:t>We are working with one such client that is in Telecom Industry from Indonesia. The company provide micro credit loan to their customers. They understand the importance of communication and how it affects a person’s life, thus, focusing on providing their services and products to low income families and poor customers that can help them in the need of hour.</a:t>
            </a:r>
          </a:p>
          <a:p>
            <a:r>
              <a:rPr lang="en-US" sz="2800" dirty="0"/>
              <a:t>In this project the sample data is provided to us from our client database. In order to improve the selection of customers for the credit, the client wants some predictions that could help them in further investment and improvement in selection of customers.</a:t>
            </a:r>
          </a:p>
          <a:p>
            <a:r>
              <a:rPr lang="en-US" sz="2800" dirty="0"/>
              <a:t>Here we need to determine whether the customer is paying the loan amount within given timeframe or not.</a:t>
            </a:r>
          </a:p>
          <a:p>
            <a:r>
              <a:rPr lang="en-US" sz="2800" dirty="0"/>
              <a:t>We are going to build a machine learning model that helps to understand the company that who is defaulter customer and who is non defaulter.</a:t>
            </a:r>
          </a:p>
          <a:p>
            <a:r>
              <a:rPr lang="en-US" sz="2800" dirty="0"/>
              <a:t>As its an Classification Problem the output classes is imbalance ,so we have to normalize the output class before final deployment of our Model.</a:t>
            </a:r>
          </a:p>
          <a:p>
            <a:endParaRPr lang="en-US" sz="2800" dirty="0"/>
          </a:p>
          <a:p>
            <a:endParaRPr lang="en-IN" dirty="0"/>
          </a:p>
        </p:txBody>
      </p:sp>
    </p:spTree>
    <p:extLst>
      <p:ext uri="{BB962C8B-B14F-4D97-AF65-F5344CB8AC3E}">
        <p14:creationId xmlns:p14="http://schemas.microsoft.com/office/powerpoint/2010/main" val="417837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1534-35D0-4EFA-A045-402876ED411A}"/>
              </a:ext>
            </a:extLst>
          </p:cNvPr>
          <p:cNvSpPr>
            <a:spLocks noGrp="1"/>
          </p:cNvSpPr>
          <p:nvPr>
            <p:ph type="title"/>
          </p:nvPr>
        </p:nvSpPr>
        <p:spPr>
          <a:xfrm>
            <a:off x="838200" y="365125"/>
            <a:ext cx="4879019" cy="753461"/>
          </a:xfrm>
        </p:spPr>
        <p:txBody>
          <a:bodyPr>
            <a:normAutofit/>
          </a:bodyPr>
          <a:lstStyle/>
          <a:p>
            <a:r>
              <a:rPr lang="en-GB" dirty="0"/>
              <a:t>Data Cleaning Steps:</a:t>
            </a:r>
            <a:endParaRPr lang="en-IN" dirty="0"/>
          </a:p>
        </p:txBody>
      </p:sp>
      <p:sp>
        <p:nvSpPr>
          <p:cNvPr id="3" name="Content Placeholder 2">
            <a:extLst>
              <a:ext uri="{FF2B5EF4-FFF2-40B4-BE49-F238E27FC236}">
                <a16:creationId xmlns:a16="http://schemas.microsoft.com/office/drawing/2014/main" id="{341379DD-1C58-4C89-8675-275D0D5C3B8C}"/>
              </a:ext>
            </a:extLst>
          </p:cNvPr>
          <p:cNvSpPr>
            <a:spLocks noGrp="1"/>
          </p:cNvSpPr>
          <p:nvPr>
            <p:ph idx="1"/>
          </p:nvPr>
        </p:nvSpPr>
        <p:spPr>
          <a:xfrm>
            <a:off x="696157" y="2157273"/>
            <a:ext cx="10515600" cy="3558051"/>
          </a:xfrm>
        </p:spPr>
        <p:txBody>
          <a:bodyPr>
            <a:normAutofit/>
          </a:bodyPr>
          <a:lstStyle/>
          <a:p>
            <a:r>
              <a:rPr lang="en-US" dirty="0"/>
              <a:t>We check the Dataset Information which tells that how many rows and columns are present in our dataset and data type of the columns whether they are object, integer or float, for this we use shape, info functions.</a:t>
            </a:r>
          </a:p>
          <a:p>
            <a:r>
              <a:rPr lang="en-US" dirty="0"/>
              <a:t>We check for Duplicate records and drop them if present.</a:t>
            </a:r>
          </a:p>
          <a:p>
            <a:r>
              <a:rPr lang="en-US" dirty="0"/>
              <a:t>Then we check for the null values present in our dataset. If null values are present then we have to normalize them or remove them.</a:t>
            </a:r>
          </a:p>
          <a:p>
            <a:r>
              <a:rPr lang="en-US" dirty="0"/>
              <a:t>After that we check the summary statistics of our dataset. This part tells about the statistics of our dataset we get an idea about mean, median, mode, IQR, and also tells weather any outliers are present in our dataset or not.</a:t>
            </a:r>
            <a:endParaRPr lang="en-IN" dirty="0"/>
          </a:p>
        </p:txBody>
      </p:sp>
    </p:spTree>
    <p:extLst>
      <p:ext uri="{BB962C8B-B14F-4D97-AF65-F5344CB8AC3E}">
        <p14:creationId xmlns:p14="http://schemas.microsoft.com/office/powerpoint/2010/main" val="383343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F28A-D55A-4D44-9750-9045EB136A29}"/>
              </a:ext>
            </a:extLst>
          </p:cNvPr>
          <p:cNvSpPr>
            <a:spLocks noGrp="1"/>
          </p:cNvSpPr>
          <p:nvPr>
            <p:ph type="title"/>
          </p:nvPr>
        </p:nvSpPr>
        <p:spPr>
          <a:xfrm>
            <a:off x="810000" y="639192"/>
            <a:ext cx="5448757" cy="778446"/>
          </a:xfrm>
        </p:spPr>
        <p:txBody>
          <a:bodyPr/>
          <a:lstStyle/>
          <a:p>
            <a:r>
              <a:rPr lang="en-GB" dirty="0"/>
              <a:t>Data Cleaning Steps:</a:t>
            </a:r>
            <a:endParaRPr lang="en-IN" dirty="0"/>
          </a:p>
        </p:txBody>
      </p:sp>
      <p:sp>
        <p:nvSpPr>
          <p:cNvPr id="3" name="Content Placeholder 2">
            <a:extLst>
              <a:ext uri="{FF2B5EF4-FFF2-40B4-BE49-F238E27FC236}">
                <a16:creationId xmlns:a16="http://schemas.microsoft.com/office/drawing/2014/main" id="{816A0255-DF1C-4D7C-834B-FC4F5ED693F9}"/>
              </a:ext>
            </a:extLst>
          </p:cNvPr>
          <p:cNvSpPr>
            <a:spLocks noGrp="1"/>
          </p:cNvSpPr>
          <p:nvPr>
            <p:ph idx="1"/>
          </p:nvPr>
        </p:nvSpPr>
        <p:spPr/>
        <p:txBody>
          <a:bodyPr/>
          <a:lstStyle/>
          <a:p>
            <a:r>
              <a:rPr lang="en-US" dirty="0"/>
              <a:t>We have to check the correlation between the different  independent features and presence of multicollinearity between them and remove the columns which are highly corelated with each other.</a:t>
            </a:r>
          </a:p>
          <a:p>
            <a:r>
              <a:rPr lang="en-US" dirty="0"/>
              <a:t>We have converted the Datetime into Timestamp and Extract the Day Month and Year from it.</a:t>
            </a:r>
          </a:p>
          <a:p>
            <a:r>
              <a:rPr lang="en-US" dirty="0"/>
              <a:t>We drop the p-circle column because it has only one unique value that tells that collected data is only for one circle.</a:t>
            </a:r>
          </a:p>
          <a:p>
            <a:r>
              <a:rPr lang="en-US" dirty="0"/>
              <a:t>We cannot remove outliers because more than 23% of our information are removed.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3781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5A8A-98CF-4FA2-A6C3-542029B96788}"/>
              </a:ext>
            </a:extLst>
          </p:cNvPr>
          <p:cNvSpPr>
            <a:spLocks noGrp="1"/>
          </p:cNvSpPr>
          <p:nvPr>
            <p:ph type="title"/>
          </p:nvPr>
        </p:nvSpPr>
        <p:spPr>
          <a:xfrm>
            <a:off x="810000" y="447188"/>
            <a:ext cx="3460159" cy="970450"/>
          </a:xfrm>
        </p:spPr>
        <p:txBody>
          <a:bodyPr/>
          <a:lstStyle/>
          <a:p>
            <a:r>
              <a:rPr lang="en-GB" dirty="0"/>
              <a:t>Visualization:</a:t>
            </a:r>
            <a:endParaRPr lang="en-IN" dirty="0"/>
          </a:p>
        </p:txBody>
      </p:sp>
      <p:sp>
        <p:nvSpPr>
          <p:cNvPr id="3" name="Content Placeholder 2">
            <a:extLst>
              <a:ext uri="{FF2B5EF4-FFF2-40B4-BE49-F238E27FC236}">
                <a16:creationId xmlns:a16="http://schemas.microsoft.com/office/drawing/2014/main" id="{64B5EA2E-9DFE-4CC1-8D48-8EE606DA0D15}"/>
              </a:ext>
            </a:extLst>
          </p:cNvPr>
          <p:cNvSpPr>
            <a:spLocks noGrp="1"/>
          </p:cNvSpPr>
          <p:nvPr>
            <p:ph idx="1"/>
          </p:nvPr>
        </p:nvSpPr>
        <p:spPr>
          <a:xfrm>
            <a:off x="818712" y="2263806"/>
            <a:ext cx="10554574" cy="3018408"/>
          </a:xfrm>
        </p:spPr>
        <p:txBody>
          <a:bodyPr>
            <a:normAutofit/>
          </a:bodyPr>
          <a:lstStyle/>
          <a:p>
            <a:r>
              <a:rPr lang="en-GB" dirty="0"/>
              <a:t>First we have plot a heatmap to check whether any outliers are present or not.</a:t>
            </a:r>
          </a:p>
          <a:p>
            <a:r>
              <a:rPr lang="en-GB" dirty="0"/>
              <a:t>Second we have created count plot to check the label output 1 and 0 </a:t>
            </a:r>
          </a:p>
          <a:p>
            <a:r>
              <a:rPr lang="en-GB" dirty="0"/>
              <a:t>We have created  hist plot for all the columns to check the distribution of datasets</a:t>
            </a:r>
          </a:p>
          <a:p>
            <a:r>
              <a:rPr lang="en-GB" dirty="0"/>
              <a:t>We have used bivariate analysis such  scatterplot, bar plot to pair plot to check the relation with target variables</a:t>
            </a:r>
          </a:p>
          <a:p>
            <a:r>
              <a:rPr lang="en-GB" dirty="0"/>
              <a:t>we have created box plot in for loop to see if there is any outliers present in the datasets</a:t>
            </a:r>
          </a:p>
          <a:p>
            <a:r>
              <a:rPr lang="en-US" dirty="0"/>
              <a:t>We have also drawn hist plot to check the skewness present in the datasets</a:t>
            </a:r>
            <a:endParaRPr lang="en-GB" dirty="0"/>
          </a:p>
          <a:p>
            <a:endParaRPr lang="en-IN" dirty="0"/>
          </a:p>
        </p:txBody>
      </p:sp>
    </p:spTree>
    <p:extLst>
      <p:ext uri="{BB962C8B-B14F-4D97-AF65-F5344CB8AC3E}">
        <p14:creationId xmlns:p14="http://schemas.microsoft.com/office/powerpoint/2010/main" val="16486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B48C-0BF2-41E8-91E5-02276A0F817F}"/>
              </a:ext>
            </a:extLst>
          </p:cNvPr>
          <p:cNvSpPr>
            <a:spLocks noGrp="1"/>
          </p:cNvSpPr>
          <p:nvPr>
            <p:ph type="title"/>
          </p:nvPr>
        </p:nvSpPr>
        <p:spPr>
          <a:xfrm>
            <a:off x="810000" y="745724"/>
            <a:ext cx="5546412" cy="671914"/>
          </a:xfrm>
        </p:spPr>
        <p:txBody>
          <a:bodyPr/>
          <a:lstStyle/>
          <a:p>
            <a:r>
              <a:rPr lang="en-GB" dirty="0"/>
              <a:t>Modelling Procedure</a:t>
            </a:r>
            <a:endParaRPr lang="en-IN" dirty="0"/>
          </a:p>
        </p:txBody>
      </p:sp>
      <p:sp>
        <p:nvSpPr>
          <p:cNvPr id="3" name="Content Placeholder 2">
            <a:extLst>
              <a:ext uri="{FF2B5EF4-FFF2-40B4-BE49-F238E27FC236}">
                <a16:creationId xmlns:a16="http://schemas.microsoft.com/office/drawing/2014/main" id="{4C811DD3-67C3-4738-83CB-EE503B52BC9F}"/>
              </a:ext>
            </a:extLst>
          </p:cNvPr>
          <p:cNvSpPr>
            <a:spLocks noGrp="1"/>
          </p:cNvSpPr>
          <p:nvPr>
            <p:ph idx="1"/>
          </p:nvPr>
        </p:nvSpPr>
        <p:spPr/>
        <p:txBody>
          <a:bodyPr>
            <a:normAutofit fontScale="92500" lnSpcReduction="10000"/>
          </a:bodyPr>
          <a:lstStyle/>
          <a:p>
            <a:r>
              <a:rPr lang="en-US" dirty="0"/>
              <a:t>We know that this is a classification problem but its an imbalance dataset so here instead of going for accuracy we check the precision , recall, F1score, and Auc Roc Scores .we try to maximize the TP and TN Rate and reduce the FP and FN Rate</a:t>
            </a:r>
          </a:p>
          <a:p>
            <a:r>
              <a:rPr lang="en-US" dirty="0"/>
              <a:t>We have split the datasets into training and testing with test size 0.25 and random state 42.</a:t>
            </a:r>
          </a:p>
          <a:p>
            <a:r>
              <a:rPr lang="en-US" dirty="0"/>
              <a:t>As we know this dataset is imbalance so we don’t too much focus on accuracy score . We see the precision and recall  value along with f1_score.</a:t>
            </a:r>
          </a:p>
          <a:p>
            <a:r>
              <a:rPr lang="en-US" dirty="0"/>
              <a:t>We have imported all the necessary libraries to perform the model function.</a:t>
            </a:r>
          </a:p>
          <a:p>
            <a:r>
              <a:rPr lang="en-US" dirty="0"/>
              <a:t>The libraries imported from scikit learn to perform models functions are- Logistic regression, </a:t>
            </a:r>
            <a:r>
              <a:rPr lang="en-US" dirty="0" err="1"/>
              <a:t>GuassianNb</a:t>
            </a:r>
            <a:r>
              <a:rPr lang="en-US" dirty="0"/>
              <a:t>, </a:t>
            </a:r>
            <a:r>
              <a:rPr lang="en-US" dirty="0" err="1"/>
              <a:t>DicisionTreeClassifier,and</a:t>
            </a:r>
            <a:r>
              <a:rPr lang="en-US" dirty="0"/>
              <a:t> some ensemble techniques such as </a:t>
            </a:r>
            <a:r>
              <a:rPr lang="en-US" dirty="0" err="1"/>
              <a:t>randomForestClassifer</a:t>
            </a:r>
            <a:r>
              <a:rPr lang="en-US" dirty="0"/>
              <a:t> and </a:t>
            </a:r>
            <a:r>
              <a:rPr lang="en-US" dirty="0" err="1"/>
              <a:t>AdaBoostClassifier</a:t>
            </a:r>
            <a:endParaRPr lang="en-US" dirty="0"/>
          </a:p>
          <a:p>
            <a:r>
              <a:rPr lang="en-US" dirty="0"/>
              <a:t>Also used proper Hyperparameter tunning for Both the Models to obtain best parameter for our Model</a:t>
            </a:r>
          </a:p>
          <a:p>
            <a:endParaRPr lang="en-IN" dirty="0"/>
          </a:p>
        </p:txBody>
      </p:sp>
    </p:spTree>
    <p:extLst>
      <p:ext uri="{BB962C8B-B14F-4D97-AF65-F5344CB8AC3E}">
        <p14:creationId xmlns:p14="http://schemas.microsoft.com/office/powerpoint/2010/main" val="145807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D7D1-4230-41CC-814E-98FF00EFA964}"/>
              </a:ext>
            </a:extLst>
          </p:cNvPr>
          <p:cNvSpPr>
            <a:spLocks noGrp="1"/>
          </p:cNvSpPr>
          <p:nvPr>
            <p:ph type="title"/>
          </p:nvPr>
        </p:nvSpPr>
        <p:spPr/>
        <p:txBody>
          <a:bodyPr/>
          <a:lstStyle/>
          <a:p>
            <a:r>
              <a:rPr lang="en-GB" dirty="0"/>
              <a:t>Model Performance</a:t>
            </a:r>
            <a:endParaRPr lang="en-IN" dirty="0"/>
          </a:p>
        </p:txBody>
      </p:sp>
      <p:sp>
        <p:nvSpPr>
          <p:cNvPr id="3" name="Content Placeholder 2">
            <a:extLst>
              <a:ext uri="{FF2B5EF4-FFF2-40B4-BE49-F238E27FC236}">
                <a16:creationId xmlns:a16="http://schemas.microsoft.com/office/drawing/2014/main" id="{3946B493-48E2-4768-9EEE-FA9011757FC8}"/>
              </a:ext>
            </a:extLst>
          </p:cNvPr>
          <p:cNvSpPr>
            <a:spLocks noGrp="1"/>
          </p:cNvSpPr>
          <p:nvPr>
            <p:ph idx="1"/>
          </p:nvPr>
        </p:nvSpPr>
        <p:spPr>
          <a:xfrm>
            <a:off x="818712" y="2222287"/>
            <a:ext cx="10554574" cy="3423911"/>
          </a:xfrm>
        </p:spPr>
        <p:txBody>
          <a:bodyPr>
            <a:normAutofit/>
          </a:bodyPr>
          <a:lstStyle/>
          <a:p>
            <a:r>
              <a:rPr lang="en-GB" dirty="0"/>
              <a:t>In Logistic Regression by using the oversampling Technique we got an accuracy score of 78% ,F1 Score of 94%, Precision Score of 91%, Recall score of 97% and Auc Roc score of 81%</a:t>
            </a:r>
          </a:p>
          <a:p>
            <a:r>
              <a:rPr lang="en-GB" dirty="0"/>
              <a:t>All the model performed well but the best performing model was random forest. </a:t>
            </a:r>
          </a:p>
          <a:p>
            <a:r>
              <a:rPr lang="en-IN" dirty="0"/>
              <a:t>My best performing model was random forest with the accuracy score of 92% ,F1 score of 96%,precision score of 93%,recall score of 98% so we have used this model for predictions and saved the model </a:t>
            </a:r>
          </a:p>
        </p:txBody>
      </p:sp>
    </p:spTree>
    <p:extLst>
      <p:ext uri="{BB962C8B-B14F-4D97-AF65-F5344CB8AC3E}">
        <p14:creationId xmlns:p14="http://schemas.microsoft.com/office/powerpoint/2010/main" val="165795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3FF1-B96F-46C8-AE83-10A8C92803A3}"/>
              </a:ext>
            </a:extLst>
          </p:cNvPr>
          <p:cNvSpPr>
            <a:spLocks noGrp="1"/>
          </p:cNvSpPr>
          <p:nvPr>
            <p:ph type="title"/>
          </p:nvPr>
        </p:nvSpPr>
        <p:spPr>
          <a:xfrm>
            <a:off x="810000" y="447188"/>
            <a:ext cx="3016276" cy="970450"/>
          </a:xfrm>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1616B7AE-66F1-4F29-8172-58289CE99F32}"/>
              </a:ext>
            </a:extLst>
          </p:cNvPr>
          <p:cNvSpPr>
            <a:spLocks noGrp="1"/>
          </p:cNvSpPr>
          <p:nvPr>
            <p:ph idx="1"/>
          </p:nvPr>
        </p:nvSpPr>
        <p:spPr/>
        <p:txBody>
          <a:bodyPr>
            <a:normAutofit fontScale="85000" lnSpcReduction="20000"/>
          </a:bodyPr>
          <a:lstStyle/>
          <a:p>
            <a:r>
              <a:rPr lang="en-GB" dirty="0"/>
              <a:t>We have built a complete Classification Model ,Label 1 indicating Non-Defaulters Customers and Label-0 indicating Defaulter Customer </a:t>
            </a:r>
          </a:p>
          <a:p>
            <a:r>
              <a:rPr lang="en-IN" sz="2200" dirty="0">
                <a:effectLst/>
                <a:latin typeface="Calibri" panose="020F0502020204030204" pitchFamily="34" charset="0"/>
                <a:ea typeface="Calibri" panose="020F0502020204030204" pitchFamily="34" charset="0"/>
                <a:cs typeface="Times New Roman" panose="02020603050405020304" pitchFamily="18" charset="0"/>
              </a:rPr>
              <a:t>We have explored the data, cleaned the data, visualized the data, and have built various models for predictions</a:t>
            </a:r>
          </a:p>
          <a:p>
            <a:r>
              <a:rPr lang="en-IN" sz="2200" dirty="0">
                <a:effectLst/>
                <a:latin typeface="Calibri" panose="020F0502020204030204" pitchFamily="34" charset="0"/>
                <a:ea typeface="Calibri" panose="020F0502020204030204" pitchFamily="34" charset="0"/>
                <a:cs typeface="Times New Roman" panose="02020603050405020304" pitchFamily="18" charset="0"/>
              </a:rPr>
              <a:t>There is no doubt the data was huge  but luckily there no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NaN</a:t>
            </a:r>
            <a:r>
              <a:rPr lang="en-IN" sz="2200" dirty="0">
                <a:effectLst/>
                <a:latin typeface="Calibri" panose="020F0502020204030204" pitchFamily="34" charset="0"/>
                <a:ea typeface="Calibri" panose="020F0502020204030204" pitchFamily="34" charset="0"/>
                <a:cs typeface="Times New Roman" panose="02020603050405020304" pitchFamily="18" charset="0"/>
              </a:rPr>
              <a:t> values so we didn’t have to treat them</a:t>
            </a:r>
            <a:endParaRPr lang="en-GB" sz="2200" dirty="0"/>
          </a:p>
          <a:p>
            <a:r>
              <a:rPr lang="en-GB" sz="2200" dirty="0"/>
              <a:t>Some of Duplicate records are present which are successfully tackle during Pre-processing.</a:t>
            </a:r>
          </a:p>
          <a:p>
            <a:r>
              <a:rPr lang="en-GB" dirty="0"/>
              <a:t>Some of the Independent Feature are highly corelated with each other so to avoid Multicollinearity we have removed them during pre-processing</a:t>
            </a:r>
          </a:p>
          <a:p>
            <a:r>
              <a:rPr lang="en-IN" sz="2200" dirty="0">
                <a:effectLst/>
                <a:latin typeface="Calibri" panose="020F0502020204030204" pitchFamily="34" charset="0"/>
                <a:ea typeface="Calibri" panose="020F0502020204030204" pitchFamily="34" charset="0"/>
                <a:cs typeface="Times New Roman" panose="02020603050405020304" pitchFamily="18" charset="0"/>
              </a:rPr>
              <a:t>I used various machine learning algorithms such as logistic regression, Decision tree classifier, AdaBoost classifier etc and I found the best result was given by Random forest Classifier so I saved the model for prediction</a:t>
            </a:r>
            <a:endParaRPr lang="en-IN" sz="2200" dirty="0"/>
          </a:p>
        </p:txBody>
      </p:sp>
    </p:spTree>
    <p:extLst>
      <p:ext uri="{BB962C8B-B14F-4D97-AF65-F5344CB8AC3E}">
        <p14:creationId xmlns:p14="http://schemas.microsoft.com/office/powerpoint/2010/main" val="29046418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TotalTime>
  <Words>1044</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Micro-Credit Defaulter Model Prediction:</vt:lpstr>
      <vt:lpstr>Problem Statement</vt:lpstr>
      <vt:lpstr>Data Cleaning Steps:</vt:lpstr>
      <vt:lpstr>Data Cleaning Steps:</vt:lpstr>
      <vt:lpstr>Visualization:</vt:lpstr>
      <vt:lpstr>Modelling Procedure</vt:lpstr>
      <vt:lpstr>Model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binit biswal</dc:creator>
  <cp:lastModifiedBy>akchay pradhan</cp:lastModifiedBy>
  <cp:revision>19</cp:revision>
  <dcterms:created xsi:type="dcterms:W3CDTF">2020-12-26T12:15:24Z</dcterms:created>
  <dcterms:modified xsi:type="dcterms:W3CDTF">2021-03-22T16:18:52Z</dcterms:modified>
</cp:coreProperties>
</file>