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60" r:id="rId4"/>
    <p:sldId id="267" r:id="rId5"/>
    <p:sldId id="264" r:id="rId6"/>
    <p:sldId id="263" r:id="rId7"/>
    <p:sldId id="261" r:id="rId8"/>
    <p:sldId id="262" r:id="rId9"/>
    <p:sldId id="265" r:id="rId10"/>
    <p:sldId id="258" r:id="rId11"/>
    <p:sldId id="269" r:id="rId12"/>
    <p:sldId id="276" r:id="rId13"/>
    <p:sldId id="270" r:id="rId14"/>
    <p:sldId id="268" r:id="rId15"/>
    <p:sldId id="284" r:id="rId16"/>
    <p:sldId id="285" r:id="rId17"/>
    <p:sldId id="273" r:id="rId18"/>
    <p:sldId id="272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6" r:id="rId28"/>
    <p:sldId id="286" r:id="rId29"/>
    <p:sldId id="287" r:id="rId30"/>
    <p:sldId id="288" r:id="rId31"/>
    <p:sldId id="290" r:id="rId32"/>
    <p:sldId id="291" r:id="rId33"/>
    <p:sldId id="292" r:id="rId34"/>
    <p:sldId id="271" r:id="rId35"/>
    <p:sldId id="274" r:id="rId36"/>
    <p:sldId id="294" r:id="rId37"/>
    <p:sldId id="297" r:id="rId38"/>
    <p:sldId id="298" r:id="rId39"/>
    <p:sldId id="289" r:id="rId40"/>
    <p:sldId id="299" r:id="rId41"/>
    <p:sldId id="25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3" autoAdjust="0"/>
    <p:restoredTop sz="94660"/>
  </p:normalViewPr>
  <p:slideViewPr>
    <p:cSldViewPr snapToGrid="0" showGuides="1">
      <p:cViewPr>
        <p:scale>
          <a:sx n="71" d="100"/>
          <a:sy n="71" d="100"/>
        </p:scale>
        <p:origin x="1176" y="2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26F1A-2811-4F5A-A31C-40069D4AC32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07653-CA4F-460E-A259-0B73AE23A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2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07653-CA4F-460E-A259-0B73AE23A9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1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downloaded</a:t>
            </a:r>
            <a:r>
              <a:rPr lang="en-US" baseline="0" dirty="0" smtClean="0"/>
              <a:t> from https://github.com/datadesk/california-coronavirus-data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07653-CA4F-460E-A259-0B73AE23A9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1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#plot LA county----</a:t>
            </a:r>
          </a:p>
          <a:p>
            <a:r>
              <a:rPr lang="en-US" dirty="0" smtClean="0"/>
              <a:t>ggplot(data[</a:t>
            </a:r>
            <a:r>
              <a:rPr lang="en-US" dirty="0" err="1" smtClean="0"/>
              <a:t>grepl</a:t>
            </a:r>
            <a:r>
              <a:rPr lang="en-US" dirty="0" smtClean="0"/>
              <a:t>("Los Angeles", </a:t>
            </a:r>
            <a:r>
              <a:rPr lang="en-US" dirty="0" err="1" smtClean="0"/>
              <a:t>data$county</a:t>
            </a:r>
            <a:r>
              <a:rPr lang="en-US" dirty="0" smtClean="0"/>
              <a:t>),], </a:t>
            </a:r>
            <a:r>
              <a:rPr lang="en-US" dirty="0" err="1" smtClean="0"/>
              <a:t>aes</a:t>
            </a:r>
            <a:r>
              <a:rPr lang="en-US" dirty="0" smtClean="0"/>
              <a:t>(date, </a:t>
            </a:r>
            <a:r>
              <a:rPr lang="en-US" dirty="0" err="1" smtClean="0"/>
              <a:t>new_deaths</a:t>
            </a:r>
            <a:r>
              <a:rPr lang="en-US" dirty="0" smtClean="0"/>
              <a:t>))+</a:t>
            </a:r>
            <a:r>
              <a:rPr lang="en-US" dirty="0" err="1" smtClean="0"/>
              <a:t>geom_point</a:t>
            </a:r>
            <a:r>
              <a:rPr lang="en-US" dirty="0" smtClean="0"/>
              <a:t>()+</a:t>
            </a:r>
            <a:r>
              <a:rPr lang="en-US" dirty="0" err="1" smtClean="0"/>
              <a:t>geom_line</a:t>
            </a:r>
            <a:r>
              <a:rPr lang="en-US" dirty="0" smtClean="0"/>
              <a:t>()+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scale_x_date</a:t>
            </a:r>
            <a:r>
              <a:rPr lang="en-US" dirty="0" smtClean="0"/>
              <a:t>(name = '', </a:t>
            </a:r>
            <a:r>
              <a:rPr lang="en-US" dirty="0" err="1" smtClean="0"/>
              <a:t>date_breaks</a:t>
            </a:r>
            <a:r>
              <a:rPr lang="en-US" dirty="0" smtClean="0"/>
              <a:t> = '10 days', </a:t>
            </a:r>
            <a:r>
              <a:rPr lang="en-US" dirty="0" err="1" smtClean="0"/>
              <a:t>date_labels</a:t>
            </a:r>
            <a:r>
              <a:rPr lang="en-US" dirty="0" smtClean="0"/>
              <a:t> = '%D')+ #label x-axis every 10 days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theme_bw</a:t>
            </a:r>
            <a:r>
              <a:rPr lang="en-US" dirty="0" smtClean="0"/>
              <a:t>(</a:t>
            </a:r>
            <a:r>
              <a:rPr lang="en-US" dirty="0" err="1" smtClean="0"/>
              <a:t>base_size</a:t>
            </a:r>
            <a:r>
              <a:rPr lang="en-US" dirty="0" smtClean="0"/>
              <a:t> = 18)+theme(</a:t>
            </a:r>
            <a:r>
              <a:rPr lang="en-US" dirty="0" err="1" smtClean="0"/>
              <a:t>axis.text.x</a:t>
            </a:r>
            <a:r>
              <a:rPr lang="en-US" dirty="0" smtClean="0"/>
              <a:t> = </a:t>
            </a:r>
            <a:r>
              <a:rPr lang="en-US" dirty="0" err="1" smtClean="0"/>
              <a:t>element_text</a:t>
            </a:r>
            <a:r>
              <a:rPr lang="en-US" dirty="0" smtClean="0"/>
              <a:t>(angle = 45, </a:t>
            </a:r>
            <a:r>
              <a:rPr lang="en-US" dirty="0" err="1" smtClean="0"/>
              <a:t>vjust</a:t>
            </a:r>
            <a:r>
              <a:rPr lang="en-US" dirty="0" smtClean="0"/>
              <a:t> = 0.5, </a:t>
            </a:r>
            <a:r>
              <a:rPr lang="en-US" dirty="0" err="1" smtClean="0"/>
              <a:t>hjust</a:t>
            </a:r>
            <a:r>
              <a:rPr lang="en-US" dirty="0" smtClean="0"/>
              <a:t>=1))+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ylab</a:t>
            </a:r>
            <a:r>
              <a:rPr lang="en-US" dirty="0" smtClean="0"/>
              <a:t>("LA County COVID new deaths")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07653-CA4F-460E-A259-0B73AE23A9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1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07653-CA4F-460E-A259-0B73AE23A9A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07653-CA4F-460E-A259-0B73AE23A9A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8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07653-CA4F-460E-A259-0B73AE23A9A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6F8B-DAD7-4A22-8936-64AA3536B4DC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5E2E-EB80-4587-B147-7A601B77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6F8B-DAD7-4A22-8936-64AA3536B4DC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5E2E-EB80-4587-B147-7A601B77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5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6F8B-DAD7-4A22-8936-64AA3536B4DC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5E2E-EB80-4587-B147-7A601B77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2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6F8B-DAD7-4A22-8936-64AA3536B4DC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5E2E-EB80-4587-B147-7A601B77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5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6F8B-DAD7-4A22-8936-64AA3536B4DC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5E2E-EB80-4587-B147-7A601B77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4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6F8B-DAD7-4A22-8936-64AA3536B4DC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5E2E-EB80-4587-B147-7A601B77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6F8B-DAD7-4A22-8936-64AA3536B4DC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5E2E-EB80-4587-B147-7A601B77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8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6F8B-DAD7-4A22-8936-64AA3536B4DC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5E2E-EB80-4587-B147-7A601B77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2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6F8B-DAD7-4A22-8936-64AA3536B4DC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5E2E-EB80-4587-B147-7A601B77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6F8B-DAD7-4A22-8936-64AA3536B4DC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5E2E-EB80-4587-B147-7A601B77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7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6F8B-DAD7-4A22-8936-64AA3536B4DC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5E2E-EB80-4587-B147-7A601B77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86F8B-DAD7-4A22-8936-64AA3536B4DC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05E2E-EB80-4587-B147-7A601B77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4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Introduction to </a:t>
            </a:r>
            <a:br>
              <a:rPr lang="en-US" sz="4400" dirty="0" smtClean="0"/>
            </a:br>
            <a:r>
              <a:rPr lang="en-US" sz="4400" dirty="0" smtClean="0"/>
              <a:t>Time </a:t>
            </a:r>
            <a:r>
              <a:rPr lang="en-US" sz="4400" dirty="0" smtClean="0"/>
              <a:t>Series Analysis </a:t>
            </a:r>
            <a:r>
              <a:rPr lang="en-US" sz="4400" dirty="0" smtClean="0"/>
              <a:t>&amp; Applications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81219"/>
            <a:ext cx="9144000" cy="156828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BIG Summer Hackathon</a:t>
            </a:r>
          </a:p>
          <a:p>
            <a:r>
              <a:rPr lang="en-US" dirty="0" smtClean="0"/>
              <a:t>July 18, 2020</a:t>
            </a:r>
          </a:p>
          <a:p>
            <a:endParaRPr lang="en-US" dirty="0"/>
          </a:p>
          <a:p>
            <a:r>
              <a:rPr lang="en-US" dirty="0" smtClean="0"/>
              <a:t>Katherine </a:t>
            </a:r>
            <a:r>
              <a:rPr lang="en-US" dirty="0" smtClean="0"/>
              <a:t>Sheu</a:t>
            </a:r>
          </a:p>
          <a:p>
            <a:r>
              <a:rPr lang="en-US" dirty="0" smtClean="0"/>
              <a:t>katherinesheu@ucla.edu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2015" cy="4351338"/>
          </a:xfrm>
        </p:spPr>
        <p:txBody>
          <a:bodyPr/>
          <a:lstStyle/>
          <a:p>
            <a:r>
              <a:rPr lang="en-US" dirty="0" smtClean="0"/>
              <a:t>Importing time series </a:t>
            </a:r>
            <a:r>
              <a:rPr lang="en-US" dirty="0" smtClean="0"/>
              <a:t>data (in R)</a:t>
            </a:r>
          </a:p>
          <a:p>
            <a:r>
              <a:rPr lang="en-US" dirty="0" smtClean="0"/>
              <a:t>Signals and noise</a:t>
            </a:r>
          </a:p>
          <a:p>
            <a:pPr lvl="1"/>
            <a:r>
              <a:rPr lang="en-US" dirty="0" smtClean="0"/>
              <a:t>Moving </a:t>
            </a:r>
            <a:r>
              <a:rPr lang="en-US" dirty="0" smtClean="0"/>
              <a:t>averages and </a:t>
            </a:r>
            <a:r>
              <a:rPr lang="en-US" dirty="0" smtClean="0"/>
              <a:t>filtering</a:t>
            </a:r>
          </a:p>
          <a:p>
            <a:endParaRPr lang="en-US" dirty="0" smtClean="0"/>
          </a:p>
          <a:p>
            <a:r>
              <a:rPr lang="en-US" dirty="0" smtClean="0"/>
              <a:t>Time series </a:t>
            </a:r>
            <a:r>
              <a:rPr lang="en-US" dirty="0"/>
              <a:t>s</a:t>
            </a:r>
            <a:r>
              <a:rPr lang="en-US" dirty="0" smtClean="0"/>
              <a:t>tatistical models</a:t>
            </a:r>
          </a:p>
          <a:p>
            <a:pPr lvl="1"/>
            <a:r>
              <a:rPr lang="en-US" dirty="0" smtClean="0"/>
              <a:t>Stationary vs non-stationary</a:t>
            </a:r>
            <a:endParaRPr lang="en-US" dirty="0" smtClean="0"/>
          </a:p>
          <a:p>
            <a:r>
              <a:rPr lang="en-US" dirty="0" smtClean="0"/>
              <a:t>Forecasting with </a:t>
            </a:r>
            <a:r>
              <a:rPr lang="en-US" dirty="0" smtClean="0"/>
              <a:t>time series data</a:t>
            </a:r>
          </a:p>
          <a:p>
            <a:pPr lvl="1"/>
            <a:r>
              <a:rPr lang="en-US" dirty="0" smtClean="0"/>
              <a:t>Classical </a:t>
            </a:r>
            <a:r>
              <a:rPr lang="en-US" dirty="0" smtClean="0"/>
              <a:t>time series </a:t>
            </a:r>
            <a:r>
              <a:rPr lang="en-US" dirty="0" smtClean="0"/>
              <a:t>regression models, versus</a:t>
            </a:r>
            <a:endParaRPr lang="en-US" dirty="0" smtClean="0"/>
          </a:p>
          <a:p>
            <a:pPr lvl="1"/>
            <a:r>
              <a:rPr lang="en-US" dirty="0" smtClean="0"/>
              <a:t>ARIMA (</a:t>
            </a:r>
            <a:r>
              <a:rPr lang="en-US" dirty="0"/>
              <a:t>a</a:t>
            </a:r>
            <a:r>
              <a:rPr lang="en-US" dirty="0" smtClean="0"/>
              <a:t>utoregressive </a:t>
            </a:r>
            <a:r>
              <a:rPr lang="en-US" dirty="0"/>
              <a:t>integrated moving average) </a:t>
            </a:r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1246"/>
          </a:xfrm>
        </p:spPr>
        <p:txBody>
          <a:bodyPr/>
          <a:lstStyle/>
          <a:p>
            <a:r>
              <a:rPr lang="en-US" dirty="0"/>
              <a:t>Importing time series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45"/>
            <a:ext cx="7886700" cy="19028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 library(ggplot2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 #read/view data----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 data = read.csv("latimes-county-totals.csv")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data$date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>
                <a:solidFill>
                  <a:srgbClr val="0070C0"/>
                </a:solidFill>
              </a:rPr>
              <a:t>as.Date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data$date</a:t>
            </a:r>
            <a:r>
              <a:rPr lang="en-US" dirty="0">
                <a:solidFill>
                  <a:srgbClr val="0070C0"/>
                </a:solidFill>
              </a:rPr>
              <a:t>)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rgbClr val="0070C0"/>
                </a:solidFill>
              </a:rPr>
              <a:t>head(data)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7" y="3744264"/>
            <a:ext cx="8384751" cy="147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839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Bonus: Time Series Primer for 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8" y="999308"/>
            <a:ext cx="8521882" cy="2779032"/>
          </a:xfrm>
        </p:spPr>
        <p:txBody>
          <a:bodyPr>
            <a:noAutofit/>
          </a:bodyPr>
          <a:lstStyle/>
          <a:p>
            <a:r>
              <a:rPr lang="en-US" sz="2400" dirty="0" smtClean="0"/>
              <a:t>You can use the package “</a:t>
            </a:r>
            <a:r>
              <a:rPr lang="en-US" sz="2400" dirty="0" err="1" smtClean="0"/>
              <a:t>astsa</a:t>
            </a:r>
            <a:r>
              <a:rPr lang="en-US" sz="2400" dirty="0" smtClean="0"/>
              <a:t>”</a:t>
            </a:r>
          </a:p>
          <a:p>
            <a:r>
              <a:rPr lang="en-US" sz="2400" dirty="0"/>
              <a:t>#Applied Statistical Time Series </a:t>
            </a:r>
            <a:r>
              <a:rPr lang="en-US" sz="2400" dirty="0" smtClean="0"/>
              <a:t>Analysis</a:t>
            </a:r>
          </a:p>
          <a:p>
            <a:r>
              <a:rPr lang="en-US" sz="2400" dirty="0" smtClean="0"/>
              <a:t>Use the command </a:t>
            </a:r>
            <a:r>
              <a:rPr lang="en-US" sz="2400" dirty="0" err="1" smtClean="0">
                <a:solidFill>
                  <a:srgbClr val="0070C0"/>
                </a:solidFill>
              </a:rPr>
              <a:t>ts</a:t>
            </a:r>
            <a:r>
              <a:rPr lang="en-US" sz="2400" dirty="0" smtClean="0"/>
              <a:t> to create a time series object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&gt; (</a:t>
            </a:r>
            <a:r>
              <a:rPr lang="en-US" sz="2400" dirty="0" err="1">
                <a:solidFill>
                  <a:srgbClr val="0070C0"/>
                </a:solidFill>
              </a:rPr>
              <a:t>mydata</a:t>
            </a:r>
            <a:r>
              <a:rPr lang="en-US" sz="2400" dirty="0">
                <a:solidFill>
                  <a:srgbClr val="0070C0"/>
                </a:solidFill>
              </a:rPr>
              <a:t> = c(1,2,3,2,1,4,5,6) ) #make a small dataset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&gt;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mydata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70C0"/>
                </a:solidFill>
              </a:rPr>
              <a:t>as.ts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mydata</a:t>
            </a:r>
            <a:r>
              <a:rPr lang="en-US" sz="2400" dirty="0">
                <a:solidFill>
                  <a:srgbClr val="0070C0"/>
                </a:solidFill>
              </a:rPr>
              <a:t>) ) #</a:t>
            </a:r>
            <a:r>
              <a:rPr lang="en-US" sz="2400" dirty="0" smtClean="0">
                <a:solidFill>
                  <a:srgbClr val="0070C0"/>
                </a:solidFill>
              </a:rPr>
              <a:t>make it </a:t>
            </a:r>
            <a:r>
              <a:rPr lang="en-US" sz="2400" dirty="0">
                <a:solidFill>
                  <a:srgbClr val="0070C0"/>
                </a:solidFill>
              </a:rPr>
              <a:t>a </a:t>
            </a:r>
            <a:r>
              <a:rPr lang="en-US" sz="2400" dirty="0" err="1">
                <a:solidFill>
                  <a:srgbClr val="0070C0"/>
                </a:solidFill>
              </a:rPr>
              <a:t>timeseries</a:t>
            </a:r>
            <a:r>
              <a:rPr lang="en-US" sz="2400" dirty="0">
                <a:solidFill>
                  <a:srgbClr val="0070C0"/>
                </a:solidFill>
              </a:rPr>
              <a:t> object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&gt; </a:t>
            </a:r>
            <a:r>
              <a:rPr lang="en-US" sz="2400" dirty="0" err="1" smtClean="0">
                <a:solidFill>
                  <a:srgbClr val="0070C0"/>
                </a:solidFill>
              </a:rPr>
              <a:t>cbind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mydata</a:t>
            </a:r>
            <a:r>
              <a:rPr lang="en-US" sz="2400" dirty="0">
                <a:solidFill>
                  <a:srgbClr val="0070C0"/>
                </a:solidFill>
              </a:rPr>
              <a:t>, lag(</a:t>
            </a:r>
            <a:r>
              <a:rPr lang="en-US" sz="2400" dirty="0" err="1">
                <a:solidFill>
                  <a:srgbClr val="0070C0"/>
                </a:solidFill>
              </a:rPr>
              <a:t>mydata</a:t>
            </a:r>
            <a:r>
              <a:rPr lang="en-US" sz="2400" dirty="0">
                <a:solidFill>
                  <a:srgbClr val="0070C0"/>
                </a:solidFill>
              </a:rPr>
              <a:t>), lag(mydata,-1))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#</a:t>
            </a:r>
            <a:r>
              <a:rPr lang="en-US" sz="2400" dirty="0">
                <a:solidFill>
                  <a:srgbClr val="0070C0"/>
                </a:solidFill>
              </a:rPr>
              <a:t>calculate lags, shifts the index of your values forward or backward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94" y="4237422"/>
            <a:ext cx="2991394" cy="236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686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Signals in noise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888" y="1368425"/>
            <a:ext cx="7886700" cy="4351338"/>
          </a:xfrm>
        </p:spPr>
        <p:txBody>
          <a:bodyPr/>
          <a:lstStyle/>
          <a:p>
            <a:r>
              <a:rPr lang="en-US" dirty="0" smtClean="0"/>
              <a:t>Often patterns in time series data are contaminated by a random noise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 # filtering example----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 w = </a:t>
            </a:r>
            <a:r>
              <a:rPr lang="en-US" dirty="0" err="1">
                <a:solidFill>
                  <a:srgbClr val="0070C0"/>
                </a:solidFill>
              </a:rPr>
              <a:t>rnorm</a:t>
            </a:r>
            <a:r>
              <a:rPr lang="en-US" dirty="0">
                <a:solidFill>
                  <a:srgbClr val="0070C0"/>
                </a:solidFill>
              </a:rPr>
              <a:t>(500,0,1) # 500 N(0,1) variates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 v = filter(w, sides=2, filter=rep(1/3,3)) # moving average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plot.ts</a:t>
            </a:r>
            <a:r>
              <a:rPr lang="en-US" dirty="0">
                <a:solidFill>
                  <a:srgbClr val="0070C0"/>
                </a:solidFill>
              </a:rPr>
              <a:t>(w, main="white noise")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plot.ts</a:t>
            </a:r>
            <a:r>
              <a:rPr lang="en-US" dirty="0">
                <a:solidFill>
                  <a:srgbClr val="0070C0"/>
                </a:solidFill>
              </a:rPr>
              <a:t>(v, </a:t>
            </a:r>
            <a:r>
              <a:rPr lang="en-US" dirty="0" err="1">
                <a:solidFill>
                  <a:srgbClr val="0070C0"/>
                </a:solidFill>
              </a:rPr>
              <a:t>ylim</a:t>
            </a:r>
            <a:r>
              <a:rPr lang="en-US" dirty="0">
                <a:solidFill>
                  <a:srgbClr val="0070C0"/>
                </a:solidFill>
              </a:rPr>
              <a:t>=c(-3,3), main="moving average")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88668"/>
            <a:ext cx="351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TSA, 4</a:t>
            </a:r>
            <a:r>
              <a:rPr lang="en-US" baseline="30000" dirty="0"/>
              <a:t>th</a:t>
            </a:r>
            <a:r>
              <a:rPr lang="en-US" dirty="0"/>
              <a:t> Edition, Shumway &amp; </a:t>
            </a:r>
            <a:r>
              <a:rPr lang="en-US" dirty="0" err="1"/>
              <a:t>Stoffer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filter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689429" cy="4351338"/>
          </a:xfrm>
        </p:spPr>
        <p:txBody>
          <a:bodyPr/>
          <a:lstStyle/>
          <a:p>
            <a:r>
              <a:rPr lang="en-US" dirty="0" smtClean="0"/>
              <a:t>Use the filter function to adjust the moving average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 v = filter(w, sides=2, filter=rep(1/3,3)) # moving average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 x = filter(w, sides=2, filter=rep(1/20,20)) # moving average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79" y="253597"/>
            <a:ext cx="4680762" cy="2370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978" y="2427084"/>
            <a:ext cx="4518564" cy="2199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79" y="4499587"/>
            <a:ext cx="4488463" cy="220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Other moving average and smoothing options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450036" cy="4274729"/>
          </a:xfrm>
        </p:spPr>
        <p:txBody>
          <a:bodyPr>
            <a:normAutofit fontScale="92500"/>
          </a:bodyPr>
          <a:lstStyle/>
          <a:p>
            <a:r>
              <a:rPr lang="en-US" dirty="0"/>
              <a:t>Kernel smoothing is a moving average smoother that uses a weight function, </a:t>
            </a:r>
            <a:r>
              <a:rPr lang="en-US" dirty="0" smtClean="0"/>
              <a:t>or kernel</a:t>
            </a:r>
            <a:r>
              <a:rPr lang="en-US" dirty="0"/>
              <a:t>, to average the </a:t>
            </a:r>
            <a:r>
              <a:rPr lang="en-US" dirty="0" smtClean="0"/>
              <a:t>observations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&gt; #</a:t>
            </a:r>
            <a:r>
              <a:rPr lang="en-US" sz="2600" dirty="0">
                <a:solidFill>
                  <a:srgbClr val="0070C0"/>
                </a:solidFill>
              </a:rPr>
              <a:t>other smoothers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&gt; </a:t>
            </a:r>
            <a:r>
              <a:rPr lang="en-US" sz="2600" dirty="0" smtClean="0">
                <a:solidFill>
                  <a:srgbClr val="0070C0"/>
                </a:solidFill>
              </a:rPr>
              <a:t>z </a:t>
            </a:r>
            <a:r>
              <a:rPr lang="en-US" sz="2600" dirty="0">
                <a:solidFill>
                  <a:srgbClr val="0070C0"/>
                </a:solidFill>
              </a:rPr>
              <a:t>= </a:t>
            </a:r>
            <a:r>
              <a:rPr lang="en-US" sz="2600" dirty="0" err="1">
                <a:solidFill>
                  <a:srgbClr val="0070C0"/>
                </a:solidFill>
              </a:rPr>
              <a:t>as.ts</a:t>
            </a:r>
            <a:r>
              <a:rPr lang="en-US" sz="2600" dirty="0">
                <a:solidFill>
                  <a:srgbClr val="0070C0"/>
                </a:solidFill>
              </a:rPr>
              <a:t>(v)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&gt; </a:t>
            </a:r>
            <a:r>
              <a:rPr lang="en-US" sz="2600" dirty="0" smtClean="0">
                <a:solidFill>
                  <a:srgbClr val="0070C0"/>
                </a:solidFill>
              </a:rPr>
              <a:t>plot(z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&gt; lines(</a:t>
            </a:r>
            <a:r>
              <a:rPr lang="en-US" sz="2600" dirty="0" err="1" smtClean="0">
                <a:solidFill>
                  <a:srgbClr val="0070C0"/>
                </a:solidFill>
              </a:rPr>
              <a:t>ksmooth</a:t>
            </a:r>
            <a:r>
              <a:rPr lang="en-US" sz="2600" dirty="0" smtClean="0">
                <a:solidFill>
                  <a:srgbClr val="0070C0"/>
                </a:solidFill>
              </a:rPr>
              <a:t>(time(w), w, </a:t>
            </a:r>
            <a:r>
              <a:rPr lang="en-US" sz="2600" dirty="0">
                <a:solidFill>
                  <a:srgbClr val="0070C0"/>
                </a:solidFill>
              </a:rPr>
              <a:t>"normal", bandwidth=1), </a:t>
            </a:r>
            <a:r>
              <a:rPr lang="en-US" sz="2600" dirty="0" err="1">
                <a:solidFill>
                  <a:srgbClr val="0070C0"/>
                </a:solidFill>
              </a:rPr>
              <a:t>lwd</a:t>
            </a:r>
            <a:r>
              <a:rPr lang="en-US" sz="2600" dirty="0">
                <a:solidFill>
                  <a:srgbClr val="0070C0"/>
                </a:solidFill>
              </a:rPr>
              <a:t>=2, col=4</a:t>
            </a:r>
            <a:r>
              <a:rPr lang="en-US" sz="2600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&gt; </a:t>
            </a:r>
            <a:r>
              <a:rPr lang="en-US" sz="2600" dirty="0" smtClean="0">
                <a:solidFill>
                  <a:srgbClr val="0070C0"/>
                </a:solidFill>
              </a:rPr>
              <a:t>lines(</a:t>
            </a:r>
            <a:r>
              <a:rPr lang="en-US" sz="2600" dirty="0" err="1" smtClean="0">
                <a:solidFill>
                  <a:srgbClr val="0070C0"/>
                </a:solidFill>
              </a:rPr>
              <a:t>lowess</a:t>
            </a:r>
            <a:r>
              <a:rPr lang="en-US" sz="2600" dirty="0" smtClean="0">
                <a:solidFill>
                  <a:srgbClr val="0070C0"/>
                </a:solidFill>
              </a:rPr>
              <a:t>(z</a:t>
            </a:r>
            <a:r>
              <a:rPr lang="en-US" sz="2600" dirty="0">
                <a:solidFill>
                  <a:srgbClr val="0070C0"/>
                </a:solidFill>
              </a:rPr>
              <a:t>), </a:t>
            </a:r>
            <a:r>
              <a:rPr lang="en-US" sz="2600" dirty="0" err="1">
                <a:solidFill>
                  <a:srgbClr val="0070C0"/>
                </a:solidFill>
              </a:rPr>
              <a:t>lty</a:t>
            </a:r>
            <a:r>
              <a:rPr lang="en-US" sz="2600" dirty="0">
                <a:solidFill>
                  <a:srgbClr val="0070C0"/>
                </a:solidFill>
              </a:rPr>
              <a:t>=2, </a:t>
            </a:r>
            <a:r>
              <a:rPr lang="en-US" sz="2600" dirty="0" err="1">
                <a:solidFill>
                  <a:srgbClr val="0070C0"/>
                </a:solidFill>
              </a:rPr>
              <a:t>lwd</a:t>
            </a:r>
            <a:r>
              <a:rPr lang="en-US" sz="2600" dirty="0">
                <a:solidFill>
                  <a:srgbClr val="0070C0"/>
                </a:solidFill>
              </a:rPr>
              <a:t>=2, col=2) # trend (with default span)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&gt; </a:t>
            </a:r>
            <a:r>
              <a:rPr lang="en-US" sz="2600" dirty="0" smtClean="0">
                <a:solidFill>
                  <a:srgbClr val="0070C0"/>
                </a:solidFill>
              </a:rPr>
              <a:t>lines(</a:t>
            </a:r>
            <a:r>
              <a:rPr lang="en-US" sz="2600" dirty="0" err="1" smtClean="0">
                <a:solidFill>
                  <a:srgbClr val="0070C0"/>
                </a:solidFill>
              </a:rPr>
              <a:t>smooth.spline</a:t>
            </a:r>
            <a:r>
              <a:rPr lang="en-US" sz="2600" dirty="0" smtClean="0">
                <a:solidFill>
                  <a:srgbClr val="0070C0"/>
                </a:solidFill>
              </a:rPr>
              <a:t>(time(z</a:t>
            </a:r>
            <a:r>
              <a:rPr lang="en-US" sz="2600" dirty="0">
                <a:solidFill>
                  <a:srgbClr val="0070C0"/>
                </a:solidFill>
              </a:rPr>
              <a:t>), z, spar=.5), </a:t>
            </a:r>
            <a:r>
              <a:rPr lang="en-US" sz="2600" dirty="0" err="1">
                <a:solidFill>
                  <a:srgbClr val="0070C0"/>
                </a:solidFill>
              </a:rPr>
              <a:t>lwd</a:t>
            </a:r>
            <a:r>
              <a:rPr lang="en-US" sz="2600" dirty="0">
                <a:solidFill>
                  <a:srgbClr val="0070C0"/>
                </a:solidFill>
              </a:rPr>
              <a:t>=2, col=4)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512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Smoothing relationships between two time series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County heart disease deaths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" y="2323480"/>
            <a:ext cx="5182309" cy="4534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44647" y="5268936"/>
            <a:ext cx="38450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&gt; library(</a:t>
            </a:r>
            <a:r>
              <a:rPr lang="en-US" dirty="0" err="1" smtClean="0">
                <a:solidFill>
                  <a:srgbClr val="0070C0"/>
                </a:solidFill>
              </a:rPr>
              <a:t>astsa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rgbClr val="0070C0"/>
                </a:solidFill>
              </a:rPr>
              <a:t>plot(</a:t>
            </a:r>
            <a:r>
              <a:rPr lang="en-US" dirty="0" err="1">
                <a:solidFill>
                  <a:srgbClr val="0070C0"/>
                </a:solidFill>
              </a:rPr>
              <a:t>tempr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cmort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xlab</a:t>
            </a:r>
            <a:r>
              <a:rPr lang="en-US" dirty="0">
                <a:solidFill>
                  <a:srgbClr val="0070C0"/>
                </a:solidFill>
              </a:rPr>
              <a:t>="Temperature", </a:t>
            </a:r>
            <a:r>
              <a:rPr lang="en-US" dirty="0" err="1">
                <a:solidFill>
                  <a:srgbClr val="0070C0"/>
                </a:solidFill>
              </a:rPr>
              <a:t>ylab</a:t>
            </a:r>
            <a:r>
              <a:rPr lang="en-US" dirty="0">
                <a:solidFill>
                  <a:srgbClr val="0070C0"/>
                </a:solidFill>
              </a:rPr>
              <a:t>="Mortality")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rgbClr val="0070C0"/>
                </a:solidFill>
              </a:rPr>
              <a:t>lines(</a:t>
            </a:r>
            <a:r>
              <a:rPr lang="en-US" dirty="0" err="1">
                <a:solidFill>
                  <a:srgbClr val="0070C0"/>
                </a:solidFill>
              </a:rPr>
              <a:t>lowess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tempr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cmort</a:t>
            </a:r>
            <a:r>
              <a:rPr lang="en-US" dirty="0" smtClean="0">
                <a:solidFill>
                  <a:srgbClr val="0070C0"/>
                </a:solidFill>
              </a:rPr>
              <a:t>), </a:t>
            </a:r>
            <a:r>
              <a:rPr lang="en-US" dirty="0">
                <a:solidFill>
                  <a:srgbClr val="0070C0"/>
                </a:solidFill>
              </a:rPr>
              <a:t>col=2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6" y="2410097"/>
            <a:ext cx="3627238" cy="27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pPr algn="ctr"/>
            <a:r>
              <a:rPr lang="en-US" b="1" dirty="0" smtClean="0"/>
              <a:t>Measures of Dependence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main feature of time series data</a:t>
            </a:r>
          </a:p>
          <a:p>
            <a:pPr marL="457200" lvl="1" indent="0">
              <a:buNone/>
            </a:pPr>
            <a:r>
              <a:rPr lang="en-US" dirty="0" smtClean="0"/>
              <a:t>observations </a:t>
            </a:r>
            <a:r>
              <a:rPr lang="en-US" dirty="0"/>
              <a:t>measured through time are </a:t>
            </a:r>
            <a:r>
              <a:rPr lang="en-US" b="1" i="1" dirty="0"/>
              <a:t>dependent</a:t>
            </a:r>
            <a:r>
              <a:rPr lang="en-US" dirty="0"/>
              <a:t> on each </a:t>
            </a:r>
            <a:r>
              <a:rPr lang="en-US" dirty="0" smtClean="0"/>
              <a:t>other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How to quantify the amount of dependence?</a:t>
            </a:r>
          </a:p>
          <a:p>
            <a:pPr lvl="1"/>
            <a:r>
              <a:rPr lang="en-US" dirty="0" smtClean="0"/>
              <a:t>Autocorrelation </a:t>
            </a:r>
            <a:r>
              <a:rPr lang="en-US" dirty="0"/>
              <a:t>- the similarity between observations </a:t>
            </a:r>
            <a:r>
              <a:rPr lang="en-US" dirty="0" smtClean="0"/>
              <a:t>given some time lag between them</a:t>
            </a:r>
          </a:p>
          <a:p>
            <a:pPr lvl="1"/>
            <a:r>
              <a:rPr lang="en-US" dirty="0" err="1" smtClean="0"/>
              <a:t>Autocovariance</a:t>
            </a:r>
            <a:r>
              <a:rPr lang="en-US" dirty="0" smtClean="0"/>
              <a:t> – the covariance of between pairs of </a:t>
            </a:r>
            <a:r>
              <a:rPr lang="en-US" dirty="0" err="1" smtClean="0"/>
              <a:t>timepoints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8908"/>
          </a:xfrm>
        </p:spPr>
        <p:txBody>
          <a:bodyPr/>
          <a:lstStyle/>
          <a:p>
            <a:pPr algn="ctr"/>
            <a:r>
              <a:rPr lang="en-US" b="1" dirty="0" smtClean="0"/>
              <a:t>Time </a:t>
            </a:r>
            <a:r>
              <a:rPr lang="en-US" b="1" dirty="0"/>
              <a:t>series statistical </a:t>
            </a:r>
            <a:r>
              <a:rPr lang="en-US" b="1" dirty="0" smtClean="0"/>
              <a:t>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Classical </a:t>
            </a:r>
            <a:r>
              <a:rPr lang="en-US" dirty="0"/>
              <a:t>multiple linear regression </a:t>
            </a:r>
            <a:r>
              <a:rPr lang="en-US" dirty="0" smtClean="0"/>
              <a:t>in a time series context</a:t>
            </a:r>
          </a:p>
          <a:p>
            <a:pPr marL="514350" indent="-514350">
              <a:buAutoNum type="arabicPeriod"/>
            </a:pPr>
            <a:r>
              <a:rPr lang="en-US" dirty="0" smtClean="0"/>
              <a:t>Need for stationary time series &amp; Preprocessing nonstationary time series</a:t>
            </a:r>
          </a:p>
          <a:p>
            <a:pPr marL="514350" indent="-514350">
              <a:buAutoNum type="arabicPeriod"/>
            </a:pPr>
            <a:r>
              <a:rPr lang="en-US" dirty="0" smtClean="0"/>
              <a:t>Concepts </a:t>
            </a:r>
            <a:r>
              <a:rPr lang="en-US" dirty="0"/>
              <a:t>of </a:t>
            </a:r>
            <a:r>
              <a:rPr lang="en-US" dirty="0" err="1" smtClean="0"/>
              <a:t>detrending</a:t>
            </a:r>
            <a:r>
              <a:rPr lang="en-US" dirty="0" smtClean="0"/>
              <a:t> and differencing </a:t>
            </a:r>
          </a:p>
          <a:p>
            <a:pPr marL="514350" indent="-514350">
              <a:buAutoNum type="arabicPeriod"/>
            </a:pPr>
            <a:r>
              <a:rPr lang="en-US" dirty="0" smtClean="0"/>
              <a:t>Autoregressive models, parameter estimation, and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3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174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Classical regression </a:t>
            </a:r>
            <a:r>
              <a:rPr lang="en-US" sz="3200" b="1" dirty="0"/>
              <a:t>in a time series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measurement output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(dependent variable) is influenced by a bunch of inputs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t</a:t>
            </a:r>
            <a:r>
              <a:rPr lang="en-US" dirty="0" smtClean="0"/>
              <a:t> (independent variables)</a:t>
            </a:r>
          </a:p>
          <a:p>
            <a:endParaRPr lang="en-US" baseline="-25000" dirty="0"/>
          </a:p>
          <a:p>
            <a:endParaRPr lang="en-US" baseline="-25000" dirty="0" smtClean="0"/>
          </a:p>
          <a:p>
            <a:endParaRPr lang="en-US" baseline="-25000" dirty="0"/>
          </a:p>
          <a:p>
            <a:endParaRPr lang="en-US" baseline="-25000" dirty="0" smtClean="0"/>
          </a:p>
          <a:p>
            <a:r>
              <a:rPr lang="el-GR" dirty="0" smtClean="0"/>
              <a:t>β</a:t>
            </a:r>
            <a:r>
              <a:rPr lang="en-US" i="1" dirty="0" smtClean="0"/>
              <a:t>’s </a:t>
            </a:r>
            <a:r>
              <a:rPr lang="en-US" dirty="0" smtClean="0"/>
              <a:t>are the regression coefficients, </a:t>
            </a:r>
          </a:p>
          <a:p>
            <a:r>
              <a:rPr lang="en-US" dirty="0" smtClean="0"/>
              <a:t>w is the white noise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01" y="3204459"/>
            <a:ext cx="7352997" cy="93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4156"/>
            <a:ext cx="7886700" cy="4497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Time series data is everywhere!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7230"/>
            <a:ext cx="78867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428" b="19256"/>
          <a:stretch/>
        </p:blipFill>
        <p:spPr>
          <a:xfrm>
            <a:off x="1472924" y="2198633"/>
            <a:ext cx="6704505" cy="26254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351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TSA, 4</a:t>
            </a:r>
            <a:r>
              <a:rPr lang="en-US" baseline="30000" dirty="0"/>
              <a:t>th</a:t>
            </a:r>
            <a:r>
              <a:rPr lang="en-US" dirty="0"/>
              <a:t> Edition, Shumway &amp; </a:t>
            </a:r>
            <a:r>
              <a:rPr lang="en-US" dirty="0" err="1"/>
              <a:t>Stoffer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97842" y="5231268"/>
            <a:ext cx="4148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Can you guess what this is describing?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507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587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The chicken prices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07823"/>
            <a:ext cx="7886700" cy="3396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&gt; summary(fit &lt;- lm(</a:t>
            </a:r>
            <a:r>
              <a:rPr lang="en-US" sz="2000" dirty="0" err="1">
                <a:solidFill>
                  <a:srgbClr val="0070C0"/>
                </a:solidFill>
              </a:rPr>
              <a:t>chicken~time</a:t>
            </a:r>
            <a:r>
              <a:rPr lang="en-US" sz="2000" dirty="0">
                <a:solidFill>
                  <a:srgbClr val="0070C0"/>
                </a:solidFill>
              </a:rPr>
              <a:t>(chicken), </a:t>
            </a:r>
            <a:r>
              <a:rPr lang="en-US" sz="2000" dirty="0" err="1" smtClean="0">
                <a:solidFill>
                  <a:srgbClr val="0070C0"/>
                </a:solidFill>
              </a:rPr>
              <a:t>na.action</a:t>
            </a:r>
            <a:r>
              <a:rPr lang="en-US" sz="2000" dirty="0" smtClean="0">
                <a:solidFill>
                  <a:srgbClr val="0070C0"/>
                </a:solidFill>
              </a:rPr>
              <a:t>=NULL</a:t>
            </a:r>
            <a:r>
              <a:rPr lang="en-US" sz="2000" dirty="0">
                <a:solidFill>
                  <a:srgbClr val="0070C0"/>
                </a:solidFill>
              </a:rPr>
              <a:t>)) #from </a:t>
            </a:r>
            <a:r>
              <a:rPr lang="en-US" sz="2000" dirty="0" err="1" smtClean="0">
                <a:solidFill>
                  <a:srgbClr val="0070C0"/>
                </a:solidFill>
              </a:rPr>
              <a:t>astsa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8" y="1038497"/>
            <a:ext cx="5989401" cy="2601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80" y="4147457"/>
            <a:ext cx="4874815" cy="26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1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Measures for how well the model fits </a:t>
            </a:r>
            <a:br>
              <a:rPr lang="en-US" sz="4000" b="1" dirty="0" smtClean="0"/>
            </a:br>
            <a:r>
              <a:rPr lang="en-US" sz="4000" b="1" dirty="0" smtClean="0"/>
              <a:t>(</a:t>
            </a:r>
            <a:r>
              <a:rPr lang="en-US" sz="4000" b="1" dirty="0" err="1" smtClean="0"/>
              <a:t>ie</a:t>
            </a:r>
            <a:r>
              <a:rPr lang="en-US" sz="4000" b="1" dirty="0" smtClean="0"/>
              <a:t>. goodness of fit)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60074"/>
            <a:ext cx="7886700" cy="1277116"/>
          </a:xfrm>
        </p:spPr>
        <p:txBody>
          <a:bodyPr>
            <a:normAutofit/>
          </a:bodyPr>
          <a:lstStyle/>
          <a:p>
            <a:r>
              <a:rPr lang="en-US" dirty="0" err="1"/>
              <a:t>Akaike’s</a:t>
            </a:r>
            <a:r>
              <a:rPr lang="en-US" dirty="0"/>
              <a:t> Information Criterion (AIC</a:t>
            </a:r>
            <a:r>
              <a:rPr lang="en-US" dirty="0" smtClean="0"/>
              <a:t>)</a:t>
            </a:r>
          </a:p>
          <a:p>
            <a:r>
              <a:rPr lang="en-US" dirty="0"/>
              <a:t>Bayesian Information </a:t>
            </a:r>
            <a:r>
              <a:rPr lang="en-US" dirty="0" smtClean="0"/>
              <a:t>Criterion (BIC)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9" y="1525717"/>
            <a:ext cx="2648670" cy="106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9" y="2592977"/>
            <a:ext cx="2100920" cy="855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268" y="3593024"/>
            <a:ext cx="2869501" cy="724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268" y="4321204"/>
            <a:ext cx="2934555" cy="8159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10428" b="19256"/>
          <a:stretch/>
        </p:blipFill>
        <p:spPr>
          <a:xfrm>
            <a:off x="3720062" y="1752115"/>
            <a:ext cx="4346252" cy="17019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7843" y="5022056"/>
            <a:ext cx="74082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&gt; summary(fit &lt;- lm(</a:t>
            </a:r>
            <a:r>
              <a:rPr lang="en-US" dirty="0" err="1">
                <a:solidFill>
                  <a:srgbClr val="0070C0"/>
                </a:solidFill>
              </a:rPr>
              <a:t>chicken~time</a:t>
            </a:r>
            <a:r>
              <a:rPr lang="en-US" dirty="0">
                <a:solidFill>
                  <a:srgbClr val="0070C0"/>
                </a:solidFill>
              </a:rPr>
              <a:t>(chicken), </a:t>
            </a:r>
            <a:r>
              <a:rPr lang="en-US" dirty="0" err="1">
                <a:solidFill>
                  <a:srgbClr val="0070C0"/>
                </a:solidFill>
              </a:rPr>
              <a:t>na.action</a:t>
            </a:r>
            <a:r>
              <a:rPr lang="en-US" dirty="0">
                <a:solidFill>
                  <a:srgbClr val="0070C0"/>
                </a:solidFill>
              </a:rPr>
              <a:t>=NULL))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 = length(chicken) # sample size</a:t>
            </a:r>
          </a:p>
          <a:p>
            <a:r>
              <a:rPr lang="en-US" dirty="0">
                <a:solidFill>
                  <a:srgbClr val="0070C0"/>
                </a:solidFill>
              </a:rPr>
              <a:t>&gt; AIC(fit) # </a:t>
            </a:r>
            <a:r>
              <a:rPr lang="en-US" dirty="0" smtClean="0">
                <a:solidFill>
                  <a:srgbClr val="0070C0"/>
                </a:solidFill>
              </a:rPr>
              <a:t>AIC, smaller the better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[1] 1071.651</a:t>
            </a:r>
          </a:p>
          <a:p>
            <a:r>
              <a:rPr lang="en-US" dirty="0">
                <a:solidFill>
                  <a:srgbClr val="0070C0"/>
                </a:solidFill>
              </a:rPr>
              <a:t>&gt; BIC(fit) # BIC</a:t>
            </a:r>
          </a:p>
          <a:p>
            <a:r>
              <a:rPr lang="en-US" dirty="0"/>
              <a:t>[1] 1081.23</a:t>
            </a:r>
          </a:p>
        </p:txBody>
      </p:sp>
    </p:spTree>
    <p:extLst>
      <p:ext uri="{BB962C8B-B14F-4D97-AF65-F5344CB8AC3E}">
        <p14:creationId xmlns:p14="http://schemas.microsoft.com/office/powerpoint/2010/main" val="24713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25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Stationary vs non-stationary time series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851"/>
            <a:ext cx="7886700" cy="475311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With time series data, it is the dependence between the values of the series </a:t>
            </a:r>
            <a:r>
              <a:rPr lang="en-US" dirty="0" smtClean="0"/>
              <a:t>that is </a:t>
            </a:r>
            <a:r>
              <a:rPr lang="en-US" dirty="0"/>
              <a:t>important to </a:t>
            </a:r>
            <a:r>
              <a:rPr lang="en-US" dirty="0" smtClean="0"/>
              <a:t>measure (</a:t>
            </a:r>
            <a:r>
              <a:rPr lang="en-US" dirty="0" err="1" smtClean="0"/>
              <a:t>ie</a:t>
            </a:r>
            <a:r>
              <a:rPr lang="en-US" dirty="0" smtClean="0"/>
              <a:t>. want to be able to estimate </a:t>
            </a:r>
            <a:r>
              <a:rPr lang="en-US" dirty="0"/>
              <a:t>autocorrelations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would be difficult to measure that dependence if the dependence </a:t>
            </a:r>
            <a:r>
              <a:rPr lang="en-US" dirty="0" smtClean="0"/>
              <a:t>structure is </a:t>
            </a:r>
            <a:r>
              <a:rPr lang="en-US" dirty="0"/>
              <a:t>not regular or is changing at every time </a:t>
            </a:r>
            <a:r>
              <a:rPr lang="en-US" dirty="0" smtClean="0"/>
              <a:t>point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So, to </a:t>
            </a:r>
            <a:r>
              <a:rPr lang="en-US" dirty="0"/>
              <a:t>achieve any </a:t>
            </a:r>
            <a:r>
              <a:rPr lang="en-US" dirty="0" smtClean="0"/>
              <a:t>meaningful statistical </a:t>
            </a:r>
            <a:r>
              <a:rPr lang="en-US" dirty="0"/>
              <a:t>analysis of time series data, it </a:t>
            </a:r>
            <a:r>
              <a:rPr lang="en-US" dirty="0" smtClean="0"/>
              <a:t>is crucial </a:t>
            </a:r>
            <a:r>
              <a:rPr lang="en-US" dirty="0"/>
              <a:t>that, if nothing else, the </a:t>
            </a:r>
            <a:r>
              <a:rPr lang="en-US" dirty="0" smtClean="0"/>
              <a:t>mean and </a:t>
            </a:r>
            <a:r>
              <a:rPr lang="en-US" dirty="0"/>
              <a:t>the </a:t>
            </a:r>
            <a:r>
              <a:rPr lang="en-US" dirty="0" err="1"/>
              <a:t>autocovariance</a:t>
            </a:r>
            <a:r>
              <a:rPr lang="en-US" dirty="0"/>
              <a:t> functions satisfy the conditions of stationarity (for at </a:t>
            </a:r>
            <a:r>
              <a:rPr lang="en-US" dirty="0" smtClean="0"/>
              <a:t>least some </a:t>
            </a:r>
            <a:r>
              <a:rPr lang="en-US" dirty="0"/>
              <a:t>reasonable stretch of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Most examples we’ve looked at are non-stationary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Chicken prices, global warming, COVID deaths</a:t>
            </a:r>
          </a:p>
          <a:p>
            <a:endParaRPr lang="en-US" dirty="0" smtClean="0"/>
          </a:p>
          <a:p>
            <a:r>
              <a:rPr lang="en-US" dirty="0" smtClean="0"/>
              <a:t>We can manipulate the data to play </a:t>
            </a:r>
            <a:r>
              <a:rPr lang="en-US" dirty="0"/>
              <a:t>down the effects </a:t>
            </a:r>
            <a:r>
              <a:rPr lang="en-US" dirty="0" smtClean="0"/>
              <a:t>of </a:t>
            </a:r>
            <a:r>
              <a:rPr lang="en-US" dirty="0" err="1" smtClean="0"/>
              <a:t>nonstationarity</a:t>
            </a:r>
            <a:r>
              <a:rPr lang="en-US" dirty="0" smtClean="0"/>
              <a:t> uncover the stationary </a:t>
            </a:r>
            <a:r>
              <a:rPr lang="en-US" dirty="0"/>
              <a:t>properties of the </a:t>
            </a:r>
            <a:r>
              <a:rPr lang="en-US" dirty="0" smtClean="0"/>
              <a:t>series.</a:t>
            </a:r>
          </a:p>
          <a:p>
            <a:endParaRPr lang="en-US" dirty="0"/>
          </a:p>
          <a:p>
            <a:r>
              <a:rPr lang="en-US" dirty="0" smtClean="0"/>
              <a:t>Easiest </a:t>
            </a:r>
            <a:r>
              <a:rPr lang="en-US" dirty="0"/>
              <a:t>form of </a:t>
            </a:r>
            <a:r>
              <a:rPr lang="en-US" dirty="0" err="1"/>
              <a:t>nonstationarity</a:t>
            </a:r>
            <a:r>
              <a:rPr lang="en-US" dirty="0"/>
              <a:t> to work with is the </a:t>
            </a:r>
            <a:r>
              <a:rPr lang="en-US" i="1" dirty="0"/>
              <a:t>trend </a:t>
            </a:r>
            <a:r>
              <a:rPr lang="en-US" i="1" dirty="0" smtClean="0"/>
              <a:t>stationary </a:t>
            </a:r>
            <a:r>
              <a:rPr lang="en-US" dirty="0" smtClean="0"/>
              <a:t>model where </a:t>
            </a:r>
            <a:r>
              <a:rPr lang="en-US" dirty="0"/>
              <a:t>the process has stationary behavior around a trend.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453" y="900972"/>
            <a:ext cx="4146513" cy="2017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314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 smtClean="0"/>
              <a:t>Detrending</a:t>
            </a:r>
            <a:r>
              <a:rPr lang="en-US" sz="3600" b="1" dirty="0" smtClean="0"/>
              <a:t> and differencing chicken prices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681" b="19256"/>
          <a:stretch/>
        </p:blipFill>
        <p:spPr>
          <a:xfrm>
            <a:off x="404948" y="1138125"/>
            <a:ext cx="4389121" cy="1711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70" y="2931092"/>
            <a:ext cx="4193830" cy="2140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970" y="4833257"/>
            <a:ext cx="4108929" cy="2024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631" y="2931092"/>
            <a:ext cx="4328110" cy="2140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948" y="4765718"/>
            <a:ext cx="4280793" cy="209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360"/>
            <a:ext cx="7886700" cy="4351338"/>
          </a:xfrm>
        </p:spPr>
        <p:txBody>
          <a:bodyPr/>
          <a:lstStyle/>
          <a:p>
            <a:r>
              <a:rPr lang="en-US" dirty="0" smtClean="0"/>
              <a:t>They produce difference results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differenced series does not contain the long (five-year) cycle we observe in </a:t>
            </a:r>
            <a:r>
              <a:rPr lang="en-US" dirty="0" smtClean="0"/>
              <a:t>the </a:t>
            </a:r>
            <a:r>
              <a:rPr lang="en-US" dirty="0" err="1" smtClean="0"/>
              <a:t>detrended</a:t>
            </a:r>
            <a:r>
              <a:rPr lang="en-US" dirty="0" smtClean="0"/>
              <a:t> series</a:t>
            </a:r>
            <a:endParaRPr lang="en-US" dirty="0"/>
          </a:p>
          <a:p>
            <a:pPr lvl="1"/>
            <a:r>
              <a:rPr lang="en-US" dirty="0"/>
              <a:t>differenced series exhibits an annual cycle that was obscured in the original </a:t>
            </a:r>
            <a:r>
              <a:rPr lang="en-US" dirty="0" smtClean="0"/>
              <a:t>and </a:t>
            </a:r>
            <a:r>
              <a:rPr lang="en-US" dirty="0" err="1" smtClean="0"/>
              <a:t>detrended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No parameter estimation needed in differencing</a:t>
            </a:r>
          </a:p>
          <a:p>
            <a:r>
              <a:rPr lang="en-US" dirty="0" smtClean="0"/>
              <a:t>However, differencing does not estimate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 (output)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4393536"/>
            <a:ext cx="8366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smtClean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detrending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dirty="0" smtClean="0">
                <a:solidFill>
                  <a:srgbClr val="0070C0"/>
                </a:solidFill>
              </a:rPr>
              <a:t>differencing chicken example----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rgbClr val="0070C0"/>
                </a:solidFill>
              </a:rPr>
              <a:t>plot(</a:t>
            </a:r>
            <a:r>
              <a:rPr lang="en-US" dirty="0" err="1">
                <a:solidFill>
                  <a:srgbClr val="0070C0"/>
                </a:solidFill>
              </a:rPr>
              <a:t>resid</a:t>
            </a:r>
            <a:r>
              <a:rPr lang="en-US" dirty="0">
                <a:solidFill>
                  <a:srgbClr val="0070C0"/>
                </a:solidFill>
              </a:rPr>
              <a:t>(fit), type="o", main="</a:t>
            </a:r>
            <a:r>
              <a:rPr lang="en-US" dirty="0" err="1">
                <a:solidFill>
                  <a:srgbClr val="0070C0"/>
                </a:solidFill>
              </a:rPr>
              <a:t>detrended</a:t>
            </a:r>
            <a:r>
              <a:rPr lang="en-US" dirty="0">
                <a:solidFill>
                  <a:srgbClr val="0070C0"/>
                </a:solidFill>
              </a:rPr>
              <a:t>")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&gt; plot(diff(chicken</a:t>
            </a:r>
            <a:r>
              <a:rPr lang="en-US" dirty="0">
                <a:solidFill>
                  <a:srgbClr val="0070C0"/>
                </a:solidFill>
              </a:rPr>
              <a:t>), type="o", main="first difference</a:t>
            </a:r>
            <a:r>
              <a:rPr lang="en-US" dirty="0" smtClean="0">
                <a:solidFill>
                  <a:srgbClr val="0070C0"/>
                </a:solidFill>
              </a:rPr>
              <a:t>")</a:t>
            </a:r>
          </a:p>
          <a:p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r>
              <a:rPr lang="en-US" dirty="0">
                <a:solidFill>
                  <a:srgbClr val="0070C0"/>
                </a:solidFill>
              </a:rPr>
              <a:t>&gt; #finding the autocorrelation </a:t>
            </a:r>
            <a:r>
              <a:rPr lang="en-US" dirty="0" smtClean="0">
                <a:solidFill>
                  <a:srgbClr val="0070C0"/>
                </a:solidFill>
              </a:rPr>
              <a:t>patterns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acf</a:t>
            </a:r>
            <a:r>
              <a:rPr lang="en-US" dirty="0">
                <a:solidFill>
                  <a:srgbClr val="0070C0"/>
                </a:solidFill>
              </a:rPr>
              <a:t>(chicken, 48, type = "correlation", main="chicken</a:t>
            </a:r>
            <a:r>
              <a:rPr lang="en-US" dirty="0" smtClean="0">
                <a:solidFill>
                  <a:srgbClr val="0070C0"/>
                </a:solidFill>
              </a:rPr>
              <a:t>")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acf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resid</a:t>
            </a:r>
            <a:r>
              <a:rPr lang="en-US" dirty="0">
                <a:solidFill>
                  <a:srgbClr val="0070C0"/>
                </a:solidFill>
              </a:rPr>
              <a:t>(fit), 48,  type = "correlation", main="</a:t>
            </a:r>
            <a:r>
              <a:rPr lang="en-US" dirty="0" err="1">
                <a:solidFill>
                  <a:srgbClr val="0070C0"/>
                </a:solidFill>
              </a:rPr>
              <a:t>detrended</a:t>
            </a:r>
            <a:r>
              <a:rPr lang="en-US" dirty="0">
                <a:solidFill>
                  <a:srgbClr val="0070C0"/>
                </a:solidFill>
              </a:rPr>
              <a:t>")</a:t>
            </a:r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acf</a:t>
            </a:r>
            <a:r>
              <a:rPr lang="en-US" dirty="0">
                <a:solidFill>
                  <a:srgbClr val="0070C0"/>
                </a:solidFill>
              </a:rPr>
              <a:t>(diff(chicken), 48,  type = "correlation", main="first difference")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31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Detrending</a:t>
            </a:r>
            <a:r>
              <a:rPr lang="en-US" b="1" dirty="0" smtClean="0"/>
              <a:t> vs differencing intuition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39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3097"/>
            <a:ext cx="7886700" cy="5623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Using and understanding the ACF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9054"/>
            <a:ext cx="7886700" cy="4351338"/>
          </a:xfrm>
        </p:spPr>
        <p:txBody>
          <a:bodyPr/>
          <a:lstStyle/>
          <a:p>
            <a:r>
              <a:rPr lang="en-US" dirty="0"/>
              <a:t>the autocorrelation function tells us whether a substantial </a:t>
            </a:r>
            <a:r>
              <a:rPr lang="en-US" dirty="0" smtClean="0"/>
              <a:t>linear relation </a:t>
            </a:r>
            <a:r>
              <a:rPr lang="en-US" dirty="0"/>
              <a:t>exists between the series and its own lagged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00" y="2992504"/>
            <a:ext cx="6009500" cy="296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3097"/>
            <a:ext cx="7886700" cy="5623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Using and understanding the ACF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2745"/>
            <a:ext cx="7886700" cy="695828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 the cross-correlation function to compare lag between two series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719" y="1780987"/>
            <a:ext cx="4126926" cy="3420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3" y="4337646"/>
            <a:ext cx="4581991" cy="2464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3" y="1865525"/>
            <a:ext cx="4581991" cy="24721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30377" y="5338159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acf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tempr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acf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cmort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ccf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tempr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cmort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ylab</a:t>
            </a:r>
            <a:r>
              <a:rPr lang="en-US" dirty="0">
                <a:solidFill>
                  <a:srgbClr val="0070C0"/>
                </a:solidFill>
              </a:rPr>
              <a:t>="CCF(temp, </a:t>
            </a:r>
            <a:r>
              <a:rPr lang="en-US" dirty="0" err="1">
                <a:solidFill>
                  <a:srgbClr val="0070C0"/>
                </a:solidFill>
              </a:rPr>
              <a:t>cmort</a:t>
            </a:r>
            <a:r>
              <a:rPr lang="en-US" dirty="0">
                <a:solidFill>
                  <a:srgbClr val="0070C0"/>
                </a:solidFill>
              </a:rPr>
              <a:t>)")</a:t>
            </a:r>
          </a:p>
        </p:txBody>
      </p:sp>
    </p:spTree>
    <p:extLst>
      <p:ext uri="{BB962C8B-B14F-4D97-AF65-F5344CB8AC3E}">
        <p14:creationId xmlns:p14="http://schemas.microsoft.com/office/powerpoint/2010/main" val="34519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828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ARIMA models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867" y="1433738"/>
            <a:ext cx="8410847" cy="4810307"/>
          </a:xfrm>
        </p:spPr>
        <p:txBody>
          <a:bodyPr>
            <a:normAutofit/>
          </a:bodyPr>
          <a:lstStyle/>
          <a:p>
            <a:r>
              <a:rPr lang="en-US" dirty="0"/>
              <a:t>Classical regression is often insufficient for explaining all of the interesting </a:t>
            </a:r>
            <a:r>
              <a:rPr lang="en-US" dirty="0" smtClean="0"/>
              <a:t>dynamics of </a:t>
            </a:r>
            <a:r>
              <a:rPr lang="en-US" dirty="0"/>
              <a:t>a time </a:t>
            </a:r>
            <a:r>
              <a:rPr lang="en-US" dirty="0" smtClean="0"/>
              <a:t>series</a:t>
            </a:r>
          </a:p>
          <a:p>
            <a:r>
              <a:rPr lang="en-US" dirty="0"/>
              <a:t>For example, the ACF of the residuals of the simple linear </a:t>
            </a:r>
            <a:r>
              <a:rPr lang="en-US" dirty="0" smtClean="0"/>
              <a:t>regression fit for chicken prices </a:t>
            </a:r>
            <a:r>
              <a:rPr lang="en-US" dirty="0"/>
              <a:t>reveals additional structure </a:t>
            </a:r>
            <a:r>
              <a:rPr lang="en-US" dirty="0" smtClean="0"/>
              <a:t>that </a:t>
            </a:r>
            <a:r>
              <a:rPr lang="en-US" dirty="0"/>
              <a:t>regression did not </a:t>
            </a:r>
            <a:r>
              <a:rPr lang="en-US" dirty="0" smtClean="0"/>
              <a:t>capture</a:t>
            </a:r>
          </a:p>
          <a:p>
            <a:endParaRPr lang="en-US" dirty="0"/>
          </a:p>
          <a:p>
            <a:r>
              <a:rPr lang="en-US" dirty="0" smtClean="0"/>
              <a:t>1951 – Autoregressive models (AR)</a:t>
            </a:r>
          </a:p>
          <a:p>
            <a:r>
              <a:rPr lang="en-US" dirty="0" smtClean="0"/>
              <a:t>1951 – Autoregressive moving average models (ARMA)</a:t>
            </a:r>
          </a:p>
          <a:p>
            <a:r>
              <a:rPr lang="en-US" dirty="0" smtClean="0"/>
              <a:t>1970 – Autoregressive integrated moving average models (ARIMA)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Box–Jenkins method </a:t>
            </a:r>
            <a:r>
              <a:rPr lang="en-US" b="1" dirty="0"/>
              <a:t>for identifying ARIMA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90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ARIMA models are a broader class of models that allow for modeling non-stationary data after transformation (</a:t>
            </a:r>
            <a:r>
              <a:rPr lang="en-US" dirty="0" err="1"/>
              <a:t>eg</a:t>
            </a:r>
            <a:r>
              <a:rPr lang="en-US" dirty="0"/>
              <a:t>. differencing)</a:t>
            </a:r>
          </a:p>
          <a:p>
            <a:endParaRPr lang="en-US" dirty="0" smtClean="0"/>
          </a:p>
          <a:p>
            <a:r>
              <a:rPr lang="en-US" dirty="0" smtClean="0"/>
              <a:t>techniques </a:t>
            </a:r>
            <a:r>
              <a:rPr lang="en-US" dirty="0"/>
              <a:t>for </a:t>
            </a:r>
            <a:r>
              <a:rPr lang="en-US" i="1" dirty="0"/>
              <a:t>parameter estimation </a:t>
            </a:r>
            <a:r>
              <a:rPr lang="en-US" dirty="0"/>
              <a:t>and </a:t>
            </a:r>
            <a:r>
              <a:rPr lang="en-US" i="1" dirty="0" smtClean="0"/>
              <a:t>forecasting </a:t>
            </a:r>
            <a:r>
              <a:rPr lang="en-US" dirty="0" smtClean="0"/>
              <a:t>using </a:t>
            </a:r>
            <a:r>
              <a:rPr lang="en-US" dirty="0"/>
              <a:t>these </a:t>
            </a:r>
            <a:r>
              <a:rPr lang="en-US" dirty="0" smtClean="0"/>
              <a:t>models</a:t>
            </a:r>
          </a:p>
          <a:p>
            <a:endParaRPr lang="en-US" dirty="0"/>
          </a:p>
          <a:p>
            <a:r>
              <a:rPr lang="en-US" dirty="0" smtClean="0"/>
              <a:t>Parameter estimation – involves choosing the correct/best model based on present data</a:t>
            </a:r>
          </a:p>
          <a:p>
            <a:endParaRPr lang="en-US" dirty="0"/>
          </a:p>
          <a:p>
            <a:r>
              <a:rPr lang="en-US" dirty="0" smtClean="0"/>
              <a:t>Forecasting – involves using that model to get future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4156"/>
            <a:ext cx="7886700" cy="3576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Time series data is everywhere!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7230"/>
            <a:ext cx="78867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48" y="2198633"/>
            <a:ext cx="7485082" cy="32515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351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TSA, 4</a:t>
            </a:r>
            <a:r>
              <a:rPr lang="en-US" baseline="30000" dirty="0"/>
              <a:t>th</a:t>
            </a:r>
            <a:r>
              <a:rPr lang="en-US" dirty="0"/>
              <a:t> Edition, Shumway &amp; </a:t>
            </a:r>
            <a:r>
              <a:rPr lang="en-US" dirty="0" err="1"/>
              <a:t>Stoffer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72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Steps for fitting an ARIMA model to time series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7217"/>
            <a:ext cx="7886700" cy="39497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plotting the data,</a:t>
            </a:r>
          </a:p>
          <a:p>
            <a:pPr marL="0" indent="0">
              <a:buNone/>
            </a:pPr>
            <a:r>
              <a:rPr lang="en-US" dirty="0"/>
              <a:t>• possibly transforming the data,</a:t>
            </a:r>
          </a:p>
          <a:p>
            <a:pPr marL="0" indent="0">
              <a:buNone/>
            </a:pPr>
            <a:r>
              <a:rPr lang="en-US" dirty="0"/>
              <a:t>• identifying the dependence orders of the model,</a:t>
            </a:r>
          </a:p>
          <a:p>
            <a:pPr marL="0" indent="0">
              <a:buNone/>
            </a:pPr>
            <a:r>
              <a:rPr lang="en-US" dirty="0"/>
              <a:t>• parameter estimation,</a:t>
            </a:r>
          </a:p>
          <a:p>
            <a:pPr marL="0" indent="0">
              <a:buNone/>
            </a:pPr>
            <a:r>
              <a:rPr lang="en-US" dirty="0"/>
              <a:t>• diagnostics, and</a:t>
            </a:r>
          </a:p>
          <a:p>
            <a:pPr marL="0" indent="0">
              <a:buNone/>
            </a:pPr>
            <a:r>
              <a:rPr lang="en-US" dirty="0"/>
              <a:t>• model </a:t>
            </a:r>
            <a:r>
              <a:rPr lang="en-US" dirty="0" smtClean="0"/>
              <a:t>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67285"/>
          </a:xfrm>
        </p:spPr>
        <p:txBody>
          <a:bodyPr/>
          <a:lstStyle/>
          <a:p>
            <a:pPr algn="ctr"/>
            <a:r>
              <a:rPr lang="en-US" b="1" dirty="0" smtClean="0"/>
              <a:t>ARIMA model building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326"/>
            <a:ext cx="7886700" cy="4950823"/>
          </a:xfrm>
        </p:spPr>
        <p:txBody>
          <a:bodyPr>
            <a:normAutofit/>
          </a:bodyPr>
          <a:lstStyle/>
          <a:p>
            <a:r>
              <a:rPr lang="en-US" dirty="0"/>
              <a:t>three numbers </a:t>
            </a:r>
            <a:r>
              <a:rPr lang="en-US" dirty="0" smtClean="0"/>
              <a:t>p, d, q specifies an ARIMA model</a:t>
            </a:r>
          </a:p>
          <a:p>
            <a:pPr lvl="1"/>
            <a:r>
              <a:rPr lang="en-US" dirty="0" smtClean="0"/>
              <a:t>p represents the autoregressive part (AR)</a:t>
            </a:r>
          </a:p>
          <a:p>
            <a:pPr lvl="1"/>
            <a:r>
              <a:rPr lang="en-US" dirty="0" smtClean="0"/>
              <a:t>d represents the integrated part (I) (differencing)</a:t>
            </a:r>
          </a:p>
          <a:p>
            <a:pPr lvl="1"/>
            <a:r>
              <a:rPr lang="en-US" dirty="0" smtClean="0"/>
              <a:t>q represents the moving average part (MA)</a:t>
            </a:r>
          </a:p>
          <a:p>
            <a:pPr lvl="1"/>
            <a:endParaRPr lang="en-US" dirty="0"/>
          </a:p>
          <a:p>
            <a:r>
              <a:rPr lang="en-US" dirty="0" smtClean="0"/>
              <a:t>We need to first check the stationarity of the data</a:t>
            </a:r>
          </a:p>
          <a:p>
            <a:pPr lvl="1"/>
            <a:r>
              <a:rPr lang="en-US" dirty="0" smtClean="0"/>
              <a:t>If stationary, d=0. If you take the difference once, d=1.</a:t>
            </a:r>
          </a:p>
          <a:p>
            <a:pPr lvl="1"/>
            <a:r>
              <a:rPr lang="en-US" dirty="0" smtClean="0"/>
              <a:t>Keep taking the difference until the data is stationary.</a:t>
            </a:r>
          </a:p>
          <a:p>
            <a:r>
              <a:rPr lang="en-US" dirty="0" smtClean="0"/>
              <a:t>Get p and q by inspecting the ACF plots</a:t>
            </a:r>
          </a:p>
          <a:p>
            <a:r>
              <a:rPr lang="en-US" dirty="0" smtClean="0"/>
              <a:t>Once we have the “order” of the model (defined by p, d, q), then we can estimate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503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An example in R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52250" y="6488668"/>
            <a:ext cx="6531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Read more at https</a:t>
            </a:r>
            <a:r>
              <a:rPr lang="en-US" dirty="0"/>
              <a:t>://rpubs.com/riazakhan94/arima_with_example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39" y="1120676"/>
            <a:ext cx="84255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&gt; # </a:t>
            </a:r>
            <a:r>
              <a:rPr lang="en-US" dirty="0" err="1">
                <a:solidFill>
                  <a:srgbClr val="0070C0"/>
                </a:solidFill>
              </a:rPr>
              <a:t>arima</a:t>
            </a:r>
            <a:r>
              <a:rPr lang="en-US" dirty="0">
                <a:solidFill>
                  <a:srgbClr val="0070C0"/>
                </a:solidFill>
              </a:rPr>
              <a:t> example in R----</a:t>
            </a:r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set.seed</a:t>
            </a:r>
            <a:r>
              <a:rPr lang="en-US" dirty="0">
                <a:solidFill>
                  <a:srgbClr val="0070C0"/>
                </a:solidFill>
              </a:rPr>
              <a:t>(123)</a:t>
            </a:r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timeseries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 err="1">
                <a:solidFill>
                  <a:srgbClr val="0070C0"/>
                </a:solidFill>
              </a:rPr>
              <a:t>arima.sim</a:t>
            </a:r>
            <a:r>
              <a:rPr lang="en-US" dirty="0">
                <a:solidFill>
                  <a:srgbClr val="0070C0"/>
                </a:solidFill>
              </a:rPr>
              <a:t>(list(order = c(1,1,2), ma=c(0.32,0.47), </a:t>
            </a:r>
            <a:r>
              <a:rPr lang="en-US" dirty="0" err="1">
                <a:solidFill>
                  <a:srgbClr val="0070C0"/>
                </a:solidFill>
              </a:rPr>
              <a:t>ar</a:t>
            </a:r>
            <a:r>
              <a:rPr lang="en-US" dirty="0">
                <a:solidFill>
                  <a:srgbClr val="0070C0"/>
                </a:solidFill>
              </a:rPr>
              <a:t>=0.8), n = 500)+20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&gt; #</a:t>
            </a:r>
            <a:r>
              <a:rPr lang="en-US" dirty="0">
                <a:solidFill>
                  <a:srgbClr val="0070C0"/>
                </a:solidFill>
              </a:rPr>
              <a:t>PLOT the data</a:t>
            </a:r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plot.ts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timeseries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rgbClr val="0070C0"/>
                </a:solidFill>
              </a:rPr>
              <a:t>#do the differencing and check the ACF plot</a:t>
            </a:r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plot.ts</a:t>
            </a:r>
            <a:r>
              <a:rPr lang="en-US" dirty="0">
                <a:solidFill>
                  <a:srgbClr val="0070C0"/>
                </a:solidFill>
              </a:rPr>
              <a:t>(diff(</a:t>
            </a:r>
            <a:r>
              <a:rPr lang="en-US" dirty="0" err="1">
                <a:solidFill>
                  <a:srgbClr val="0070C0"/>
                </a:solidFill>
              </a:rPr>
              <a:t>timeseries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acf</a:t>
            </a:r>
            <a:r>
              <a:rPr lang="en-US" dirty="0">
                <a:solidFill>
                  <a:srgbClr val="0070C0"/>
                </a:solidFill>
              </a:rPr>
              <a:t>(diff(</a:t>
            </a:r>
            <a:r>
              <a:rPr lang="en-US" dirty="0" err="1">
                <a:solidFill>
                  <a:srgbClr val="0070C0"/>
                </a:solidFill>
              </a:rPr>
              <a:t>timeseries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45" y="4077185"/>
            <a:ext cx="3167634" cy="2317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482" y="4077185"/>
            <a:ext cx="3179306" cy="2354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788" y="4200466"/>
            <a:ext cx="2437679" cy="19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4093"/>
            <a:ext cx="7886700" cy="9150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An example in R – selecting and parameterizing a model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548639" y="1230218"/>
            <a:ext cx="84255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smtClean="0">
                <a:solidFill>
                  <a:srgbClr val="0070C0"/>
                </a:solidFill>
              </a:rPr>
              <a:t># </a:t>
            </a:r>
            <a:r>
              <a:rPr lang="en-US" dirty="0">
                <a:solidFill>
                  <a:srgbClr val="0070C0"/>
                </a:solidFill>
              </a:rPr>
              <a:t>partition into train and test</a:t>
            </a:r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train_series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 err="1">
                <a:solidFill>
                  <a:srgbClr val="0070C0"/>
                </a:solidFill>
              </a:rPr>
              <a:t>timeseries</a:t>
            </a:r>
            <a:r>
              <a:rPr lang="en-US" dirty="0">
                <a:solidFill>
                  <a:srgbClr val="0070C0"/>
                </a:solidFill>
              </a:rPr>
              <a:t>[1:400]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test_series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err="1" smtClean="0">
                <a:solidFill>
                  <a:srgbClr val="0070C0"/>
                </a:solidFill>
              </a:rPr>
              <a:t>timeseries</a:t>
            </a:r>
            <a:r>
              <a:rPr lang="en-US" dirty="0" smtClean="0">
                <a:solidFill>
                  <a:srgbClr val="0070C0"/>
                </a:solidFill>
              </a:rPr>
              <a:t>[401:500]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&gt; #DOING IT AUTOMATICALLY WITH THE PACKAGE----</a:t>
            </a:r>
          </a:p>
          <a:p>
            <a:r>
              <a:rPr lang="en-US" dirty="0">
                <a:solidFill>
                  <a:srgbClr val="0070C0"/>
                </a:solidFill>
              </a:rPr>
              <a:t>&gt; library(forecast)</a:t>
            </a:r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AutoArimaModel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 err="1">
                <a:solidFill>
                  <a:srgbClr val="0070C0"/>
                </a:solidFill>
              </a:rPr>
              <a:t>auto.arima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train_series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AutoArimaModel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08" y="3723732"/>
            <a:ext cx="65341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9836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Forecasting</a:t>
            </a:r>
            <a:r>
              <a:rPr lang="en-US" b="1" dirty="0"/>
              <a:t>: time series analysis and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4630"/>
            <a:ext cx="8123464" cy="4666615"/>
          </a:xfrm>
        </p:spPr>
        <p:txBody>
          <a:bodyPr>
            <a:normAutofit/>
          </a:bodyPr>
          <a:lstStyle/>
          <a:p>
            <a:r>
              <a:rPr lang="en-US" dirty="0"/>
              <a:t>In forecasting, the goal is to predict future values of a time series, </a:t>
            </a:r>
            <a:r>
              <a:rPr lang="en-US" dirty="0" err="1"/>
              <a:t>x</a:t>
            </a:r>
            <a:r>
              <a:rPr lang="en-US" baseline="-25000" dirty="0" err="1"/>
              <a:t>n+m</a:t>
            </a:r>
            <a:r>
              <a:rPr lang="en-US" dirty="0"/>
              <a:t>, </a:t>
            </a:r>
            <a:r>
              <a:rPr lang="en-US" dirty="0" smtClean="0"/>
              <a:t>m </a:t>
            </a:r>
            <a:r>
              <a:rPr lang="en-US" dirty="0"/>
              <a:t>= </a:t>
            </a:r>
            <a:r>
              <a:rPr lang="en-US" dirty="0" smtClean="0"/>
              <a:t>1, 2</a:t>
            </a:r>
            <a:r>
              <a:rPr lang="en-US" dirty="0"/>
              <a:t>,</a:t>
            </a:r>
            <a:r>
              <a:rPr lang="en-US" dirty="0" smtClean="0"/>
              <a:t> …, are future points,</a:t>
            </a:r>
          </a:p>
          <a:p>
            <a:r>
              <a:rPr lang="en-US" dirty="0" smtClean="0"/>
              <a:t>based </a:t>
            </a:r>
            <a:r>
              <a:rPr lang="en-US" dirty="0"/>
              <a:t>on the data </a:t>
            </a:r>
            <a:r>
              <a:rPr lang="en-US" dirty="0" smtClean="0"/>
              <a:t>points collected </a:t>
            </a:r>
            <a:r>
              <a:rPr lang="en-US" dirty="0"/>
              <a:t>to the present, </a:t>
            </a:r>
            <a:r>
              <a:rPr lang="en-US" dirty="0" smtClean="0"/>
              <a:t>x</a:t>
            </a:r>
            <a:r>
              <a:rPr lang="en-US" baseline="-25000" dirty="0" smtClean="0"/>
              <a:t>1:n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{x</a:t>
            </a:r>
            <a:r>
              <a:rPr lang="en-US" baseline="-25000" dirty="0" smtClean="0"/>
              <a:t>1</a:t>
            </a:r>
            <a:r>
              <a:rPr lang="en-US" dirty="0"/>
              <a:t>,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/>
              <a:t>,</a:t>
            </a:r>
            <a:r>
              <a:rPr lang="en-US" dirty="0" smtClean="0"/>
              <a:t>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}.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dirty="0" smtClean="0"/>
              <a:t>assume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is stationary and the model parameters are </a:t>
            </a:r>
            <a:r>
              <a:rPr lang="en-US" dirty="0" smtClean="0"/>
              <a:t>now known</a:t>
            </a:r>
          </a:p>
        </p:txBody>
      </p:sp>
    </p:spTree>
    <p:extLst>
      <p:ext uri="{BB962C8B-B14F-4D97-AF65-F5344CB8AC3E}">
        <p14:creationId xmlns:p14="http://schemas.microsoft.com/office/powerpoint/2010/main" val="41108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 of forecasting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65" y="1769066"/>
            <a:ext cx="6960669" cy="38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4093"/>
            <a:ext cx="7886700" cy="91503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An example in R – using the model to forecast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548639" y="1230218"/>
            <a:ext cx="84255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&gt; #forecasting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futurVal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&lt;- forecast(</a:t>
            </a:r>
            <a:r>
              <a:rPr lang="en-US" dirty="0" err="1">
                <a:solidFill>
                  <a:srgbClr val="0070C0"/>
                </a:solidFill>
              </a:rPr>
              <a:t>AutoArimaModel,h</a:t>
            </a:r>
            <a:r>
              <a:rPr lang="en-US" dirty="0">
                <a:solidFill>
                  <a:srgbClr val="0070C0"/>
                </a:solidFill>
              </a:rPr>
              <a:t>=10, level=c(99.5</a:t>
            </a:r>
            <a:r>
              <a:rPr lang="en-US" dirty="0" smtClean="0">
                <a:solidFill>
                  <a:srgbClr val="0070C0"/>
                </a:solidFill>
              </a:rPr>
              <a:t>)) </a:t>
            </a:r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futurVal</a:t>
            </a:r>
            <a:r>
              <a:rPr lang="en-US" dirty="0">
                <a:solidFill>
                  <a:srgbClr val="0070C0"/>
                </a:solidFill>
              </a:rPr>
              <a:t> &lt;- forecast(</a:t>
            </a:r>
            <a:r>
              <a:rPr lang="en-US" dirty="0" err="1">
                <a:solidFill>
                  <a:srgbClr val="0070C0"/>
                </a:solidFill>
              </a:rPr>
              <a:t>AutoArimaModel,h</a:t>
            </a:r>
            <a:r>
              <a:rPr lang="en-US" dirty="0">
                <a:solidFill>
                  <a:srgbClr val="0070C0"/>
                </a:solidFill>
              </a:rPr>
              <a:t>=50, level=c(80)) #adjust </a:t>
            </a:r>
            <a:r>
              <a:rPr lang="en-US" dirty="0" err="1">
                <a:solidFill>
                  <a:srgbClr val="0070C0"/>
                </a:solidFill>
              </a:rPr>
              <a:t>timesteps</a:t>
            </a:r>
            <a:r>
              <a:rPr lang="en-US" dirty="0">
                <a:solidFill>
                  <a:srgbClr val="0070C0"/>
                </a:solidFill>
              </a:rPr>
              <a:t> ahead, and confidence level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&gt; plot(</a:t>
            </a:r>
            <a:r>
              <a:rPr lang="en-US" dirty="0" err="1" smtClean="0">
                <a:solidFill>
                  <a:srgbClr val="0070C0"/>
                </a:solidFill>
              </a:rPr>
              <a:t>futurVal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checkresiduals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AutoArimaModel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51" y="2860605"/>
            <a:ext cx="4477131" cy="3789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0837"/>
            <a:ext cx="4386537" cy="34485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78148" y="3811768"/>
            <a:ext cx="3167634" cy="23172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57" y="3100640"/>
            <a:ext cx="4231237" cy="330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64" y="42385"/>
            <a:ext cx="6748557" cy="3468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456" y="3363259"/>
            <a:ext cx="6062897" cy="36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68" y="2804982"/>
            <a:ext cx="7988182" cy="393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358" y="218105"/>
            <a:ext cx="5693802" cy="273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28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Summary and 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3366"/>
            <a:ext cx="7886700" cy="48142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Lots of interesting patterns in time series data!</a:t>
            </a:r>
          </a:p>
          <a:p>
            <a:endParaRPr lang="en-US" dirty="0"/>
          </a:p>
          <a:p>
            <a:r>
              <a:rPr lang="en-US" dirty="0" smtClean="0"/>
              <a:t>Real world data has noise</a:t>
            </a:r>
          </a:p>
          <a:p>
            <a:endParaRPr lang="en-US" dirty="0"/>
          </a:p>
          <a:p>
            <a:r>
              <a:rPr lang="en-US" dirty="0" smtClean="0"/>
              <a:t>There are patterns beyond the main trends</a:t>
            </a:r>
          </a:p>
          <a:p>
            <a:endParaRPr lang="en-US" dirty="0"/>
          </a:p>
          <a:p>
            <a:r>
              <a:rPr lang="en-US" dirty="0" smtClean="0"/>
              <a:t>ARIMA models are one popular class of models for describing and forecasting time series data</a:t>
            </a:r>
          </a:p>
          <a:p>
            <a:endParaRPr lang="en-US" dirty="0"/>
          </a:p>
          <a:p>
            <a:r>
              <a:rPr lang="en-US" dirty="0" smtClean="0"/>
              <a:t>Models that account for the correlation of multiple time series together may be the most predictive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76" y="2134200"/>
            <a:ext cx="6791992" cy="3236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4156"/>
            <a:ext cx="7886700" cy="3576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Time series data is everywhere!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0" contrast="-40000"/>
          </a:blip>
          <a:srcRect l="13978" t="5460" r="4895" b="34438"/>
          <a:stretch/>
        </p:blipFill>
        <p:spPr>
          <a:xfrm>
            <a:off x="1774904" y="2389031"/>
            <a:ext cx="6003935" cy="2144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351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TSA, 4</a:t>
            </a:r>
            <a:r>
              <a:rPr lang="en-US" baseline="30000" dirty="0"/>
              <a:t>th</a:t>
            </a:r>
            <a:r>
              <a:rPr lang="en-US" dirty="0"/>
              <a:t> Edition, Shumway &amp; </a:t>
            </a:r>
            <a:r>
              <a:rPr lang="en-US" dirty="0" err="1"/>
              <a:t>Stoffer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5625320"/>
            <a:ext cx="7886700" cy="41324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Could have also been global warming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potential topics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 domain approach vs frequency domain approach</a:t>
            </a:r>
          </a:p>
          <a:p>
            <a:r>
              <a:rPr lang="en-US" dirty="0" smtClean="0"/>
              <a:t>Spectral analysis and periodicity</a:t>
            </a:r>
            <a:endParaRPr lang="en-US" dirty="0" smtClean="0"/>
          </a:p>
          <a:p>
            <a:r>
              <a:rPr lang="en-US" dirty="0" smtClean="0"/>
              <a:t>Stationarity of time </a:t>
            </a:r>
            <a:r>
              <a:rPr lang="en-US" dirty="0"/>
              <a:t>s</a:t>
            </a:r>
            <a:r>
              <a:rPr lang="en-US" dirty="0" smtClean="0"/>
              <a:t>eries – a regularity that exists over time</a:t>
            </a:r>
          </a:p>
          <a:p>
            <a:r>
              <a:rPr lang="en-US" dirty="0" smtClean="0"/>
              <a:t>Backshift operator</a:t>
            </a:r>
          </a:p>
          <a:p>
            <a:r>
              <a:rPr lang="en-US" dirty="0" smtClean="0"/>
              <a:t>Multiple time series models – mixing datasets for prediction</a:t>
            </a:r>
          </a:p>
          <a:p>
            <a:r>
              <a:rPr lang="en-US" dirty="0" smtClean="0"/>
              <a:t>State space models, Markov/Hidden 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7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69" t="892" b="9850"/>
          <a:stretch/>
        </p:blipFill>
        <p:spPr>
          <a:xfrm>
            <a:off x="1925782" y="1242290"/>
            <a:ext cx="5916997" cy="481214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504156"/>
            <a:ext cx="7886700" cy="3576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Time series data is everywhere!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974669" y="6176963"/>
            <a:ext cx="5819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What </a:t>
            </a:r>
            <a:r>
              <a:rPr lang="en-US" sz="2000" dirty="0"/>
              <a:t>is </a:t>
            </a:r>
            <a:r>
              <a:rPr lang="en-US" sz="2000" dirty="0" smtClean="0"/>
              <a:t>this describing? – More clues left on this one..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360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4" y="1194192"/>
            <a:ext cx="6200245" cy="539128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504156"/>
            <a:ext cx="7886700" cy="3576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Time series data is everywhere!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35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6519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Time series datasets can display correlations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72" y="1020830"/>
            <a:ext cx="6001200" cy="5251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351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TSA, 4</a:t>
            </a:r>
            <a:r>
              <a:rPr lang="en-US" baseline="30000" dirty="0"/>
              <a:t>th</a:t>
            </a:r>
            <a:r>
              <a:rPr lang="en-US" dirty="0"/>
              <a:t> Edition, Shumway &amp; </a:t>
            </a:r>
            <a:r>
              <a:rPr lang="en-US" dirty="0" err="1"/>
              <a:t>Stoffer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319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Another example </a:t>
            </a:r>
            <a:r>
              <a:rPr lang="en-US" sz="3600" b="1" dirty="0"/>
              <a:t>relevant </a:t>
            </a:r>
            <a:r>
              <a:rPr lang="en-US" sz="3600" b="1" dirty="0" smtClean="0"/>
              <a:t>to LA County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633" y="1216663"/>
            <a:ext cx="5426976" cy="323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574" y="3662336"/>
            <a:ext cx="5598290" cy="311894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392760" y="696027"/>
            <a:ext cx="1390632" cy="1296821"/>
            <a:chOff x="1434662" y="3902306"/>
            <a:chExt cx="691414" cy="69377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4662" y="4009873"/>
              <a:ext cx="241028" cy="24210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3865" y="4353973"/>
              <a:ext cx="241028" cy="2421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5048" y="3902306"/>
              <a:ext cx="241028" cy="242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076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16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Nature of Time Series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0238"/>
            <a:ext cx="8289970" cy="530609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Characteristics of Time 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eries 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ata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 dataset observed </a:t>
            </a:r>
            <a:r>
              <a:rPr lang="en-US" dirty="0">
                <a:solidFill>
                  <a:srgbClr val="00B050"/>
                </a:solidFill>
              </a:rPr>
              <a:t>at </a:t>
            </a:r>
            <a:r>
              <a:rPr lang="en-US" dirty="0" smtClean="0">
                <a:solidFill>
                  <a:srgbClr val="00B050"/>
                </a:solidFill>
              </a:rPr>
              <a:t>different points in time (seconds, months, days, years)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 collection </a:t>
            </a:r>
            <a:r>
              <a:rPr lang="en-US" dirty="0">
                <a:solidFill>
                  <a:srgbClr val="00B050"/>
                </a:solidFill>
              </a:rPr>
              <a:t>of random variables indexed according to the order they </a:t>
            </a:r>
            <a:r>
              <a:rPr lang="en-US" dirty="0" smtClean="0">
                <a:solidFill>
                  <a:srgbClr val="00B050"/>
                </a:solidFill>
              </a:rPr>
              <a:t>are obtained </a:t>
            </a:r>
            <a:r>
              <a:rPr lang="en-US" dirty="0">
                <a:solidFill>
                  <a:srgbClr val="00B050"/>
                </a:solidFill>
              </a:rPr>
              <a:t>in time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Sampling </a:t>
            </a:r>
            <a:r>
              <a:rPr lang="en-US" dirty="0">
                <a:solidFill>
                  <a:srgbClr val="00B050"/>
                </a:solidFill>
              </a:rPr>
              <a:t>of adjacent points in time </a:t>
            </a:r>
            <a:r>
              <a:rPr lang="en-US" dirty="0" smtClean="0">
                <a:solidFill>
                  <a:srgbClr val="00B050"/>
                </a:solidFill>
              </a:rPr>
              <a:t>restricts </a:t>
            </a:r>
            <a:r>
              <a:rPr lang="en-US" dirty="0">
                <a:solidFill>
                  <a:srgbClr val="00B050"/>
                </a:solidFill>
              </a:rPr>
              <a:t>the applicability of the many </a:t>
            </a:r>
            <a:r>
              <a:rPr lang="en-US" dirty="0" smtClean="0">
                <a:solidFill>
                  <a:srgbClr val="00B050"/>
                </a:solidFill>
              </a:rPr>
              <a:t>statistical </a:t>
            </a:r>
            <a:r>
              <a:rPr lang="en-US" dirty="0">
                <a:solidFill>
                  <a:srgbClr val="00B050"/>
                </a:solidFill>
              </a:rPr>
              <a:t>methods </a:t>
            </a:r>
            <a:r>
              <a:rPr lang="en-US" dirty="0" smtClean="0">
                <a:solidFill>
                  <a:srgbClr val="00B050"/>
                </a:solidFill>
              </a:rPr>
              <a:t>that assume observations </a:t>
            </a:r>
            <a:r>
              <a:rPr lang="en-US" dirty="0">
                <a:solidFill>
                  <a:srgbClr val="00B050"/>
                </a:solidFill>
              </a:rPr>
              <a:t>are independent </a:t>
            </a:r>
            <a:r>
              <a:rPr lang="en-US" dirty="0" smtClean="0">
                <a:solidFill>
                  <a:srgbClr val="00B050"/>
                </a:solidFill>
              </a:rPr>
              <a:t>and identically distributed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What is Time Series Analysis?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 smtClean="0">
                <a:solidFill>
                  <a:srgbClr val="0070C0"/>
                </a:solidFill>
              </a:rPr>
              <a:t>ystematic mathematical and statistical approaches used to answer questions posed by time correlations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Goal: </a:t>
            </a:r>
            <a:r>
              <a:rPr lang="en-US" dirty="0">
                <a:solidFill>
                  <a:srgbClr val="0070C0"/>
                </a:solidFill>
              </a:rPr>
              <a:t>to develop mathematical models </a:t>
            </a:r>
            <a:r>
              <a:rPr lang="en-US" dirty="0" smtClean="0">
                <a:solidFill>
                  <a:srgbClr val="0070C0"/>
                </a:solidFill>
              </a:rPr>
              <a:t>that provide </a:t>
            </a:r>
            <a:r>
              <a:rPr lang="en-US" dirty="0">
                <a:solidFill>
                  <a:srgbClr val="0070C0"/>
                </a:solidFill>
              </a:rPr>
              <a:t>plausible descriptions for sample data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1497</TotalTime>
  <Words>1808</Words>
  <Application>Microsoft Office PowerPoint</Application>
  <PresentationFormat>On-screen Show (4:3)</PresentationFormat>
  <Paragraphs>241</Paragraphs>
  <Slides>41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Introduction to  Time Series Analysis &amp; Applications</vt:lpstr>
      <vt:lpstr>Time series data is everywhere!</vt:lpstr>
      <vt:lpstr>Time series data is everywhere!</vt:lpstr>
      <vt:lpstr>Time series data is everywhere!</vt:lpstr>
      <vt:lpstr>Time series data is everywhere!</vt:lpstr>
      <vt:lpstr>Time series data is everywhere!</vt:lpstr>
      <vt:lpstr>Time series datasets can display correlations</vt:lpstr>
      <vt:lpstr>Another example relevant to LA County</vt:lpstr>
      <vt:lpstr>The Nature of Time Series Data</vt:lpstr>
      <vt:lpstr>Outline</vt:lpstr>
      <vt:lpstr>Importing time series data</vt:lpstr>
      <vt:lpstr>Bonus: Time Series Primer for R</vt:lpstr>
      <vt:lpstr>Signals in noise</vt:lpstr>
      <vt:lpstr>filter</vt:lpstr>
      <vt:lpstr>Other moving average and smoothing options</vt:lpstr>
      <vt:lpstr>Smoothing relationships between two time series</vt:lpstr>
      <vt:lpstr>Measures of Dependence</vt:lpstr>
      <vt:lpstr>Time series statistical models</vt:lpstr>
      <vt:lpstr>Classical regression in a time series context</vt:lpstr>
      <vt:lpstr>The chicken prices example</vt:lpstr>
      <vt:lpstr>Measures for how well the model fits  (ie. goodness of fit)</vt:lpstr>
      <vt:lpstr>Stationary vs non-stationary time series</vt:lpstr>
      <vt:lpstr>Most examples we’ve looked at are non-stationary</vt:lpstr>
      <vt:lpstr>Detrending and differencing chicken prices</vt:lpstr>
      <vt:lpstr>Detrending vs differencing intuition</vt:lpstr>
      <vt:lpstr>Using and understanding the ACF</vt:lpstr>
      <vt:lpstr>Using and understanding the ACF</vt:lpstr>
      <vt:lpstr>ARIMA models</vt:lpstr>
      <vt:lpstr>Box–Jenkins method for identifying ARIMA models</vt:lpstr>
      <vt:lpstr>Steps for fitting an ARIMA model to time series data</vt:lpstr>
      <vt:lpstr>ARIMA model building</vt:lpstr>
      <vt:lpstr>An example in R</vt:lpstr>
      <vt:lpstr>An example in R – selecting and parameterizing a model</vt:lpstr>
      <vt:lpstr>Forecasting: time series analysis and projection</vt:lpstr>
      <vt:lpstr>Example of forecasting</vt:lpstr>
      <vt:lpstr>An example in R – using the model to forecast</vt:lpstr>
      <vt:lpstr>PowerPoint Presentation</vt:lpstr>
      <vt:lpstr>PowerPoint Presentation</vt:lpstr>
      <vt:lpstr>Summary and other ideas</vt:lpstr>
      <vt:lpstr>Questions?</vt:lpstr>
      <vt:lpstr>Other potential topics to cover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Katherine Sheu</dc:creator>
  <cp:lastModifiedBy>Katherine Sheu</cp:lastModifiedBy>
  <cp:revision>73</cp:revision>
  <dcterms:created xsi:type="dcterms:W3CDTF">2020-07-17T16:38:02Z</dcterms:created>
  <dcterms:modified xsi:type="dcterms:W3CDTF">2020-07-18T17:38:27Z</dcterms:modified>
</cp:coreProperties>
</file>