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5"/>
  </p:notesMasterIdLst>
  <p:sldIdLst>
    <p:sldId id="256" r:id="rId5"/>
    <p:sldId id="375" r:id="rId6"/>
    <p:sldId id="378" r:id="rId7"/>
    <p:sldId id="383" r:id="rId8"/>
    <p:sldId id="384" r:id="rId9"/>
    <p:sldId id="388" r:id="rId10"/>
    <p:sldId id="386" r:id="rId11"/>
    <p:sldId id="387" r:id="rId12"/>
    <p:sldId id="385" r:id="rId13"/>
    <p:sldId id="382" r:id="rId14"/>
  </p:sldIdLst>
  <p:sldSz cx="12192000" cy="6858000"/>
  <p:notesSz cx="7104063" cy="10234613"/>
  <p:embeddedFontLst>
    <p:embeddedFont>
      <p:font typeface="Calibri" panose="020F0502020204030204" pitchFamily="34" charset="0"/>
      <p:regular r:id="rId16"/>
      <p:bold r:id="rId17"/>
      <p:italic r:id="rId18"/>
      <p:boldItalic r:id="rId19"/>
    </p:embeddedFont>
    <p:embeddedFont>
      <p:font typeface="Cambria" panose="02040503050406030204" pitchFamily="18"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3" roundtripDataSignature="AMtx7mhB1yH07w7DtMZa3GMNFmnnxDnY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C000"/>
    <a:srgbClr val="FFFF66"/>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A8153-139B-4932-A989-E9BC04F8E09D}">
  <a:tblStyle styleId="{95BA8153-139B-4932-A989-E9BC04F8E0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5E5352A-56FD-4DC2-9EEC-01EE9B2E4075}"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765" autoAdjust="0"/>
  </p:normalViewPr>
  <p:slideViewPr>
    <p:cSldViewPr snapToGrid="0">
      <p:cViewPr varScale="1">
        <p:scale>
          <a:sx n="113" d="100"/>
          <a:sy n="113" d="100"/>
        </p:scale>
        <p:origin x="474" y="13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font" Target="fonts/font6.fntdata"/><Relationship Id="rId76"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2.fntdata"/><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75"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7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font" Target="fonts/font4.fntdata"/><Relationship Id="rId73"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7.fntdata"/><Relationship Id="rId7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8427" cy="513508"/>
          </a:xfrm>
          <a:prstGeom prst="rect">
            <a:avLst/>
          </a:prstGeom>
          <a:noFill/>
          <a:ln>
            <a:noFill/>
          </a:ln>
        </p:spPr>
        <p:txBody>
          <a:bodyPr spcFirstLastPara="1" wrap="square" lIns="99075" tIns="49525" rIns="99075" bIns="495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992" y="0"/>
            <a:ext cx="3078427" cy="513508"/>
          </a:xfrm>
          <a:prstGeom prst="rect">
            <a:avLst/>
          </a:prstGeom>
          <a:noFill/>
          <a:ln>
            <a:noFill/>
          </a:ln>
        </p:spPr>
        <p:txBody>
          <a:bodyPr spcFirstLastPara="1" wrap="square" lIns="99075" tIns="49525" rIns="99075" bIns="495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407" y="4925407"/>
            <a:ext cx="5683250" cy="4029879"/>
          </a:xfrm>
          <a:prstGeom prst="rect">
            <a:avLst/>
          </a:prstGeom>
          <a:noFill/>
          <a:ln>
            <a:noFill/>
          </a:ln>
        </p:spPr>
        <p:txBody>
          <a:bodyPr spcFirstLastPara="1" wrap="square" lIns="99075" tIns="49525" rIns="99075" bIns="495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8427" cy="513507"/>
          </a:xfrm>
          <a:prstGeom prst="rect">
            <a:avLst/>
          </a:prstGeom>
          <a:noFill/>
          <a:ln>
            <a:noFill/>
          </a:ln>
        </p:spPr>
        <p:txBody>
          <a:bodyPr spcFirstLastPara="1" wrap="square" lIns="99075" tIns="49525" rIns="99075" bIns="495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marR="0" lvl="0" indent="0" algn="r" rtl="0">
              <a:spcBef>
                <a:spcPts val="0"/>
              </a:spcBef>
              <a:spcAft>
                <a:spcPts val="0"/>
              </a:spcAft>
              <a:buNone/>
            </a:pPr>
            <a:fld id="{00000000-1234-1234-1234-123412341234}" type="slidenum">
              <a:rPr lang="en-IN"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801318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4" name="Google Shape;224;p1:notes"/>
          <p:cNvSpPr txBox="1">
            <a:spLocks noGrp="1"/>
          </p:cNvSpPr>
          <p:nvPr>
            <p:ph type="body" idx="1"/>
          </p:nvPr>
        </p:nvSpPr>
        <p:spPr>
          <a:xfrm>
            <a:off x="710407" y="4925407"/>
            <a:ext cx="5683250" cy="4029879"/>
          </a:xfrm>
          <a:prstGeom prst="rect">
            <a:avLst/>
          </a:prstGeom>
          <a:noFill/>
          <a:ln>
            <a:noFill/>
          </a:ln>
        </p:spPr>
        <p:txBody>
          <a:bodyPr spcFirstLastPara="1" wrap="square" lIns="99075" tIns="49525" rIns="99075" bIns="49525" anchor="t" anchorCtr="0">
            <a:noAutofit/>
          </a:bodyPr>
          <a:lstStyle/>
          <a:p>
            <a:pPr marL="0" lvl="0" indent="0" algn="l" rtl="0">
              <a:spcBef>
                <a:spcPts val="0"/>
              </a:spcBef>
              <a:spcAft>
                <a:spcPts val="0"/>
              </a:spcAft>
              <a:buNone/>
            </a:pPr>
            <a:endParaRPr dirty="0"/>
          </a:p>
        </p:txBody>
      </p:sp>
      <p:sp>
        <p:nvSpPr>
          <p:cNvPr id="225" name="Google Shape;225;p1:notes"/>
          <p:cNvSpPr txBox="1">
            <a:spLocks noGrp="1"/>
          </p:cNvSpPr>
          <p:nvPr>
            <p:ph type="sldNum" idx="12"/>
          </p:nvPr>
        </p:nvSpPr>
        <p:spPr>
          <a:xfrm>
            <a:off x="4023992" y="9721107"/>
            <a:ext cx="3078427" cy="513507"/>
          </a:xfrm>
          <a:prstGeom prst="rect">
            <a:avLst/>
          </a:prstGeom>
          <a:noFill/>
          <a:ln>
            <a:noFill/>
          </a:ln>
        </p:spPr>
        <p:txBody>
          <a:bodyPr spcFirstLastPara="1" wrap="square" lIns="99075" tIns="49525" rIns="99075" bIns="49525" anchor="b" anchorCtr="0">
            <a:noAutofit/>
          </a:bodyPr>
          <a:lstStyle/>
          <a:p>
            <a:pPr marL="0" lvl="0" indent="0" algn="r" rtl="0">
              <a:spcBef>
                <a:spcPts val="0"/>
              </a:spcBef>
              <a:spcAft>
                <a:spcPts val="0"/>
              </a:spcAft>
              <a:buNone/>
            </a:pPr>
            <a:fld id="{00000000-1234-1234-1234-123412341234}" type="slidenum">
              <a:rPr lang="en-IN" sz="1300" b="0" i="0" u="none" strike="noStrike" cap="none">
                <a:solidFill>
                  <a:srgbClr val="000000"/>
                </a:solidFill>
                <a:latin typeface="Arial"/>
                <a:ea typeface="Arial"/>
                <a:cs typeface="Arial"/>
                <a:sym typeface="Arial"/>
              </a:rPr>
              <a:t>1</a:t>
            </a:fld>
            <a:endParaRPr sz="1300" b="0" i="0" u="none" strike="noStrike" cap="none">
              <a:solidFill>
                <a:srgbClr val="000000"/>
              </a:solidFill>
              <a:latin typeface="Arial"/>
              <a:ea typeface="Arial"/>
              <a:cs typeface="Arial"/>
              <a:sym typeface="Arial"/>
            </a:endParaRPr>
          </a:p>
        </p:txBody>
      </p:sp>
      <p:sp>
        <p:nvSpPr>
          <p:cNvPr id="226" name="Google Shape;226;p1:notes"/>
          <p:cNvSpPr txBox="1">
            <a:spLocks noGrp="1"/>
          </p:cNvSpPr>
          <p:nvPr>
            <p:ph type="ftr" idx="11"/>
          </p:nvPr>
        </p:nvSpPr>
        <p:spPr>
          <a:xfrm>
            <a:off x="0" y="9721107"/>
            <a:ext cx="3078427" cy="513507"/>
          </a:xfrm>
          <a:prstGeom prst="rect">
            <a:avLst/>
          </a:prstGeom>
          <a:noFill/>
          <a:ln>
            <a:noFill/>
          </a:ln>
        </p:spPr>
        <p:txBody>
          <a:bodyPr spcFirstLastPara="1" wrap="square" lIns="99075" tIns="49525" rIns="99075" bIns="49525" anchor="b" anchorCtr="0">
            <a:noAutofit/>
          </a:bodyPr>
          <a:lstStyle/>
          <a:p>
            <a:pPr marL="0" lvl="0" indent="0" algn="l" rtl="0">
              <a:spcBef>
                <a:spcPts val="0"/>
              </a:spcBef>
              <a:spcAft>
                <a:spcPts val="0"/>
              </a:spcAft>
              <a:buNone/>
            </a:pPr>
            <a:r>
              <a:rPr lang="en-IN" sz="1300" b="0" i="0" u="none" strike="noStrike" cap="none">
                <a:solidFill>
                  <a:srgbClr val="000000"/>
                </a:solidFill>
                <a:latin typeface="Arial"/>
                <a:ea typeface="Arial"/>
                <a:cs typeface="Arial"/>
                <a:sym typeface="Arial"/>
              </a:rPr>
              <a:t>VIT – Ranked No.1 private institution for Innovation (ARIIA 2019 Award) by Govt. of India</a:t>
            </a:r>
            <a:endParaRPr sz="13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6464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3286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804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81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649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19511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0527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4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496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3:notes"/>
          <p:cNvSpPr txBox="1">
            <a:spLocks noGrp="1"/>
          </p:cNvSpPr>
          <p:nvPr>
            <p:ph type="body" idx="1"/>
          </p:nvPr>
        </p:nvSpPr>
        <p:spPr>
          <a:xfrm>
            <a:off x="710407" y="4925407"/>
            <a:ext cx="5683250" cy="4029879"/>
          </a:xfrm>
          <a:prstGeom prst="rect">
            <a:avLst/>
          </a:prstGeom>
        </p:spPr>
        <p:txBody>
          <a:bodyPr spcFirstLastPara="1" wrap="square" lIns="99075" tIns="49525" rIns="99075" bIns="49525" anchor="t" anchorCtr="0">
            <a:noAutofit/>
          </a:bodyPr>
          <a:lstStyle/>
          <a:p>
            <a:pPr marL="0" lvl="0" indent="0" algn="l" rtl="0">
              <a:spcBef>
                <a:spcPts val="0"/>
              </a:spcBef>
              <a:spcAft>
                <a:spcPts val="0"/>
              </a:spcAft>
              <a:buNone/>
            </a:pPr>
            <a:endParaRPr/>
          </a:p>
        </p:txBody>
      </p:sp>
      <p:sp>
        <p:nvSpPr>
          <p:cNvPr id="245" name="Google Shape;245;p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6251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0"/>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9CE4B38-CA5F-4197-B4FA-F5E2C15C7A16}" type="datetime1">
              <a:rPr lang="en-US" smtClean="0"/>
              <a:t>11/15/2023</a:t>
            </a:fld>
            <a:endParaRPr/>
          </a:p>
        </p:txBody>
      </p:sp>
      <p:sp>
        <p:nvSpPr>
          <p:cNvPr id="19" name="Google Shape;19;p3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20" name="Google Shape;20;p3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2"/>
          <p:cNvSpPr txBox="1">
            <a:spLocks noGrp="1"/>
          </p:cNvSpPr>
          <p:nvPr>
            <p:ph type="title"/>
          </p:nvPr>
        </p:nvSpPr>
        <p:spPr>
          <a:xfrm rot="5400000">
            <a:off x="7285037" y="1828802"/>
            <a:ext cx="5851525"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2"/>
          <p:cNvSpPr txBox="1">
            <a:spLocks noGrp="1"/>
          </p:cNvSpPr>
          <p:nvPr>
            <p:ph type="body" idx="1"/>
          </p:nvPr>
        </p:nvSpPr>
        <p:spPr>
          <a:xfrm rot="5400000">
            <a:off x="1697037" y="-812799"/>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4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58D75B7F-792E-469A-94F1-BAC2A138CD46}" type="datetime1">
              <a:rPr lang="en-US" smtClean="0"/>
              <a:t>11/15/2023</a:t>
            </a:fld>
            <a:endParaRPr/>
          </a:p>
        </p:txBody>
      </p:sp>
      <p:sp>
        <p:nvSpPr>
          <p:cNvPr id="82" name="Google Shape;82;p4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83" name="Google Shape;83;p4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2"/>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2"/>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3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A8BA667-B23F-44DC-ACBC-010D56281103}" type="datetime1">
              <a:rPr lang="en-US" smtClean="0"/>
              <a:t>11/15/2023</a:t>
            </a:fld>
            <a:endParaRPr/>
          </a:p>
        </p:txBody>
      </p:sp>
      <p:sp>
        <p:nvSpPr>
          <p:cNvPr id="29" name="Google Shape;29;p3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30" name="Google Shape;30;p3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5"/>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3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B7CC955-8EE8-4B70-BEF2-6840A63F0F77}" type="datetime1">
              <a:rPr lang="en-US" smtClean="0"/>
              <a:t>11/15/2023</a:t>
            </a:fld>
            <a:endParaRPr/>
          </a:p>
        </p:txBody>
      </p:sp>
      <p:sp>
        <p:nvSpPr>
          <p:cNvPr id="35" name="Google Shape;35;p3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36" name="Google Shape;36;p3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6"/>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36"/>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3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0963B1D3-E266-4211-BCA6-28501C9F9778}" type="datetime1">
              <a:rPr lang="en-US" smtClean="0"/>
              <a:t>11/15/2023</a:t>
            </a:fld>
            <a:endParaRPr/>
          </a:p>
        </p:txBody>
      </p:sp>
      <p:sp>
        <p:nvSpPr>
          <p:cNvPr id="42" name="Google Shape;42;p3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43" name="Google Shape;43;p3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7"/>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7"/>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7"/>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37"/>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3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67BE2A78-6F4F-45AA-8C9C-85ACABBAC601}" type="datetime1">
              <a:rPr lang="en-US" smtClean="0"/>
              <a:t>11/15/2023</a:t>
            </a:fld>
            <a:endParaRPr/>
          </a:p>
        </p:txBody>
      </p:sp>
      <p:sp>
        <p:nvSpPr>
          <p:cNvPr id="51" name="Google Shape;51;p3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52" name="Google Shape;52;p3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8"/>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F7393E0-EF9D-4E42-B49F-99F40D545435}" type="datetime1">
              <a:rPr lang="en-US" smtClean="0"/>
              <a:t>11/15/2023</a:t>
            </a:fld>
            <a:endParaRPr/>
          </a:p>
        </p:txBody>
      </p:sp>
      <p:sp>
        <p:nvSpPr>
          <p:cNvPr id="56" name="Google Shape;56;p3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57" name="Google Shape;57;p3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95A06FFC-AE4D-435C-9690-E6D398ACEE9E}" type="datetime1">
              <a:rPr lang="en-US" smtClean="0"/>
              <a:t>11/15/2023</a:t>
            </a:fld>
            <a:endParaRPr/>
          </a:p>
        </p:txBody>
      </p:sp>
      <p:sp>
        <p:nvSpPr>
          <p:cNvPr id="63" name="Google Shape;63;p3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64" name="Google Shape;64;p3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0"/>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4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4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6EDA048-0916-44F4-97C9-E97BAEA42430}" type="datetime1">
              <a:rPr lang="en-US" smtClean="0"/>
              <a:t>11/15/2023</a:t>
            </a:fld>
            <a:endParaRPr/>
          </a:p>
        </p:txBody>
      </p:sp>
      <p:sp>
        <p:nvSpPr>
          <p:cNvPr id="70" name="Google Shape;70;p4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71" name="Google Shape;71;p4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1"/>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4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D978FFB9-ADF9-4050-BEC6-E39A931F6634}" type="datetime1">
              <a:rPr lang="en-US" smtClean="0"/>
              <a:t>11/15/2023</a:t>
            </a:fld>
            <a:endParaRPr/>
          </a:p>
        </p:txBody>
      </p:sp>
      <p:sp>
        <p:nvSpPr>
          <p:cNvPr id="76" name="Google Shape;76;p4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Foundations of Data Science</a:t>
            </a:r>
            <a:endParaRPr/>
          </a:p>
        </p:txBody>
      </p:sp>
      <p:sp>
        <p:nvSpPr>
          <p:cNvPr id="77" name="Google Shape;77;p4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856C1A3F-CDC1-439B-95D0-34A2DB7E7948}" type="datetime1">
              <a:rPr lang="en-US" smtClean="0"/>
              <a:t>11/15/2023</a:t>
            </a:fld>
            <a:endParaRPr/>
          </a:p>
        </p:txBody>
      </p:sp>
      <p:sp>
        <p:nvSpPr>
          <p:cNvPr id="13" name="Google Shape;13;p2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Foundations of Data Science</a:t>
            </a:r>
            <a:endParaRPr/>
          </a:p>
        </p:txBody>
      </p:sp>
      <p:sp>
        <p:nvSpPr>
          <p:cNvPr id="14" name="Google Shape;14;p2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1"/>
          <p:cNvSpPr txBox="1"/>
          <p:nvPr/>
        </p:nvSpPr>
        <p:spPr>
          <a:xfrm>
            <a:off x="155575" y="1497618"/>
            <a:ext cx="12191999" cy="1242782"/>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lvl="0" algn="ctr"/>
            <a:r>
              <a:rPr lang="en-US" sz="3600" dirty="0">
                <a:solidFill>
                  <a:srgbClr val="FF0000"/>
                </a:solidFill>
                <a:latin typeface="Cambria" panose="02040503050406030204" pitchFamily="18" charset="0"/>
                <a:ea typeface="Cambria" panose="02040503050406030204" pitchFamily="18" charset="0"/>
              </a:rPr>
              <a:t>Summer Product Sales Forecasting in E-commerce using Machine Learning</a:t>
            </a:r>
          </a:p>
        </p:txBody>
      </p:sp>
      <p:pic>
        <p:nvPicPr>
          <p:cNvPr id="230" name="Google Shape;230;p1"/>
          <p:cNvPicPr preferRelativeResize="0"/>
          <p:nvPr/>
        </p:nvPicPr>
        <p:blipFill rotWithShape="1">
          <a:blip r:embed="rId3">
            <a:alphaModFix/>
          </a:blip>
          <a:srcRect/>
          <a:stretch/>
        </p:blipFill>
        <p:spPr>
          <a:xfrm>
            <a:off x="4549951" y="102257"/>
            <a:ext cx="3403243" cy="1023583"/>
          </a:xfrm>
          <a:prstGeom prst="rect">
            <a:avLst/>
          </a:prstGeom>
          <a:noFill/>
          <a:ln>
            <a:noFill/>
          </a:ln>
        </p:spPr>
      </p:pic>
      <p:sp>
        <p:nvSpPr>
          <p:cNvPr id="232" name="Google Shape;232;p1" descr="Campus Life - VIT"/>
          <p:cNvSpPr/>
          <p:nvPr/>
        </p:nvSpPr>
        <p:spPr>
          <a:xfrm>
            <a:off x="155575" y="-693738"/>
            <a:ext cx="3171825" cy="1447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 descr="Campus Life - VIT"/>
          <p:cNvSpPr/>
          <p:nvPr/>
        </p:nvSpPr>
        <p:spPr>
          <a:xfrm>
            <a:off x="307975" y="-541338"/>
            <a:ext cx="3171825" cy="1447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 name="Google Shape;229;p1"/>
          <p:cNvSpPr txBox="1"/>
          <p:nvPr/>
        </p:nvSpPr>
        <p:spPr>
          <a:xfrm>
            <a:off x="3539344" y="3068329"/>
            <a:ext cx="5691741" cy="1242782"/>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00CC"/>
                </a:solidFill>
                <a:latin typeface="Cambria"/>
                <a:ea typeface="Cambria"/>
                <a:sym typeface="Cambria"/>
              </a:rPr>
              <a:t>by</a:t>
            </a:r>
          </a:p>
          <a:p>
            <a:pPr marL="0" marR="0" lvl="0" indent="0" algn="ctr" rtl="0">
              <a:spcBef>
                <a:spcPts val="0"/>
              </a:spcBef>
              <a:spcAft>
                <a:spcPts val="0"/>
              </a:spcAft>
              <a:buNone/>
            </a:pPr>
            <a:r>
              <a:rPr lang="en-IN" sz="2400" b="1" dirty="0">
                <a:solidFill>
                  <a:srgbClr val="0000CC"/>
                </a:solidFill>
                <a:latin typeface="Cambria"/>
                <a:ea typeface="Cambria"/>
                <a:sym typeface="Cambria"/>
              </a:rPr>
              <a:t>Akila Bala – 20MIA1052</a:t>
            </a:r>
            <a:endParaRPr lang="en-IN" sz="1200" b="1" dirty="0">
              <a:solidFill>
                <a:srgbClr val="0000CC"/>
              </a:solidFill>
              <a:latin typeface="Cambria"/>
              <a:ea typeface="Cambria"/>
              <a:sym typeface="Cambria"/>
            </a:endParaRPr>
          </a:p>
          <a:p>
            <a:pPr algn="ctr"/>
            <a:r>
              <a:rPr lang="en-IN" sz="2400" b="1" dirty="0">
                <a:solidFill>
                  <a:srgbClr val="0000CC"/>
                </a:solidFill>
                <a:latin typeface="Cambria"/>
                <a:ea typeface="Cambria"/>
                <a:sym typeface="Cambria"/>
              </a:rPr>
              <a:t>Nithin Kodipyaka – 20MIA1075</a:t>
            </a:r>
            <a:endParaRPr lang="en-IN" sz="1200" dirty="0">
              <a:solidFill>
                <a:srgbClr val="0000CC"/>
              </a:solidFill>
            </a:endParaRPr>
          </a:p>
          <a:p>
            <a:pPr marL="0" marR="0" lvl="0" indent="0" algn="ctr" rtl="0">
              <a:spcBef>
                <a:spcPts val="0"/>
              </a:spcBef>
              <a:spcAft>
                <a:spcPts val="0"/>
              </a:spcAft>
              <a:buNone/>
            </a:pPr>
            <a:endParaRPr lang="en-IN" sz="2400" b="1" dirty="0">
              <a:solidFill>
                <a:srgbClr val="0000CC"/>
              </a:solidFill>
              <a:latin typeface="Cambria"/>
              <a:ea typeface="Cambria"/>
              <a:sym typeface="Cambria"/>
            </a:endParaRPr>
          </a:p>
        </p:txBody>
      </p:sp>
      <p:sp>
        <p:nvSpPr>
          <p:cNvPr id="3" name="Google Shape;229;p1">
            <a:extLst>
              <a:ext uri="{FF2B5EF4-FFF2-40B4-BE49-F238E27FC236}">
                <a16:creationId xmlns:a16="http://schemas.microsoft.com/office/drawing/2014/main" id="{F147573D-F9DA-8DA3-E5A3-4674F1BA6A36}"/>
              </a:ext>
            </a:extLst>
          </p:cNvPr>
          <p:cNvSpPr txBox="1"/>
          <p:nvPr/>
        </p:nvSpPr>
        <p:spPr>
          <a:xfrm>
            <a:off x="2321334" y="5412531"/>
            <a:ext cx="8127759" cy="596486"/>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2060"/>
                </a:solidFill>
                <a:latin typeface="Cambria"/>
                <a:ea typeface="Cambria"/>
                <a:sym typeface="Cambria"/>
              </a:rPr>
              <a:t>School of Computer Science &amp; Engineering</a:t>
            </a:r>
            <a:endParaRPr sz="1200" dirty="0">
              <a:solidFill>
                <a:srgbClr val="002060"/>
              </a:solidFill>
            </a:endParaRPr>
          </a:p>
        </p:txBody>
      </p:sp>
      <p:sp>
        <p:nvSpPr>
          <p:cNvPr id="5" name="Footer Placeholder 4">
            <a:extLst>
              <a:ext uri="{FF2B5EF4-FFF2-40B4-BE49-F238E27FC236}">
                <a16:creationId xmlns:a16="http://schemas.microsoft.com/office/drawing/2014/main" id="{752913D8-23E0-0F8A-68F2-6A14856001BB}"/>
              </a:ext>
            </a:extLst>
          </p:cNvPr>
          <p:cNvSpPr>
            <a:spLocks noGrp="1"/>
          </p:cNvSpPr>
          <p:nvPr>
            <p:ph type="ftr" idx="11"/>
          </p:nvPr>
        </p:nvSpPr>
        <p:spPr/>
        <p:txBody>
          <a:bodyPr/>
          <a:lstStyle/>
          <a:p>
            <a:r>
              <a:rPr lang="en-US" sz="2400" dirty="0"/>
              <a:t>Foundations of Data Science</a:t>
            </a:r>
          </a:p>
        </p:txBody>
      </p:sp>
      <p:sp>
        <p:nvSpPr>
          <p:cNvPr id="6" name="Google Shape;229;p1">
            <a:extLst>
              <a:ext uri="{FF2B5EF4-FFF2-40B4-BE49-F238E27FC236}">
                <a16:creationId xmlns:a16="http://schemas.microsoft.com/office/drawing/2014/main" id="{6C4DC9F5-5686-4408-5FD2-D158D468BAAB}"/>
              </a:ext>
            </a:extLst>
          </p:cNvPr>
          <p:cNvSpPr txBox="1"/>
          <p:nvPr/>
        </p:nvSpPr>
        <p:spPr>
          <a:xfrm>
            <a:off x="3539342" y="4899681"/>
            <a:ext cx="5691741" cy="331031"/>
          </a:xfrm>
          <a:prstGeom prst="rect">
            <a:avLst/>
          </a:prstGeom>
          <a:noFill/>
          <a:ln>
            <a:noFill/>
          </a:ln>
          <a:effectLst>
            <a:outerShdw dist="35921" dir="2700000" algn="ctr" rotWithShape="0">
              <a:schemeClr val="lt2">
                <a:alpha val="49803"/>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IN" sz="2400" b="1" dirty="0">
                <a:solidFill>
                  <a:srgbClr val="0000CC"/>
                </a:solidFill>
                <a:latin typeface="Cambria"/>
                <a:ea typeface="Cambria"/>
                <a:sym typeface="Cambria"/>
              </a:rPr>
              <a:t>Review - III</a:t>
            </a:r>
            <a:endParaRPr sz="1200" dirty="0">
              <a:solidFill>
                <a:srgbClr val="0000C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Reference Papers</a:t>
            </a:r>
            <a:endParaRPr lang="en-US" sz="3200" dirty="0"/>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FDF4A55-3329-D6DB-EABD-80D88E9A6D04}"/>
              </a:ext>
            </a:extLst>
          </p:cNvPr>
          <p:cNvSpPr>
            <a:spLocks noGrp="1"/>
          </p:cNvSpPr>
          <p:nvPr>
            <p:ph type="body" idx="1"/>
          </p:nvPr>
        </p:nvSpPr>
        <p:spPr>
          <a:xfrm>
            <a:off x="609600" y="1143001"/>
            <a:ext cx="10972800" cy="4983164"/>
          </a:xfrm>
        </p:spPr>
        <p:txBody>
          <a:bodyPr>
            <a:noAutofit/>
          </a:bodyPr>
          <a:lstStyle/>
          <a:p>
            <a:pPr marL="342900" lvl="0" indent="-342900" algn="just" hangingPunct="0">
              <a:lnSpc>
                <a:spcPct val="115000"/>
              </a:lnSpc>
              <a:buFont typeface="+mj-lt"/>
              <a:buAutoNum type="arabicParenBoth"/>
              <a:tabLst>
                <a:tab pos="457200" algn="l"/>
              </a:tabLst>
            </a:pPr>
            <a:r>
              <a:rPr lang="en-GB" sz="1900" dirty="0">
                <a:effectLst/>
                <a:latin typeface="Calibri" panose="020F0502020204030204" pitchFamily="34" charset="0"/>
                <a:ea typeface="Calibri" panose="020F0502020204030204" pitchFamily="34" charset="0"/>
                <a:cs typeface="Calibri" panose="020F0502020204030204" pitchFamily="34" charset="0"/>
              </a:rPr>
              <a:t>Ribeiro, A., </a:t>
            </a:r>
            <a:r>
              <a:rPr lang="en-GB" sz="1900" dirty="0" err="1">
                <a:effectLst/>
                <a:latin typeface="Calibri" panose="020F0502020204030204" pitchFamily="34" charset="0"/>
                <a:ea typeface="Calibri" panose="020F0502020204030204" pitchFamily="34" charset="0"/>
                <a:cs typeface="Calibri" panose="020F0502020204030204" pitchFamily="34" charset="0"/>
              </a:rPr>
              <a:t>Seruca</a:t>
            </a:r>
            <a:r>
              <a:rPr lang="en-GB" sz="1900" dirty="0">
                <a:effectLst/>
                <a:latin typeface="Calibri" panose="020F0502020204030204" pitchFamily="34" charset="0"/>
                <a:ea typeface="Calibri" panose="020F0502020204030204" pitchFamily="34" charset="0"/>
                <a:cs typeface="Calibri" panose="020F0502020204030204" pitchFamily="34" charset="0"/>
              </a:rPr>
              <a:t>, I. and </a:t>
            </a:r>
            <a:r>
              <a:rPr lang="en-GB" sz="1900" dirty="0" err="1">
                <a:effectLst/>
                <a:latin typeface="Calibri" panose="020F0502020204030204" pitchFamily="34" charset="0"/>
                <a:ea typeface="Calibri" panose="020F0502020204030204" pitchFamily="34" charset="0"/>
                <a:cs typeface="Calibri" panose="020F0502020204030204" pitchFamily="34" charset="0"/>
              </a:rPr>
              <a:t>Durão</a:t>
            </a:r>
            <a:r>
              <a:rPr lang="en-GB" sz="1900" dirty="0">
                <a:effectLst/>
                <a:latin typeface="Calibri" panose="020F0502020204030204" pitchFamily="34" charset="0"/>
                <a:ea typeface="Calibri" panose="020F0502020204030204" pitchFamily="34" charset="0"/>
                <a:cs typeface="Calibri" panose="020F0502020204030204" pitchFamily="34" charset="0"/>
              </a:rPr>
              <a:t>, N., 2016, June. Sales prediction for a pharmaceutical distribution company: A data mining based approach. In 2016 11th Iberian Conference on Information Systems and Technologies (CISTI) (pp. 1-7). IEEE.</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hangingPunct="0">
              <a:lnSpc>
                <a:spcPct val="115000"/>
              </a:lnSpc>
              <a:buFont typeface="+mj-lt"/>
              <a:buAutoNum type="arabicParenBoth"/>
              <a:tabLst>
                <a:tab pos="457200" algn="l"/>
              </a:tabLst>
            </a:pPr>
            <a:r>
              <a:rPr lang="en-GB" sz="1900" dirty="0" err="1">
                <a:effectLst/>
                <a:latin typeface="Calibri" panose="020F0502020204030204" pitchFamily="34" charset="0"/>
                <a:ea typeface="Calibri" panose="020F0502020204030204" pitchFamily="34" charset="0"/>
                <a:cs typeface="Calibri" panose="020F0502020204030204" pitchFamily="34" charset="0"/>
              </a:rPr>
              <a:t>Tsoumakas</a:t>
            </a:r>
            <a:r>
              <a:rPr lang="en-GB" sz="1900" dirty="0">
                <a:effectLst/>
                <a:latin typeface="Calibri" panose="020F0502020204030204" pitchFamily="34" charset="0"/>
                <a:ea typeface="Calibri" panose="020F0502020204030204" pitchFamily="34" charset="0"/>
                <a:cs typeface="Calibri" panose="020F0502020204030204" pitchFamily="34" charset="0"/>
              </a:rPr>
              <a:t>, G., 2019. A survey of machine learning techniques for food sales prediction. Artificial Intelligence Review, 52(1), pp.441-447.</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hangingPunct="0">
              <a:lnSpc>
                <a:spcPct val="115000"/>
              </a:lnSpc>
              <a:buFont typeface="+mj-lt"/>
              <a:buAutoNum type="arabicParenBoth"/>
              <a:tabLst>
                <a:tab pos="457200" algn="l"/>
              </a:tabLst>
            </a:pPr>
            <a:r>
              <a:rPr lang="en-GB" sz="1900" dirty="0" err="1">
                <a:effectLst/>
                <a:latin typeface="Calibri" panose="020F0502020204030204" pitchFamily="34" charset="0"/>
                <a:ea typeface="Calibri" panose="020F0502020204030204" pitchFamily="34" charset="0"/>
                <a:cs typeface="Calibri" panose="020F0502020204030204" pitchFamily="34" charset="0"/>
              </a:rPr>
              <a:t>Vengatesan</a:t>
            </a:r>
            <a:r>
              <a:rPr lang="en-GB" sz="1900" dirty="0">
                <a:effectLst/>
                <a:latin typeface="Calibri" panose="020F0502020204030204" pitchFamily="34" charset="0"/>
                <a:ea typeface="Calibri" panose="020F0502020204030204" pitchFamily="34" charset="0"/>
                <a:cs typeface="Calibri" panose="020F0502020204030204" pitchFamily="34" charset="0"/>
              </a:rPr>
              <a:t>, K., </a:t>
            </a:r>
            <a:r>
              <a:rPr lang="en-GB" sz="1900" dirty="0" err="1">
                <a:effectLst/>
                <a:latin typeface="Calibri" panose="020F0502020204030204" pitchFamily="34" charset="0"/>
                <a:ea typeface="Calibri" panose="020F0502020204030204" pitchFamily="34" charset="0"/>
                <a:cs typeface="Calibri" panose="020F0502020204030204" pitchFamily="34" charset="0"/>
              </a:rPr>
              <a:t>Visuvanathan</a:t>
            </a:r>
            <a:r>
              <a:rPr lang="en-GB" sz="1900" dirty="0">
                <a:effectLst/>
                <a:latin typeface="Calibri" panose="020F0502020204030204" pitchFamily="34" charset="0"/>
                <a:ea typeface="Calibri" panose="020F0502020204030204" pitchFamily="34" charset="0"/>
                <a:cs typeface="Calibri" panose="020F0502020204030204" pitchFamily="34" charset="0"/>
              </a:rPr>
              <a:t>, E., Kumar, A., </a:t>
            </a:r>
            <a:r>
              <a:rPr lang="en-GB" sz="1900" dirty="0" err="1">
                <a:effectLst/>
                <a:latin typeface="Calibri" panose="020F0502020204030204" pitchFamily="34" charset="0"/>
                <a:ea typeface="Calibri" panose="020F0502020204030204" pitchFamily="34" charset="0"/>
                <a:cs typeface="Calibri" panose="020F0502020204030204" pitchFamily="34" charset="0"/>
              </a:rPr>
              <a:t>Yuvaraj</a:t>
            </a:r>
            <a:r>
              <a:rPr lang="en-GB" sz="1900" dirty="0">
                <a:effectLst/>
                <a:latin typeface="Calibri" panose="020F0502020204030204" pitchFamily="34" charset="0"/>
                <a:ea typeface="Calibri" panose="020F0502020204030204" pitchFamily="34" charset="0"/>
                <a:cs typeface="Calibri" panose="020F0502020204030204" pitchFamily="34" charset="0"/>
              </a:rPr>
              <a:t>, S. and </a:t>
            </a:r>
            <a:r>
              <a:rPr lang="en-GB" sz="1900" dirty="0" err="1">
                <a:effectLst/>
                <a:latin typeface="Calibri" panose="020F0502020204030204" pitchFamily="34" charset="0"/>
                <a:ea typeface="Calibri" panose="020F0502020204030204" pitchFamily="34" charset="0"/>
                <a:cs typeface="Calibri" panose="020F0502020204030204" pitchFamily="34" charset="0"/>
              </a:rPr>
              <a:t>Tanesh</a:t>
            </a:r>
            <a:r>
              <a:rPr lang="en-GB" sz="1900" dirty="0">
                <a:effectLst/>
                <a:latin typeface="Calibri" panose="020F0502020204030204" pitchFamily="34" charset="0"/>
                <a:ea typeface="Calibri" panose="020F0502020204030204" pitchFamily="34" charset="0"/>
                <a:cs typeface="Calibri" panose="020F0502020204030204" pitchFamily="34" charset="0"/>
              </a:rPr>
              <a:t>, P.S., 2020. An approach of sales prediction system of customers using data analytics techniques. Advances in Mathematics: Scientific Journal, 9(7), pp.5049-5056.</a:t>
            </a:r>
            <a:endParaRPr lang="en-IN" sz="19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hangingPunct="0">
              <a:lnSpc>
                <a:spcPct val="115000"/>
              </a:lnSpc>
              <a:buFont typeface="+mj-lt"/>
              <a:buAutoNum type="arabicParenBoth"/>
              <a:tabLst>
                <a:tab pos="457200" algn="l"/>
              </a:tabLst>
            </a:pPr>
            <a:r>
              <a:rPr lang="en-GB" sz="1900" dirty="0" err="1">
                <a:effectLst/>
                <a:latin typeface="Calibri" panose="020F0502020204030204" pitchFamily="34" charset="0"/>
                <a:ea typeface="Calibri" panose="020F0502020204030204" pitchFamily="34" charset="0"/>
                <a:cs typeface="Calibri" panose="020F0502020204030204" pitchFamily="34" charset="0"/>
              </a:rPr>
              <a:t>Gaikar</a:t>
            </a:r>
            <a:r>
              <a:rPr lang="en-GB" sz="1900" dirty="0">
                <a:effectLst/>
                <a:latin typeface="Calibri" panose="020F0502020204030204" pitchFamily="34" charset="0"/>
                <a:ea typeface="Calibri" panose="020F0502020204030204" pitchFamily="34" charset="0"/>
                <a:cs typeface="Calibri" panose="020F0502020204030204" pitchFamily="34" charset="0"/>
              </a:rPr>
              <a:t>, D. and </a:t>
            </a:r>
            <a:r>
              <a:rPr lang="en-GB" sz="1900" dirty="0" err="1">
                <a:effectLst/>
                <a:latin typeface="Calibri" panose="020F0502020204030204" pitchFamily="34" charset="0"/>
                <a:ea typeface="Calibri" panose="020F0502020204030204" pitchFamily="34" charset="0"/>
                <a:cs typeface="Calibri" panose="020F0502020204030204" pitchFamily="34" charset="0"/>
              </a:rPr>
              <a:t>Marakarkandy</a:t>
            </a:r>
            <a:r>
              <a:rPr lang="en-GB" sz="1900" dirty="0">
                <a:effectLst/>
                <a:latin typeface="Calibri" panose="020F0502020204030204" pitchFamily="34" charset="0"/>
                <a:ea typeface="Calibri" panose="020F0502020204030204" pitchFamily="34" charset="0"/>
                <a:cs typeface="Calibri" panose="020F0502020204030204" pitchFamily="34" charset="0"/>
              </a:rPr>
              <a:t>, B., 2015. Product sales prediction based on sentiment analysis using twitter data. International Journal of Computer Science and Information Technologies, 6(3), pp.2303-2313.</a:t>
            </a:r>
          </a:p>
          <a:p>
            <a:pPr marL="342900" algn="just" hangingPunct="0">
              <a:lnSpc>
                <a:spcPct val="115000"/>
              </a:lnSpc>
              <a:buFont typeface="+mj-lt"/>
              <a:buAutoNum type="arabicParenBoth"/>
              <a:tabLst>
                <a:tab pos="457200" algn="l"/>
              </a:tabLst>
            </a:pPr>
            <a:r>
              <a:rPr lang="en-GB" sz="1900" dirty="0" err="1">
                <a:effectLst/>
                <a:latin typeface="Calibri" panose="020F0502020204030204" pitchFamily="34" charset="0"/>
                <a:ea typeface="Calibri" panose="020F0502020204030204" pitchFamily="34" charset="0"/>
                <a:cs typeface="Calibri" panose="020F0502020204030204" pitchFamily="34" charset="0"/>
              </a:rPr>
              <a:t>Ekambaram</a:t>
            </a:r>
            <a:r>
              <a:rPr lang="en-GB" sz="1900" dirty="0">
                <a:effectLst/>
                <a:latin typeface="Calibri" panose="020F0502020204030204" pitchFamily="34" charset="0"/>
                <a:ea typeface="Calibri" panose="020F0502020204030204" pitchFamily="34" charset="0"/>
                <a:cs typeface="Calibri" panose="020F0502020204030204" pitchFamily="34" charset="0"/>
              </a:rPr>
              <a:t>, V., </a:t>
            </a:r>
            <a:r>
              <a:rPr lang="en-GB" sz="1900" dirty="0" err="1">
                <a:effectLst/>
                <a:latin typeface="Calibri" panose="020F0502020204030204" pitchFamily="34" charset="0"/>
                <a:ea typeface="Calibri" panose="020F0502020204030204" pitchFamily="34" charset="0"/>
                <a:cs typeface="Calibri" panose="020F0502020204030204" pitchFamily="34" charset="0"/>
              </a:rPr>
              <a:t>Manglik</a:t>
            </a:r>
            <a:r>
              <a:rPr lang="en-GB" sz="1900" dirty="0">
                <a:effectLst/>
                <a:latin typeface="Calibri" panose="020F0502020204030204" pitchFamily="34" charset="0"/>
                <a:ea typeface="Calibri" panose="020F0502020204030204" pitchFamily="34" charset="0"/>
                <a:cs typeface="Calibri" panose="020F0502020204030204" pitchFamily="34" charset="0"/>
              </a:rPr>
              <a:t>, K., Mukherjee, S., </a:t>
            </a:r>
            <a:r>
              <a:rPr lang="en-GB" sz="1900" dirty="0" err="1">
                <a:effectLst/>
                <a:latin typeface="Calibri" panose="020F0502020204030204" pitchFamily="34" charset="0"/>
                <a:ea typeface="Calibri" panose="020F0502020204030204" pitchFamily="34" charset="0"/>
                <a:cs typeface="Calibri" panose="020F0502020204030204" pitchFamily="34" charset="0"/>
              </a:rPr>
              <a:t>Sajja</a:t>
            </a:r>
            <a:r>
              <a:rPr lang="en-GB" sz="1900" dirty="0">
                <a:effectLst/>
                <a:latin typeface="Calibri" panose="020F0502020204030204" pitchFamily="34" charset="0"/>
                <a:ea typeface="Calibri" panose="020F0502020204030204" pitchFamily="34" charset="0"/>
                <a:cs typeface="Calibri" panose="020F0502020204030204" pitchFamily="34" charset="0"/>
              </a:rPr>
              <a:t>, S.S.K., Dwivedi, S. and </a:t>
            </a:r>
            <a:r>
              <a:rPr lang="en-GB" sz="1900" dirty="0" err="1">
                <a:effectLst/>
                <a:latin typeface="Calibri" panose="020F0502020204030204" pitchFamily="34" charset="0"/>
                <a:ea typeface="Calibri" panose="020F0502020204030204" pitchFamily="34" charset="0"/>
                <a:cs typeface="Calibri" panose="020F0502020204030204" pitchFamily="34" charset="0"/>
              </a:rPr>
              <a:t>Raykar</a:t>
            </a:r>
            <a:r>
              <a:rPr lang="en-GB" sz="1900" dirty="0">
                <a:effectLst/>
                <a:latin typeface="Calibri" panose="020F0502020204030204" pitchFamily="34" charset="0"/>
                <a:ea typeface="Calibri" panose="020F0502020204030204" pitchFamily="34" charset="0"/>
                <a:cs typeface="Calibri" panose="020F0502020204030204" pitchFamily="34" charset="0"/>
              </a:rPr>
              <a:t>, V., 2020, August. Attention based multi-modal new product sales time-series forecasting. In Proceedings of the 26th ACM SIGKDD international conference on knowledge discovery &amp; data mining (pp. 3110-3118).</a:t>
            </a:r>
            <a:endParaRPr lang="en-US" sz="1900" dirty="0">
              <a:latin typeface="Calibri" panose="020F0502020204030204" pitchFamily="34" charset="0"/>
              <a:ea typeface="Calibri" panose="020F0502020204030204" pitchFamily="34" charset="0"/>
              <a:cs typeface="Calibri" panose="020F0502020204030204" pitchFamily="34" charset="0"/>
            </a:endParaRP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dirty="0"/>
              <a:t>Foundations of Data Science</a:t>
            </a:r>
          </a:p>
        </p:txBody>
      </p:sp>
    </p:spTree>
    <p:extLst>
      <p:ext uri="{BB962C8B-B14F-4D97-AF65-F5344CB8AC3E}">
        <p14:creationId xmlns:p14="http://schemas.microsoft.com/office/powerpoint/2010/main" val="3360973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Introduction</a:t>
            </a:r>
            <a:endParaRPr lang="en-US" sz="3200" dirty="0"/>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C8412E7D-4FC2-A65A-DD6E-62A4A38765EE}"/>
              </a:ext>
            </a:extLst>
          </p:cNvPr>
          <p:cNvSpPr>
            <a:spLocks noGrp="1"/>
          </p:cNvSpPr>
          <p:nvPr>
            <p:ph type="body" idx="1"/>
          </p:nvPr>
        </p:nvSpPr>
        <p:spPr>
          <a:xfrm>
            <a:off x="609600" y="1100667"/>
            <a:ext cx="10972800" cy="5025497"/>
          </a:xfrm>
        </p:spPr>
        <p:txBody>
          <a:bodyPr>
            <a:normAutofit lnSpcReduction="10000"/>
          </a:bodyPr>
          <a:lstStyle/>
          <a:p>
            <a:pPr marL="114300" indent="0">
              <a:buNone/>
            </a:pPr>
            <a:r>
              <a:rPr lang="en-US" sz="2000" b="1" dirty="0"/>
              <a:t>Wish</a:t>
            </a:r>
            <a:r>
              <a:rPr lang="en-US" sz="2000" dirty="0"/>
              <a:t> is a retailer that sells millions of product to customers in a e-commerce marketplace. The data consists of the products under the tag “summer” showed during August 2020. We want to see which features can predict the units that will be sold in a specific product, and the accuracy that we get under the different machine learning algorithms.</a:t>
            </a:r>
          </a:p>
          <a:p>
            <a:pPr marL="114300" indent="0">
              <a:buNone/>
            </a:pPr>
            <a:r>
              <a:rPr lang="en-US" sz="2000" dirty="0"/>
              <a:t>The purpose of this project is to analyze and predict online product sales on the Wish.com platform using machine learning and data exploration techniques. The project aims to predict the units sold for each specific product.</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000" b="1" i="0" dirty="0">
                <a:effectLst/>
                <a:latin typeface="Calibri" panose="020F0502020204030204" pitchFamily="34" charset="0"/>
                <a:ea typeface="Calibri" panose="020F0502020204030204" pitchFamily="34" charset="0"/>
                <a:cs typeface="Calibri" panose="020F0502020204030204" pitchFamily="34" charset="0"/>
              </a:rPr>
              <a:t>Research Objective</a:t>
            </a: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Predict summer product sales on the Wish.com platform</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Evaluate the effectiveness of </a:t>
            </a:r>
            <a:r>
              <a:rPr lang="en-US" sz="2000" b="0" i="0" dirty="0" err="1">
                <a:effectLst/>
                <a:latin typeface="Calibri" panose="020F0502020204030204" pitchFamily="34" charset="0"/>
                <a:ea typeface="Calibri" panose="020F0502020204030204" pitchFamily="34" charset="0"/>
                <a:cs typeface="Calibri" panose="020F0502020204030204" pitchFamily="34" charset="0"/>
              </a:rPr>
              <a:t>XGBoost</a:t>
            </a:r>
            <a:endParaRPr lang="en-US" sz="2000" b="0" i="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000" b="0" i="0" dirty="0">
                <a:effectLst/>
                <a:latin typeface="Calibri" panose="020F0502020204030204" pitchFamily="34" charset="0"/>
                <a:ea typeface="Calibri" panose="020F0502020204030204" pitchFamily="34" charset="0"/>
                <a:cs typeface="Calibri" panose="020F0502020204030204" pitchFamily="34" charset="0"/>
              </a:rPr>
              <a:t> and Random Forest algorithms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Identify key features impacting sales predictions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Explore the impact of supplementary category data</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1" i="0" dirty="0">
                <a:effectLst/>
                <a:latin typeface="Calibri" panose="020F0502020204030204" pitchFamily="34" charset="0"/>
                <a:ea typeface="Calibri" panose="020F0502020204030204" pitchFamily="34" charset="0"/>
                <a:cs typeface="Calibri" panose="020F0502020204030204" pitchFamily="34" charset="0"/>
              </a:rPr>
              <a:t>Importance of Sales Prediction</a:t>
            </a:r>
            <a:br>
              <a:rPr lang="en-US" sz="2000" b="1"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Optimize inventory management</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Enhance marketing strategies</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b="0" i="0" dirty="0">
                <a:effectLst/>
                <a:latin typeface="Calibri" panose="020F0502020204030204" pitchFamily="34" charset="0"/>
                <a:ea typeface="Calibri" panose="020F0502020204030204" pitchFamily="34" charset="0"/>
                <a:cs typeface="Calibri" panose="020F0502020204030204" pitchFamily="34" charset="0"/>
              </a:rPr>
              <a:t>• Improve customer satisfaction</a:t>
            </a: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pic>
        <p:nvPicPr>
          <p:cNvPr id="7" name="Picture 6">
            <a:extLst>
              <a:ext uri="{FF2B5EF4-FFF2-40B4-BE49-F238E27FC236}">
                <a16:creationId xmlns:a16="http://schemas.microsoft.com/office/drawing/2014/main" id="{6B04909F-D659-F84D-B5D2-2DE091076149}"/>
              </a:ext>
            </a:extLst>
          </p:cNvPr>
          <p:cNvPicPr>
            <a:picLocks noChangeAspect="1"/>
          </p:cNvPicPr>
          <p:nvPr/>
        </p:nvPicPr>
        <p:blipFill>
          <a:blip r:embed="rId4"/>
          <a:stretch>
            <a:fillRect/>
          </a:stretch>
        </p:blipFill>
        <p:spPr>
          <a:xfrm>
            <a:off x="6955895" y="3429000"/>
            <a:ext cx="4626505" cy="2605014"/>
          </a:xfrm>
          <a:prstGeom prst="rect">
            <a:avLst/>
          </a:prstGeom>
        </p:spPr>
      </p:pic>
    </p:spTree>
    <p:extLst>
      <p:ext uri="{BB962C8B-B14F-4D97-AF65-F5344CB8AC3E}">
        <p14:creationId xmlns:p14="http://schemas.microsoft.com/office/powerpoint/2010/main" val="303070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Data Collection and Preprocessing</a:t>
            </a:r>
            <a:endParaRPr lang="en-US" sz="3200" dirty="0"/>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1109133"/>
            <a:ext cx="10972800" cy="5017031"/>
          </a:xfrm>
        </p:spPr>
        <p:txBody>
          <a:bodyPr>
            <a:normAutofit/>
          </a:bodyPr>
          <a:lstStyle/>
          <a:p>
            <a:r>
              <a:rPr lang="en-US" sz="2000" dirty="0"/>
              <a:t>Summer products listed on Wish in August 2020.</a:t>
            </a:r>
          </a:p>
          <a:p>
            <a:r>
              <a:rPr lang="en-US" sz="2000" dirty="0"/>
              <a:t>The dataset provided offers a comprehensive collection of information related to products listed for sale on the popular e-commerce platform, Wish. This dataset is valuable for e-commerce businesses, data scientists, and analysts seeking insights into product sales, pricing strategies, and customer behavior.</a:t>
            </a:r>
          </a:p>
          <a:p>
            <a:r>
              <a:rPr lang="en-US" sz="2000" dirty="0"/>
              <a:t>Size: The dataset consists of approximately 1573 rows and 43 columns.</a:t>
            </a:r>
          </a:p>
          <a:p>
            <a:r>
              <a:rPr lang="en-US" sz="2000" dirty="0"/>
              <a:t>Data Types: It includes a mix of data types, including numeric, character, factor, and logical.</a:t>
            </a:r>
          </a:p>
          <a:p>
            <a:r>
              <a:rPr lang="en-US" sz="2000" dirty="0"/>
              <a:t>Features: Some of the key features in the dataset include product attributes like price, retail price, shipping options, product color, size variations, and inventory levels. It also contains information on customer ratings, product tags, and seller profiles.</a:t>
            </a:r>
          </a:p>
          <a:p>
            <a:pPr marL="114300" indent="0">
              <a:buNone/>
            </a:pPr>
            <a:r>
              <a:rPr lang="en-US" sz="2000" b="1" dirty="0"/>
              <a:t>Data Preprocessing </a:t>
            </a:r>
            <a:r>
              <a:rPr lang="en-US" sz="2000" dirty="0"/>
              <a:t>includes:</a:t>
            </a:r>
          </a:p>
          <a:p>
            <a:r>
              <a:rPr lang="en-US" sz="2000" dirty="0"/>
              <a:t>Clean data and handle missing values</a:t>
            </a:r>
          </a:p>
          <a:p>
            <a:r>
              <a:rPr lang="en-US" sz="2000" dirty="0"/>
              <a:t>Convert categorical variables for machine learning</a:t>
            </a: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pic>
        <p:nvPicPr>
          <p:cNvPr id="5" name="Picture 4">
            <a:extLst>
              <a:ext uri="{FF2B5EF4-FFF2-40B4-BE49-F238E27FC236}">
                <a16:creationId xmlns:a16="http://schemas.microsoft.com/office/drawing/2014/main" id="{758F2031-B6BE-1620-DBC9-B726A28F6D67}"/>
              </a:ext>
            </a:extLst>
          </p:cNvPr>
          <p:cNvPicPr>
            <a:picLocks noChangeAspect="1"/>
          </p:cNvPicPr>
          <p:nvPr/>
        </p:nvPicPr>
        <p:blipFill>
          <a:blip r:embed="rId4"/>
          <a:stretch>
            <a:fillRect/>
          </a:stretch>
        </p:blipFill>
        <p:spPr>
          <a:xfrm>
            <a:off x="7747000" y="4885265"/>
            <a:ext cx="3386667" cy="1151467"/>
          </a:xfrm>
          <a:prstGeom prst="rect">
            <a:avLst/>
          </a:prstGeom>
        </p:spPr>
      </p:pic>
    </p:spTree>
    <p:extLst>
      <p:ext uri="{BB962C8B-B14F-4D97-AF65-F5344CB8AC3E}">
        <p14:creationId xmlns:p14="http://schemas.microsoft.com/office/powerpoint/2010/main" val="174810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Feature Selection and Engineering</a:t>
            </a:r>
            <a:endParaRPr lang="en-US" sz="3200" dirty="0"/>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1109133"/>
            <a:ext cx="10972800" cy="5017031"/>
          </a:xfrm>
        </p:spPr>
        <p:txBody>
          <a:bodyPr>
            <a:normAutofit/>
          </a:bodyPr>
          <a:lstStyle/>
          <a:p>
            <a:pPr marL="114300" indent="0">
              <a:buNone/>
            </a:pPr>
            <a:r>
              <a:rPr lang="en-US" sz="2000" b="1" dirty="0"/>
              <a:t>Relevant Features</a:t>
            </a:r>
          </a:p>
          <a:p>
            <a:pPr marL="114300" indent="0">
              <a:buNone/>
            </a:pPr>
            <a:r>
              <a:rPr lang="en-US" sz="2000" dirty="0"/>
              <a:t>Gather the dataset containing information about summer products listed on Wish in August 2020.</a:t>
            </a:r>
          </a:p>
          <a:p>
            <a:pPr marL="114300" indent="0">
              <a:buNone/>
            </a:pPr>
            <a:r>
              <a:rPr lang="en-US" sz="2000" dirty="0"/>
              <a:t>Explore the dataset to understand its structure, features, and any missing or erroneous data.</a:t>
            </a:r>
          </a:p>
          <a:p>
            <a:pPr marL="114300" indent="0">
              <a:buNone/>
            </a:pPr>
            <a:r>
              <a:rPr lang="en-US" sz="2000" dirty="0"/>
              <a:t>Perform data preprocessing tasks, including data cleaning, handling missing values, and converting categorical variables into a suitable format for machine learning relevant features for predicting summer product sales will be:</a:t>
            </a:r>
          </a:p>
          <a:p>
            <a:r>
              <a:rPr lang="en-US" sz="2000" dirty="0"/>
              <a:t>Product attributes</a:t>
            </a:r>
          </a:p>
          <a:p>
            <a:r>
              <a:rPr lang="en-US" sz="2000" dirty="0"/>
              <a:t>Pricing</a:t>
            </a:r>
          </a:p>
          <a:p>
            <a:r>
              <a:rPr lang="en-US" sz="2000" dirty="0"/>
              <a:t>Category information</a:t>
            </a:r>
          </a:p>
          <a:p>
            <a:pPr marL="114300" indent="0">
              <a:buNone/>
            </a:pPr>
            <a:r>
              <a:rPr lang="en-US" sz="2000" b="1" dirty="0"/>
              <a:t>Feature Engineering</a:t>
            </a:r>
          </a:p>
          <a:p>
            <a:r>
              <a:rPr lang="en-US" sz="2000" dirty="0"/>
              <a:t>Engineer new features if necessary or analyze feature </a:t>
            </a:r>
            <a:r>
              <a:rPr lang="en-US" sz="2000" dirty="0" err="1"/>
              <a:t>importances</a:t>
            </a:r>
            <a:r>
              <a:rPr lang="en-US" sz="2000" dirty="0"/>
              <a:t> provided by Random Forest and </a:t>
            </a:r>
            <a:r>
              <a:rPr lang="en-US" sz="2000" dirty="0" err="1"/>
              <a:t>XGBoost</a:t>
            </a:r>
            <a:r>
              <a:rPr lang="en-US" sz="2000" dirty="0"/>
              <a:t> to understand which features have the most significant impact on sales predictions.</a:t>
            </a: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spTree>
    <p:extLst>
      <p:ext uri="{BB962C8B-B14F-4D97-AF65-F5344CB8AC3E}">
        <p14:creationId xmlns:p14="http://schemas.microsoft.com/office/powerpoint/2010/main" val="1342238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Model Selection and Training</a:t>
            </a:r>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914401"/>
            <a:ext cx="10972800" cy="5441950"/>
          </a:xfrm>
        </p:spPr>
        <p:txBody>
          <a:bodyPr>
            <a:normAutofit fontScale="92500" lnSpcReduction="10000"/>
          </a:bodyPr>
          <a:lstStyle/>
          <a:p>
            <a:pPr marL="114300" indent="0">
              <a:buNone/>
            </a:pPr>
            <a:r>
              <a:rPr lang="en-US" sz="2000" b="1" dirty="0"/>
              <a:t>Machine Learning Algorithms</a:t>
            </a:r>
          </a:p>
          <a:p>
            <a:pPr marL="114300" indent="0">
              <a:buNone/>
            </a:pPr>
            <a:r>
              <a:rPr lang="en-US" sz="2000" dirty="0">
                <a:effectLst/>
                <a:latin typeface="Calibri" panose="020F0502020204030204" pitchFamily="34" charset="0"/>
                <a:ea typeface="Calibri" panose="020F0502020204030204" pitchFamily="34" charset="0"/>
                <a:cs typeface="Calibri" panose="020F0502020204030204" pitchFamily="34" charset="0"/>
              </a:rPr>
              <a:t>Choose Random Forest and </a:t>
            </a:r>
            <a:r>
              <a:rPr lang="en-US" sz="2000" dirty="0" err="1">
                <a:effectLst/>
                <a:latin typeface="Calibri" panose="020F0502020204030204" pitchFamily="34" charset="0"/>
                <a:ea typeface="Calibri" panose="020F0502020204030204" pitchFamily="34" charset="0"/>
                <a:cs typeface="Calibri" panose="020F0502020204030204" pitchFamily="34" charset="0"/>
              </a:rPr>
              <a:t>XGBoost</a:t>
            </a:r>
            <a:r>
              <a:rPr lang="en-US" sz="2000" dirty="0">
                <a:effectLst/>
                <a:latin typeface="Calibri" panose="020F0502020204030204" pitchFamily="34" charset="0"/>
                <a:ea typeface="Calibri" panose="020F0502020204030204" pitchFamily="34" charset="0"/>
                <a:cs typeface="Calibri" panose="020F0502020204030204" pitchFamily="34" charset="0"/>
              </a:rPr>
              <a:t> as the machine learning algorithms for predicting sales due to their effectiveness in classification tasks and ability to handle complex data.</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XGBoost</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000" dirty="0"/>
              <a:t>• Random Forest</a:t>
            </a:r>
          </a:p>
          <a:p>
            <a:pPr marL="114300" indent="0">
              <a:buNone/>
            </a:pPr>
            <a:r>
              <a:rPr lang="en-US" sz="2000" b="1" dirty="0"/>
              <a:t>Model Training</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Train Random Forest and </a:t>
            </a:r>
            <a:r>
              <a:rPr lang="en-US" sz="2000" dirty="0" err="1">
                <a:effectLst/>
                <a:latin typeface="Calibri" panose="020F0502020204030204" pitchFamily="34" charset="0"/>
                <a:ea typeface="Calibri" panose="020F0502020204030204" pitchFamily="34" charset="0"/>
                <a:cs typeface="Calibri" panose="020F0502020204030204" pitchFamily="34" charset="0"/>
              </a:rPr>
              <a:t>XGBoost</a:t>
            </a:r>
            <a:r>
              <a:rPr lang="en-US" sz="2000" dirty="0">
                <a:effectLst/>
                <a:latin typeface="Calibri" panose="020F0502020204030204" pitchFamily="34" charset="0"/>
                <a:ea typeface="Calibri" panose="020F0502020204030204" pitchFamily="34" charset="0"/>
                <a:cs typeface="Calibri" panose="020F0502020204030204" pitchFamily="34" charset="0"/>
              </a:rPr>
              <a:t> models on the training</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dataset using appropriate libraries or frameworks </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(e.g., scikit-learn for Random Forest and </a:t>
            </a:r>
            <a:r>
              <a:rPr lang="en-US" sz="2000" dirty="0" err="1">
                <a:effectLst/>
                <a:latin typeface="Calibri" panose="020F0502020204030204" pitchFamily="34" charset="0"/>
                <a:ea typeface="Calibri" panose="020F0502020204030204" pitchFamily="34" charset="0"/>
                <a:cs typeface="Calibri" panose="020F0502020204030204" pitchFamily="34" charset="0"/>
              </a:rPr>
              <a:t>XGBoost</a:t>
            </a:r>
            <a:r>
              <a:rPr lang="en-US" sz="2000" dirty="0">
                <a:effectLst/>
                <a:latin typeface="Calibri" panose="020F0502020204030204" pitchFamily="34" charset="0"/>
                <a:ea typeface="Calibri" panose="020F0502020204030204" pitchFamily="34" charset="0"/>
                <a:cs typeface="Calibri" panose="020F0502020204030204" pitchFamily="34" charset="0"/>
              </a:rPr>
              <a:t> library </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for </a:t>
            </a:r>
            <a:r>
              <a:rPr lang="en-US" sz="2000" dirty="0" err="1">
                <a:effectLst/>
                <a:latin typeface="Calibri" panose="020F0502020204030204" pitchFamily="34" charset="0"/>
                <a:ea typeface="Calibri" panose="020F0502020204030204" pitchFamily="34" charset="0"/>
                <a:cs typeface="Calibri" panose="020F0502020204030204" pitchFamily="34" charset="0"/>
              </a:rPr>
              <a:t>XGBoost</a:t>
            </a:r>
            <a:r>
              <a:rPr lang="en-US" sz="2000" dirty="0">
                <a:effectLst/>
                <a:latin typeface="Calibri" panose="020F0502020204030204" pitchFamily="34" charset="0"/>
                <a:ea typeface="Calibri" panose="020F0502020204030204" pitchFamily="34" charset="0"/>
                <a:cs typeface="Calibri" panose="020F0502020204030204" pitchFamily="34" charset="0"/>
              </a:rPr>
              <a:t>).</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Experiment with various hyperparameters </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(e.g., number of trees, depth, learning rate) </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through techniques like grid search or </a:t>
            </a:r>
          </a:p>
          <a:p>
            <a:pPr marL="114300" indent="0" algn="just" hangingPunct="0">
              <a:lnSpc>
                <a:spcPct val="115000"/>
              </a:lnSpc>
              <a:buNone/>
              <a:tabLst>
                <a:tab pos="457200" algn="l"/>
              </a:tabLst>
            </a:pPr>
            <a:r>
              <a:rPr lang="en-US" sz="2000" dirty="0">
                <a:effectLst/>
                <a:latin typeface="Calibri" panose="020F0502020204030204" pitchFamily="34" charset="0"/>
                <a:ea typeface="Calibri" panose="020F0502020204030204" pitchFamily="34" charset="0"/>
                <a:cs typeface="Calibri" panose="020F0502020204030204" pitchFamily="34" charset="0"/>
              </a:rPr>
              <a:t>random search to optimize model performance.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14300" indent="0">
              <a:buNone/>
            </a:pPr>
            <a:r>
              <a:rPr lang="en-US" sz="2000" dirty="0">
                <a:latin typeface="Calibri" panose="020F0502020204030204" pitchFamily="34" charset="0"/>
                <a:ea typeface="Calibri" panose="020F0502020204030204" pitchFamily="34" charset="0"/>
                <a:cs typeface="Calibri" panose="020F0502020204030204" pitchFamily="34" charset="0"/>
              </a:rPr>
              <a:t>• Train models using appropriate libraries</a:t>
            </a:r>
          </a:p>
          <a:p>
            <a:pPr marL="114300" indent="0">
              <a:buNone/>
            </a:pPr>
            <a:r>
              <a:rPr lang="en-US" sz="2000" dirty="0"/>
              <a:t>• Optimize hyperparameters</a:t>
            </a: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pic>
        <p:nvPicPr>
          <p:cNvPr id="6" name="Picture 5">
            <a:extLst>
              <a:ext uri="{FF2B5EF4-FFF2-40B4-BE49-F238E27FC236}">
                <a16:creationId xmlns:a16="http://schemas.microsoft.com/office/drawing/2014/main" id="{F9B2A476-DCC8-DF26-DF6F-5559C811952F}"/>
              </a:ext>
            </a:extLst>
          </p:cNvPr>
          <p:cNvPicPr>
            <a:picLocks noChangeAspect="1"/>
          </p:cNvPicPr>
          <p:nvPr/>
        </p:nvPicPr>
        <p:blipFill>
          <a:blip r:embed="rId4"/>
          <a:stretch>
            <a:fillRect/>
          </a:stretch>
        </p:blipFill>
        <p:spPr>
          <a:xfrm>
            <a:off x="6508009" y="2971800"/>
            <a:ext cx="5197184" cy="2844801"/>
          </a:xfrm>
          <a:prstGeom prst="rect">
            <a:avLst/>
          </a:prstGeom>
        </p:spPr>
      </p:pic>
    </p:spTree>
    <p:extLst>
      <p:ext uri="{BB962C8B-B14F-4D97-AF65-F5344CB8AC3E}">
        <p14:creationId xmlns:p14="http://schemas.microsoft.com/office/powerpoint/2010/main" val="3139701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Model Evaluation</a:t>
            </a:r>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914401"/>
            <a:ext cx="10972800" cy="5441950"/>
          </a:xfrm>
        </p:spPr>
        <p:txBody>
          <a:bodyPr>
            <a:normAutofit/>
          </a:bodyPr>
          <a:lstStyle/>
          <a:p>
            <a:pPr marL="114300" indent="0">
              <a:buNone/>
            </a:pPr>
            <a:r>
              <a:rPr lang="en-US" sz="2000" b="1" dirty="0"/>
              <a:t>Evaluation Metrics</a:t>
            </a:r>
          </a:p>
          <a:p>
            <a:pPr marL="114300" indent="0">
              <a:buNone/>
            </a:pPr>
            <a:r>
              <a:rPr lang="en-US" sz="2000" dirty="0"/>
              <a:t>Evaluation of the models using appropriate classification metrics such as accuracy, precision, recall, F1-score, and ROC AUC, based on their predictions on the testing dataset.</a:t>
            </a:r>
          </a:p>
          <a:p>
            <a:pPr marL="114300" indent="0">
              <a:buNone/>
            </a:pPr>
            <a:r>
              <a:rPr lang="en-US" sz="2000" dirty="0"/>
              <a:t>Perform cross-validation to assess the models' robustness and generalizability</a:t>
            </a:r>
            <a:r>
              <a:rPr lang="en-US" sz="2000" b="1" dirty="0"/>
              <a:t>.</a:t>
            </a:r>
          </a:p>
          <a:p>
            <a:pPr marL="114300" indent="0">
              <a:buNone/>
            </a:pPr>
            <a:r>
              <a:rPr lang="en-US" sz="2000" dirty="0"/>
              <a:t>• Mean Absolute Error (MAE)</a:t>
            </a:r>
          </a:p>
          <a:p>
            <a:pPr marL="114300" indent="0">
              <a:buNone/>
            </a:pPr>
            <a:r>
              <a:rPr lang="en-US" sz="2000" dirty="0"/>
              <a:t>• Root Mean Square Error (RMSE)</a:t>
            </a:r>
          </a:p>
          <a:p>
            <a:pPr marL="114300" indent="0">
              <a:buNone/>
            </a:pPr>
            <a:r>
              <a:rPr lang="en-US" sz="2000" dirty="0"/>
              <a:t>• Mean Absolute Percentage Error (MAPE)</a:t>
            </a:r>
          </a:p>
          <a:p>
            <a:pPr marL="114300" indent="0">
              <a:buNone/>
            </a:pPr>
            <a:r>
              <a:rPr lang="en-US" sz="2000" b="1" dirty="0"/>
              <a:t>Cross-Validation</a:t>
            </a:r>
          </a:p>
          <a:p>
            <a:pPr marL="114300" indent="0">
              <a:buNone/>
            </a:pPr>
            <a:r>
              <a:rPr lang="en-US" sz="2000" dirty="0"/>
              <a:t>• Assess model robustness and generalizability</a:t>
            </a:r>
          </a:p>
          <a:p>
            <a:pPr marL="114300" indent="0">
              <a:buNone/>
            </a:pPr>
            <a:endParaRPr lang="en-US" sz="2000" dirty="0"/>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pic>
        <p:nvPicPr>
          <p:cNvPr id="5" name="Picture 4">
            <a:extLst>
              <a:ext uri="{FF2B5EF4-FFF2-40B4-BE49-F238E27FC236}">
                <a16:creationId xmlns:a16="http://schemas.microsoft.com/office/drawing/2014/main" id="{1F0C6453-F64E-4E4B-E1FD-D51E3371575D}"/>
              </a:ext>
            </a:extLst>
          </p:cNvPr>
          <p:cNvPicPr>
            <a:picLocks noChangeAspect="1"/>
          </p:cNvPicPr>
          <p:nvPr/>
        </p:nvPicPr>
        <p:blipFill>
          <a:blip r:embed="rId4"/>
          <a:stretch>
            <a:fillRect/>
          </a:stretch>
        </p:blipFill>
        <p:spPr>
          <a:xfrm>
            <a:off x="5738844" y="2539582"/>
            <a:ext cx="2788643" cy="2183560"/>
          </a:xfrm>
          <a:prstGeom prst="rect">
            <a:avLst/>
          </a:prstGeom>
        </p:spPr>
      </p:pic>
      <p:pic>
        <p:nvPicPr>
          <p:cNvPr id="8" name="Picture 7">
            <a:extLst>
              <a:ext uri="{FF2B5EF4-FFF2-40B4-BE49-F238E27FC236}">
                <a16:creationId xmlns:a16="http://schemas.microsoft.com/office/drawing/2014/main" id="{B34F12CE-228E-BE18-D7E3-0C1467236A44}"/>
              </a:ext>
            </a:extLst>
          </p:cNvPr>
          <p:cNvPicPr>
            <a:picLocks noChangeAspect="1"/>
          </p:cNvPicPr>
          <p:nvPr/>
        </p:nvPicPr>
        <p:blipFill rotWithShape="1">
          <a:blip r:embed="rId5"/>
          <a:srcRect r="53014"/>
          <a:stretch/>
        </p:blipFill>
        <p:spPr>
          <a:xfrm>
            <a:off x="8705283" y="2514181"/>
            <a:ext cx="2699321" cy="2624245"/>
          </a:xfrm>
          <a:prstGeom prst="rect">
            <a:avLst/>
          </a:prstGeom>
        </p:spPr>
      </p:pic>
      <p:pic>
        <p:nvPicPr>
          <p:cNvPr id="9" name="Picture 8">
            <a:extLst>
              <a:ext uri="{FF2B5EF4-FFF2-40B4-BE49-F238E27FC236}">
                <a16:creationId xmlns:a16="http://schemas.microsoft.com/office/drawing/2014/main" id="{7D3C3C82-BB57-0D5F-0DED-9C60E49C5960}"/>
              </a:ext>
            </a:extLst>
          </p:cNvPr>
          <p:cNvPicPr>
            <a:picLocks noChangeAspect="1"/>
          </p:cNvPicPr>
          <p:nvPr/>
        </p:nvPicPr>
        <p:blipFill>
          <a:blip r:embed="rId6"/>
          <a:stretch>
            <a:fillRect/>
          </a:stretch>
        </p:blipFill>
        <p:spPr>
          <a:xfrm>
            <a:off x="787396" y="4036807"/>
            <a:ext cx="4628792" cy="2319544"/>
          </a:xfrm>
          <a:prstGeom prst="rect">
            <a:avLst/>
          </a:prstGeom>
        </p:spPr>
      </p:pic>
    </p:spTree>
    <p:extLst>
      <p:ext uri="{BB962C8B-B14F-4D97-AF65-F5344CB8AC3E}">
        <p14:creationId xmlns:p14="http://schemas.microsoft.com/office/powerpoint/2010/main" val="374460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Experimental Analysis and Results</a:t>
            </a:r>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914401"/>
            <a:ext cx="10972800" cy="5441950"/>
          </a:xfrm>
        </p:spPr>
        <p:txBody>
          <a:bodyPr>
            <a:normAutofit/>
          </a:bodyPr>
          <a:lstStyle/>
          <a:p>
            <a:pPr marL="114300" indent="0">
              <a:buNone/>
            </a:pPr>
            <a:r>
              <a:rPr lang="en-US" sz="2000" b="1" dirty="0"/>
              <a:t>Comparative Results</a:t>
            </a:r>
          </a:p>
          <a:p>
            <a:pPr marL="114300" indent="0">
              <a:buNone/>
            </a:pPr>
            <a:r>
              <a:rPr lang="en-US" sz="2000" dirty="0"/>
              <a:t>• Evaluate predictive accuracy of </a:t>
            </a:r>
            <a:r>
              <a:rPr lang="en-US" sz="2000" dirty="0" err="1"/>
              <a:t>XGBoost</a:t>
            </a:r>
            <a:r>
              <a:rPr lang="en-US" sz="2000" dirty="0"/>
              <a:t> and Random Forest:</a:t>
            </a:r>
          </a:p>
          <a:p>
            <a:pPr marL="114300" indent="0">
              <a:buNone/>
            </a:pPr>
            <a:endParaRPr lang="en-US" sz="2000" dirty="0"/>
          </a:p>
          <a:p>
            <a:pPr marL="114300" indent="0">
              <a:buNone/>
            </a:pPr>
            <a:endParaRPr lang="en-US" sz="2000" dirty="0"/>
          </a:p>
          <a:p>
            <a:pPr marL="114300" indent="0">
              <a:buNone/>
            </a:pPr>
            <a:endParaRPr lang="en-US" sz="2000" dirty="0"/>
          </a:p>
          <a:p>
            <a:pPr marL="114300" indent="0">
              <a:buNone/>
            </a:pPr>
            <a:endParaRPr lang="en-US" sz="2000" dirty="0"/>
          </a:p>
          <a:p>
            <a:pPr marL="114300" indent="0">
              <a:buNone/>
            </a:pPr>
            <a:r>
              <a:rPr lang="en-US" sz="2000" b="1" dirty="0"/>
              <a:t>Key Features</a:t>
            </a:r>
          </a:p>
          <a:p>
            <a:pPr marL="114300" indent="0">
              <a:buNone/>
            </a:pPr>
            <a:r>
              <a:rPr lang="en-US" sz="2000" dirty="0"/>
              <a:t>• Identify features with greatest impact on sales predictions, the achieved peak accuracy is 0.704 when gamma is set to 1. Following the optimization of these parameters, attention is directed toward fine-tuning the </a:t>
            </a:r>
            <a:r>
              <a:rPr lang="en-US" sz="2000" dirty="0" err="1"/>
              <a:t>colsample_bytree</a:t>
            </a:r>
            <a:r>
              <a:rPr lang="en-US" sz="2000" dirty="0"/>
              <a:t> parameter. Analogous to </a:t>
            </a:r>
            <a:r>
              <a:rPr lang="en-US" sz="2000" dirty="0" err="1"/>
              <a:t>mtry</a:t>
            </a:r>
            <a:r>
              <a:rPr lang="en-US" sz="2000" dirty="0"/>
              <a:t> in Random Forest, </a:t>
            </a:r>
            <a:r>
              <a:rPr lang="en-US" sz="2000" dirty="0" err="1"/>
              <a:t>colsample_bytree</a:t>
            </a:r>
            <a:r>
              <a:rPr lang="en-US" sz="2000" dirty="0"/>
              <a:t> represents the fraction of features utilized in training each tree.</a:t>
            </a:r>
          </a:p>
          <a:p>
            <a:pPr marL="114300" indent="0">
              <a:buNone/>
            </a:pPr>
            <a:r>
              <a:rPr lang="en-US" sz="2000" b="1" dirty="0"/>
              <a:t>Impact of Supplementary Category Data</a:t>
            </a:r>
          </a:p>
          <a:p>
            <a:pPr marL="114300" indent="0">
              <a:buNone/>
            </a:pPr>
            <a:r>
              <a:rPr lang="en-US" sz="2000" dirty="0"/>
              <a:t>• Assess enhancement in predictive performance</a:t>
            </a: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pic>
        <p:nvPicPr>
          <p:cNvPr id="2" name="Picture 1">
            <a:extLst>
              <a:ext uri="{FF2B5EF4-FFF2-40B4-BE49-F238E27FC236}">
                <a16:creationId xmlns:a16="http://schemas.microsoft.com/office/drawing/2014/main" id="{6885738E-666C-280E-2F3A-ED8F0A21A9E5}"/>
              </a:ext>
            </a:extLst>
          </p:cNvPr>
          <p:cNvPicPr>
            <a:picLocks noChangeAspect="1"/>
          </p:cNvPicPr>
          <p:nvPr/>
        </p:nvPicPr>
        <p:blipFill>
          <a:blip r:embed="rId4"/>
          <a:stretch>
            <a:fillRect/>
          </a:stretch>
        </p:blipFill>
        <p:spPr>
          <a:xfrm>
            <a:off x="4116372" y="1630598"/>
            <a:ext cx="3524900" cy="1418647"/>
          </a:xfrm>
          <a:prstGeom prst="rect">
            <a:avLst/>
          </a:prstGeom>
        </p:spPr>
      </p:pic>
      <p:pic>
        <p:nvPicPr>
          <p:cNvPr id="5" name="Picture 4">
            <a:extLst>
              <a:ext uri="{FF2B5EF4-FFF2-40B4-BE49-F238E27FC236}">
                <a16:creationId xmlns:a16="http://schemas.microsoft.com/office/drawing/2014/main" id="{D0371FA2-1CC7-5C31-5840-38A98FDEB2A2}"/>
              </a:ext>
            </a:extLst>
          </p:cNvPr>
          <p:cNvPicPr>
            <a:picLocks noChangeAspect="1"/>
          </p:cNvPicPr>
          <p:nvPr/>
        </p:nvPicPr>
        <p:blipFill>
          <a:blip r:embed="rId5"/>
          <a:stretch>
            <a:fillRect/>
          </a:stretch>
        </p:blipFill>
        <p:spPr>
          <a:xfrm>
            <a:off x="609600" y="1648776"/>
            <a:ext cx="3637638" cy="1297623"/>
          </a:xfrm>
          <a:prstGeom prst="rect">
            <a:avLst/>
          </a:prstGeom>
        </p:spPr>
      </p:pic>
      <p:pic>
        <p:nvPicPr>
          <p:cNvPr id="7" name="Picture 6">
            <a:extLst>
              <a:ext uri="{FF2B5EF4-FFF2-40B4-BE49-F238E27FC236}">
                <a16:creationId xmlns:a16="http://schemas.microsoft.com/office/drawing/2014/main" id="{0E419798-1AF4-D510-37CF-11F8020B1CEB}"/>
              </a:ext>
            </a:extLst>
          </p:cNvPr>
          <p:cNvPicPr>
            <a:picLocks noChangeAspect="1"/>
          </p:cNvPicPr>
          <p:nvPr/>
        </p:nvPicPr>
        <p:blipFill>
          <a:blip r:embed="rId6"/>
          <a:stretch>
            <a:fillRect/>
          </a:stretch>
        </p:blipFill>
        <p:spPr>
          <a:xfrm>
            <a:off x="7641272" y="1657244"/>
            <a:ext cx="3506772" cy="1757286"/>
          </a:xfrm>
          <a:prstGeom prst="rect">
            <a:avLst/>
          </a:prstGeom>
        </p:spPr>
      </p:pic>
    </p:spTree>
    <p:extLst>
      <p:ext uri="{BB962C8B-B14F-4D97-AF65-F5344CB8AC3E}">
        <p14:creationId xmlns:p14="http://schemas.microsoft.com/office/powerpoint/2010/main" val="1957962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Experimental Analysis and Results</a:t>
            </a:r>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914401"/>
            <a:ext cx="10972800" cy="5441950"/>
          </a:xfrm>
        </p:spPr>
        <p:txBody>
          <a:bodyPr>
            <a:normAutofit/>
          </a:bodyPr>
          <a:lstStyle/>
          <a:p>
            <a:r>
              <a:rPr lang="en-US" sz="2000" dirty="0"/>
              <a:t>In this specific study, the attained accuracy is highlighted, reaching its peak at </a:t>
            </a:r>
            <a:r>
              <a:rPr lang="en-US" sz="2000" b="1" dirty="0"/>
              <a:t>0.702</a:t>
            </a:r>
            <a:r>
              <a:rPr lang="en-US" sz="2000" dirty="0"/>
              <a:t>. This underscores the efficacy of Random Forest in achieving accurate predictions across the dataset.</a:t>
            </a:r>
          </a:p>
          <a:p>
            <a:r>
              <a:rPr lang="en-US" sz="2000" dirty="0"/>
              <a:t>Furthermore, the concept of the optimal parameter </a:t>
            </a:r>
            <a:r>
              <a:rPr lang="en-US" sz="2000" dirty="0" err="1"/>
              <a:t>mtry</a:t>
            </a:r>
            <a:r>
              <a:rPr lang="en-US" sz="2000" dirty="0"/>
              <a:t> is introduced, representing the number of variables considered for splitting at each tree node. Notably, the text points out that the best accuracy is achieved when </a:t>
            </a:r>
            <a:r>
              <a:rPr lang="en-US" sz="2000" dirty="0" err="1"/>
              <a:t>mtry</a:t>
            </a:r>
            <a:r>
              <a:rPr lang="en-US" sz="2000" dirty="0"/>
              <a:t> is set to 34. </a:t>
            </a:r>
          </a:p>
          <a:p>
            <a:r>
              <a:rPr lang="en-GB" sz="2000" dirty="0">
                <a:effectLst/>
                <a:latin typeface="Calibri" panose="020F0502020204030204" pitchFamily="34" charset="0"/>
                <a:ea typeface="Calibri" panose="020F0502020204030204" pitchFamily="34" charset="0"/>
                <a:cs typeface="Calibri" panose="020F0502020204030204" pitchFamily="34" charset="0"/>
              </a:rPr>
              <a:t>The optimization process begins by fine-tuning the hyperparameters of eta and </a:t>
            </a:r>
            <a:r>
              <a:rPr lang="en-GB" sz="2000" dirty="0" err="1">
                <a:effectLst/>
                <a:latin typeface="Calibri" panose="020F0502020204030204" pitchFamily="34" charset="0"/>
                <a:ea typeface="Calibri" panose="020F0502020204030204" pitchFamily="34" charset="0"/>
                <a:cs typeface="Calibri" panose="020F0502020204030204" pitchFamily="34" charset="0"/>
              </a:rPr>
              <a:t>maxdepth</a:t>
            </a:r>
            <a:r>
              <a:rPr lang="en-GB" sz="2000" dirty="0">
                <a:effectLst/>
                <a:latin typeface="Calibri" panose="020F0502020204030204" pitchFamily="34" charset="0"/>
                <a:ea typeface="Calibri" panose="020F0502020204030204" pitchFamily="34" charset="0"/>
                <a:cs typeface="Calibri" panose="020F0502020204030204" pitchFamily="34" charset="0"/>
              </a:rPr>
              <a:t>. In the initial model configuration, </a:t>
            </a:r>
            <a:r>
              <a:rPr lang="en-GB" sz="2000" dirty="0" err="1">
                <a:effectLst/>
                <a:latin typeface="Calibri" panose="020F0502020204030204" pitchFamily="34" charset="0"/>
                <a:ea typeface="Calibri" panose="020F0502020204030204" pitchFamily="34" charset="0"/>
                <a:cs typeface="Calibri" panose="020F0502020204030204" pitchFamily="34" charset="0"/>
              </a:rPr>
              <a:t>nodesize</a:t>
            </a:r>
            <a:r>
              <a:rPr lang="en-GB" sz="2000" dirty="0">
                <a:effectLst/>
                <a:latin typeface="Calibri" panose="020F0502020204030204" pitchFamily="34" charset="0"/>
                <a:ea typeface="Calibri" panose="020F0502020204030204" pitchFamily="34" charset="0"/>
                <a:cs typeface="Calibri" panose="020F0502020204030204" pitchFamily="34" charset="0"/>
              </a:rPr>
              <a:t> is set to 5, a standard value for multinomial categorical problems. The parameter eta, controlling the learning rate, is varied from 0.005 to 0.3, while </a:t>
            </a:r>
            <a:r>
              <a:rPr lang="en-GB" sz="2000" dirty="0" err="1">
                <a:effectLst/>
                <a:latin typeface="Calibri" panose="020F0502020204030204" pitchFamily="34" charset="0"/>
                <a:ea typeface="Calibri" panose="020F0502020204030204" pitchFamily="34" charset="0"/>
                <a:cs typeface="Calibri" panose="020F0502020204030204" pitchFamily="34" charset="0"/>
              </a:rPr>
              <a:t>max_depth</a:t>
            </a:r>
            <a:r>
              <a:rPr lang="en-GB" sz="2000" dirty="0">
                <a:effectLst/>
                <a:latin typeface="Calibri" panose="020F0502020204030204" pitchFamily="34" charset="0"/>
                <a:ea typeface="Calibri" panose="020F0502020204030204" pitchFamily="34" charset="0"/>
                <a:cs typeface="Calibri" panose="020F0502020204030204" pitchFamily="34" charset="0"/>
              </a:rPr>
              <a:t>, governing the maximum depth of the trees, is explored in the range of 4 to 12. It is noted that setting </a:t>
            </a:r>
            <a:r>
              <a:rPr lang="en-GB" sz="2000" dirty="0" err="1">
                <a:effectLst/>
                <a:latin typeface="Calibri" panose="020F0502020204030204" pitchFamily="34" charset="0"/>
                <a:ea typeface="Calibri" panose="020F0502020204030204" pitchFamily="34" charset="0"/>
                <a:cs typeface="Calibri" panose="020F0502020204030204" pitchFamily="34" charset="0"/>
              </a:rPr>
              <a:t>max_depth</a:t>
            </a:r>
            <a:r>
              <a:rPr lang="en-GB" sz="2000" dirty="0">
                <a:effectLst/>
                <a:latin typeface="Calibri" panose="020F0502020204030204" pitchFamily="34" charset="0"/>
                <a:ea typeface="Calibri" panose="020F0502020204030204" pitchFamily="34" charset="0"/>
                <a:cs typeface="Calibri" panose="020F0502020204030204" pitchFamily="34" charset="0"/>
              </a:rPr>
              <a:t> excessively high increases the risk of overfitting the model.</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r>
              <a:rPr lang="en-GB" sz="2000" dirty="0">
                <a:effectLst/>
                <a:latin typeface="Calibri" panose="020F0502020204030204" pitchFamily="34" charset="0"/>
                <a:ea typeface="Calibri" panose="020F0502020204030204" pitchFamily="34" charset="0"/>
                <a:cs typeface="Calibri" panose="020F0502020204030204" pitchFamily="34" charset="0"/>
              </a:rPr>
              <a:t>This systematic approach to hyperparameter optimization underscores the efficacy of </a:t>
            </a:r>
            <a:r>
              <a:rPr lang="en-GB" sz="2000" dirty="0" err="1">
                <a:effectLst/>
                <a:latin typeface="Calibri" panose="020F0502020204030204" pitchFamily="34" charset="0"/>
                <a:ea typeface="Calibri" panose="020F0502020204030204" pitchFamily="34" charset="0"/>
                <a:cs typeface="Calibri" panose="020F0502020204030204" pitchFamily="34" charset="0"/>
              </a:rPr>
              <a:t>XGBoost</a:t>
            </a:r>
            <a:r>
              <a:rPr lang="en-GB" sz="2000" dirty="0">
                <a:effectLst/>
                <a:latin typeface="Calibri" panose="020F0502020204030204" pitchFamily="34" charset="0"/>
                <a:ea typeface="Calibri" panose="020F0502020204030204" pitchFamily="34" charset="0"/>
                <a:cs typeface="Calibri" panose="020F0502020204030204" pitchFamily="34" charset="0"/>
              </a:rPr>
              <a:t> in achieving superior accuracy, with a strategic focus on controlling learning rates, tree depth, and feature sampling. The emphasis on parameter tuning aligns with the model's capability to adapt and excel across a diverse range of structured datasets.</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2000" dirty="0"/>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spTree>
    <p:extLst>
      <p:ext uri="{BB962C8B-B14F-4D97-AF65-F5344CB8AC3E}">
        <p14:creationId xmlns:p14="http://schemas.microsoft.com/office/powerpoint/2010/main" val="288616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8" name="Google Shape;248;p3"/>
          <p:cNvSpPr txBox="1"/>
          <p:nvPr/>
        </p:nvSpPr>
        <p:spPr>
          <a:xfrm>
            <a:off x="0" y="0"/>
            <a:ext cx="12192000" cy="793376"/>
          </a:xfrm>
          <a:prstGeom prst="rect">
            <a:avLst/>
          </a:prstGeom>
          <a:gradFill>
            <a:gsLst>
              <a:gs pos="0">
                <a:srgbClr val="FF0066"/>
              </a:gs>
              <a:gs pos="62000">
                <a:srgbClr val="FF0066"/>
              </a:gs>
              <a:gs pos="82000">
                <a:srgbClr val="AEC5E1"/>
              </a:gs>
              <a:gs pos="85000">
                <a:srgbClr val="C8D8EB"/>
              </a:gs>
              <a:gs pos="100000">
                <a:srgbClr val="AEC5E1"/>
              </a:gs>
            </a:gsLst>
            <a:lin ang="5400000" scaled="0"/>
          </a:gradFill>
          <a:ln>
            <a:noFill/>
          </a:ln>
        </p:spPr>
        <p:txBody>
          <a:bodyPr spcFirstLastPara="1" wrap="square" lIns="91425" tIns="45700" rIns="91425" bIns="45700" anchor="t" anchorCtr="0">
            <a:noAutofit/>
          </a:bodyPr>
          <a:lstStyle/>
          <a:p>
            <a:pPr lvl="0">
              <a:buClr>
                <a:schemeClr val="lt1"/>
              </a:buClr>
              <a:buSzPts val="2800"/>
            </a:pPr>
            <a:r>
              <a:rPr lang="en-US" sz="3200" b="1" dirty="0">
                <a:solidFill>
                  <a:schemeClr val="lt1"/>
                </a:solidFill>
                <a:latin typeface="Cambria"/>
                <a:ea typeface="Cambria"/>
                <a:cs typeface="Cambria"/>
                <a:sym typeface="Cambria"/>
              </a:rPr>
              <a:t>Conclusion</a:t>
            </a:r>
          </a:p>
        </p:txBody>
      </p:sp>
      <p:pic>
        <p:nvPicPr>
          <p:cNvPr id="33" name="Google Shape;230;p1"/>
          <p:cNvPicPr preferRelativeResize="0"/>
          <p:nvPr/>
        </p:nvPicPr>
        <p:blipFill rotWithShape="1">
          <a:blip r:embed="rId3">
            <a:alphaModFix/>
          </a:blip>
          <a:srcRect/>
          <a:stretch/>
        </p:blipFill>
        <p:spPr>
          <a:xfrm>
            <a:off x="10397402" y="-2"/>
            <a:ext cx="1792941" cy="592707"/>
          </a:xfrm>
          <a:prstGeom prst="rect">
            <a:avLst/>
          </a:prstGeom>
          <a:noFill/>
          <a:ln>
            <a:noFill/>
          </a:ln>
        </p:spPr>
      </p:pic>
      <p:sp>
        <p:nvSpPr>
          <p:cNvPr id="3" name="Text Placeholder 2">
            <a:extLst>
              <a:ext uri="{FF2B5EF4-FFF2-40B4-BE49-F238E27FC236}">
                <a16:creationId xmlns:a16="http://schemas.microsoft.com/office/drawing/2014/main" id="{36AF1F2E-5445-C2A7-5643-221880C51254}"/>
              </a:ext>
            </a:extLst>
          </p:cNvPr>
          <p:cNvSpPr>
            <a:spLocks noGrp="1"/>
          </p:cNvSpPr>
          <p:nvPr>
            <p:ph type="body" idx="1"/>
          </p:nvPr>
        </p:nvSpPr>
        <p:spPr>
          <a:xfrm>
            <a:off x="609600" y="914401"/>
            <a:ext cx="10972800" cy="5441950"/>
          </a:xfrm>
        </p:spPr>
        <p:txBody>
          <a:bodyPr>
            <a:normAutofit/>
          </a:bodyPr>
          <a:lstStyle/>
          <a:p>
            <a:pPr marL="114300" indent="0">
              <a:buNone/>
            </a:pPr>
            <a:r>
              <a:rPr lang="en-US" sz="2000" b="1" dirty="0"/>
              <a:t>Summary of Findings</a:t>
            </a:r>
          </a:p>
          <a:p>
            <a:pPr marL="114300" indent="0">
              <a:buNone/>
            </a:pPr>
            <a:r>
              <a:rPr lang="en-US" sz="2000" dirty="0"/>
              <a:t>In conclusion, this comprehensive exploration delved into the methodologies and practical implementation of Random Forest and </a:t>
            </a:r>
            <a:r>
              <a:rPr lang="en-US" sz="2000" dirty="0" err="1"/>
              <a:t>XGBoost</a:t>
            </a:r>
            <a:r>
              <a:rPr lang="en-US" sz="2000" dirty="0"/>
              <a:t> algorithms for predicting summer product sales on an e-commerce platform with the achieved peak accuracy is 0.704 when gamma is set to 1. The research highlighted the robustness of Random Forest's ensemble technique in handling complex data structures, particularly excelling in categorical variable handling. On the other hand, </a:t>
            </a:r>
            <a:r>
              <a:rPr lang="en-US" sz="2000" dirty="0" err="1"/>
              <a:t>XGBoost</a:t>
            </a:r>
            <a:r>
              <a:rPr lang="en-US" sz="2000" dirty="0"/>
              <a:t>, leveraging gradient boosting, demonstrated exceptional speed and performance in structured datasets. The R programming code snippets provided a hands-on understanding of the implementation process, emphasizing the importance of parameter tuning and the utilization of key libraries. The synthesis of methodologies, code implementation, and analytical insights offers a holistic understanding of predictive modeling, providing practitioners with valuable guidance in effective data science practices for informed decision-making in today's data-driven landscape.</a:t>
            </a:r>
          </a:p>
          <a:p>
            <a:pPr marL="114300" indent="0">
              <a:buNone/>
            </a:pPr>
            <a:r>
              <a:rPr lang="en-US" sz="2000" b="1" dirty="0"/>
              <a:t>Further Study</a:t>
            </a:r>
          </a:p>
          <a:p>
            <a:pPr marL="114300" indent="0">
              <a:buNone/>
            </a:pPr>
            <a:r>
              <a:rPr lang="en-US" sz="2000" dirty="0"/>
              <a:t>• Further research on interpretable attention mechanisms</a:t>
            </a:r>
          </a:p>
          <a:p>
            <a:pPr marL="114300" indent="0">
              <a:buNone/>
            </a:pPr>
            <a:r>
              <a:rPr lang="en-US" sz="2000" dirty="0"/>
              <a:t>• Addressing data quality issues</a:t>
            </a:r>
          </a:p>
          <a:p>
            <a:pPr marL="114300" indent="0">
              <a:buNone/>
            </a:pPr>
            <a:r>
              <a:rPr lang="en-US" sz="2000" dirty="0"/>
              <a:t>• Industry-specific adaptations</a:t>
            </a:r>
          </a:p>
        </p:txBody>
      </p:sp>
      <p:sp>
        <p:nvSpPr>
          <p:cNvPr id="4" name="Footer Placeholder 3">
            <a:extLst>
              <a:ext uri="{FF2B5EF4-FFF2-40B4-BE49-F238E27FC236}">
                <a16:creationId xmlns:a16="http://schemas.microsoft.com/office/drawing/2014/main" id="{1CD1635D-FDF7-4010-8E5C-65EA8D6EF003}"/>
              </a:ext>
            </a:extLst>
          </p:cNvPr>
          <p:cNvSpPr>
            <a:spLocks noGrp="1"/>
          </p:cNvSpPr>
          <p:nvPr>
            <p:ph type="ftr" idx="11"/>
          </p:nvPr>
        </p:nvSpPr>
        <p:spPr/>
        <p:txBody>
          <a:bodyPr/>
          <a:lstStyle/>
          <a:p>
            <a:r>
              <a:rPr lang="en-US"/>
              <a:t>Foundations of Data Science</a:t>
            </a:r>
          </a:p>
        </p:txBody>
      </p:sp>
    </p:spTree>
    <p:extLst>
      <p:ext uri="{BB962C8B-B14F-4D97-AF65-F5344CB8AC3E}">
        <p14:creationId xmlns:p14="http://schemas.microsoft.com/office/powerpoint/2010/main" val="2127951716"/>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ed45e3d2-0df7-4eff-9a14-e585899f4ac0" xsi:nil="true"/>
    <lcf76f155ced4ddcb4097134ff3c332f xmlns="c9aec003-3a8b-4cad-afa8-aa20b427f30c">
      <Terms xmlns="http://schemas.microsoft.com/office/infopath/2007/PartnerControls"/>
    </lcf76f155ced4ddcb4097134ff3c332f>
    <ReferenceId xmlns="c9aec003-3a8b-4cad-afa8-aa20b427f30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0A85BCFAB6A040A40C117F656B9755" ma:contentTypeVersion="10" ma:contentTypeDescription="Create a new document." ma:contentTypeScope="" ma:versionID="b4989a85cea1581c7725e237a915eff2">
  <xsd:schema xmlns:xsd="http://www.w3.org/2001/XMLSchema" xmlns:xs="http://www.w3.org/2001/XMLSchema" xmlns:p="http://schemas.microsoft.com/office/2006/metadata/properties" xmlns:ns2="c9aec003-3a8b-4cad-afa8-aa20b427f30c" xmlns:ns3="ed45e3d2-0df7-4eff-9a14-e585899f4ac0" targetNamespace="http://schemas.microsoft.com/office/2006/metadata/properties" ma:root="true" ma:fieldsID="e95a447931f6d0c8927e19b782ae8912" ns2:_="" ns3:_="">
    <xsd:import namespace="c9aec003-3a8b-4cad-afa8-aa20b427f30c"/>
    <xsd:import namespace="ed45e3d2-0df7-4eff-9a14-e585899f4ac0"/>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aec003-3a8b-4cad-afa8-aa20b427f30c"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cf38204-d1ff-486a-9281-a1a50163916d}" ma:internalName="TaxCatchAll" ma:showField="CatchAllData" ma:web="ed45e3d2-0df7-4eff-9a14-e585899f4a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CF3D2C-5629-4162-AF88-44162C59EEAB}">
  <ds:schemaRefs>
    <ds:schemaRef ds:uri="http://schemas.microsoft.com/office/2006/metadata/properties"/>
    <ds:schemaRef ds:uri="http://schemas.microsoft.com/office/infopath/2007/PartnerControls"/>
    <ds:schemaRef ds:uri="ed45e3d2-0df7-4eff-9a14-e585899f4ac0"/>
    <ds:schemaRef ds:uri="c9aec003-3a8b-4cad-afa8-aa20b427f30c"/>
  </ds:schemaRefs>
</ds:datastoreItem>
</file>

<file path=customXml/itemProps2.xml><?xml version="1.0" encoding="utf-8"?>
<ds:datastoreItem xmlns:ds="http://schemas.openxmlformats.org/officeDocument/2006/customXml" ds:itemID="{55A5AF74-A3FB-4F0B-A6C7-F7BA5857D4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aec003-3a8b-4cad-afa8-aa20b427f30c"/>
    <ds:schemaRef ds:uri="ed45e3d2-0df7-4eff-9a14-e585899f4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884EA1-AB95-4FA6-9DFF-53A5838558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6885</TotalTime>
  <Words>1425</Words>
  <Application>Microsoft Office PowerPoint</Application>
  <PresentationFormat>Widescreen</PresentationFormat>
  <Paragraphs>96</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Cambria</vt: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Mechanical Engineering (SMEC), Chennai Campus</dc:title>
  <dc:creator>Microsoft account</dc:creator>
  <cp:lastModifiedBy>KODIPYAKA NITHIN</cp:lastModifiedBy>
  <cp:revision>340</cp:revision>
  <dcterms:created xsi:type="dcterms:W3CDTF">2020-07-08T08:53:16Z</dcterms:created>
  <dcterms:modified xsi:type="dcterms:W3CDTF">2023-11-15T14:59:08Z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0x010100BF0A85BCFAB6A040A40C117F656B9755</vt:lpwstr>
  </property>
</Properties>
</file>