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Libre Franklin"/>
      <p:regular r:id="rId12"/>
      <p:bold r:id="rId13"/>
      <p:italic r:id="rId14"/>
      <p:boldItalic r:id="rId15"/>
    </p:embeddedFont>
    <p:embeddedFont>
      <p:font typeface="Franklin Gothic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gg3hNVWKZkfrVVd3SJQd7zm6oK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ibreFranklin-bold.fntdata"/><Relationship Id="rId12" Type="http://schemas.openxmlformats.org/officeDocument/2006/relationships/font" Target="fonts/LibreFrankli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ibreFranklin-boldItalic.fntdata"/><Relationship Id="rId14" Type="http://schemas.openxmlformats.org/officeDocument/2006/relationships/font" Target="fonts/LibreFranklin-italic.fntdata"/><Relationship Id="rId17" Type="http://customschemas.google.com/relationships/presentationmetadata" Target="metadata"/><Relationship Id="rId16" Type="http://schemas.openxmlformats.org/officeDocument/2006/relationships/font" Target="fonts/Franklin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Maher</a:t>
            </a:r>
            <a:endParaRPr/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9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8" name="Google Shape;88;p1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0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10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2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" type="body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2" type="body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8" name="Google Shape;58;p14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" name="Google Shape;15;p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8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609734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0"/>
              <a:buFont typeface="Franklin Gothic"/>
              <a:buNone/>
            </a:pPr>
            <a:r>
              <a:rPr lang="en-GB" sz="7200"/>
              <a:t>THE HANGMAN GAME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462454" y="4618530"/>
            <a:ext cx="112881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Ana CORTES			Ouykhy QUACH		Maher ZEGHIDA</a:t>
            </a:r>
            <a:endParaRPr/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462454" y="2798671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GB"/>
              <a:t>PRESENTED BY: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</a:pPr>
            <a:r>
              <a:rPr lang="en-GB"/>
              <a:t>DESCRIPTION &amp; RULES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4302626" y="1078871"/>
            <a:ext cx="7409792" cy="5269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rPr b="1" lang="en-GB" sz="5100"/>
              <a:t>Hangman is a guessing game for two or more players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847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b="1" sz="2600"/>
          </a:p>
          <a:p>
            <a:pPr indent="-305999" lvl="0" marL="306000" rtl="0" algn="l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SzPct val="91999"/>
              <a:buChar char="◼"/>
            </a:pPr>
            <a:r>
              <a:rPr lang="en-GB" sz="4200"/>
              <a:t>One player, the puzzle giver, thinks of a word or a sentence and shows a row of dashes representing each letter of the word.</a:t>
            </a:r>
            <a:endParaRPr/>
          </a:p>
          <a:p>
            <a:pPr indent="-305999" lvl="0" marL="306000" rtl="0" algn="l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SzPct val="91999"/>
              <a:buChar char="◼"/>
            </a:pPr>
            <a:r>
              <a:rPr lang="en-GB" sz="4200"/>
              <a:t>The opposing player(s) guess(es) the letters, one at a time, within a certain number of guesses.</a:t>
            </a:r>
            <a:endParaRPr/>
          </a:p>
          <a:p>
            <a:pPr indent="-305999" lvl="0" marL="306000" rtl="0" algn="l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SzPct val="91999"/>
              <a:buChar char="◼"/>
            </a:pPr>
            <a:r>
              <a:rPr lang="en-GB" sz="4200"/>
              <a:t>If the letter is in the answer, it appears in the blank space.</a:t>
            </a:r>
            <a:endParaRPr/>
          </a:p>
          <a:p>
            <a:pPr indent="-305999" lvl="0" marL="306000" rtl="0" algn="l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SzPct val="91999"/>
              <a:buChar char="◼"/>
            </a:pPr>
            <a:r>
              <a:rPr lang="en-GB" sz="4200"/>
              <a:t>If the letter is not in the answer, a part of the hangman is erased: the leg, the other leg, the arm, the other arm, the body and finally the head.</a:t>
            </a:r>
            <a:endParaRPr/>
          </a:p>
          <a:p>
            <a:pPr indent="-305999" lvl="0" marL="306000" rtl="0" algn="l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SzPct val="91999"/>
              <a:buFont typeface="Noto Sans Symbols"/>
              <a:buChar char="⇒"/>
            </a:pPr>
            <a:r>
              <a:rPr lang="en-GB" sz="4200"/>
              <a:t>If the word or sentence is found before the hangman is erased, the player wins.</a:t>
            </a:r>
            <a:endParaRPr/>
          </a:p>
          <a:p>
            <a:pPr indent="-305999" lvl="0" marL="306000" rtl="0" algn="l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SzPct val="91999"/>
              <a:buFont typeface="Noto Sans Symbols"/>
              <a:buChar char="⇒"/>
            </a:pPr>
            <a:r>
              <a:rPr lang="en-GB" sz="4200"/>
              <a:t>If the hangman is erased before the word or sentence is found, the player loses.</a:t>
            </a:r>
            <a:endParaRPr/>
          </a:p>
        </p:txBody>
      </p:sp>
      <p:grpSp>
        <p:nvGrpSpPr>
          <p:cNvPr id="108" name="Google Shape;108;p2"/>
          <p:cNvGrpSpPr/>
          <p:nvPr/>
        </p:nvGrpSpPr>
        <p:grpSpPr>
          <a:xfrm>
            <a:off x="1246912" y="3228277"/>
            <a:ext cx="1982163" cy="1899430"/>
            <a:chOff x="1233464" y="3228277"/>
            <a:chExt cx="1982163" cy="1899430"/>
          </a:xfrm>
        </p:grpSpPr>
        <p:grpSp>
          <p:nvGrpSpPr>
            <p:cNvPr id="109" name="Google Shape;109;p2"/>
            <p:cNvGrpSpPr/>
            <p:nvPr/>
          </p:nvGrpSpPr>
          <p:grpSpPr>
            <a:xfrm>
              <a:off x="1233464" y="3228277"/>
              <a:ext cx="1982163" cy="1899430"/>
              <a:chOff x="1159322" y="3141778"/>
              <a:chExt cx="1982163" cy="1899430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1159322" y="5011448"/>
                <a:ext cx="998621" cy="29760"/>
              </a:xfrm>
              <a:custGeom>
                <a:rect b="b" l="l" r="r" t="t"/>
                <a:pathLst>
                  <a:path extrusionOk="0" h="29760" w="998621">
                    <a:moveTo>
                      <a:pt x="0" y="16125"/>
                    </a:moveTo>
                    <a:cubicBezTo>
                      <a:pt x="124484" y="-8773"/>
                      <a:pt x="62971" y="-1688"/>
                      <a:pt x="276726" y="16125"/>
                    </a:cubicBezTo>
                    <a:cubicBezTo>
                      <a:pt x="301037" y="18151"/>
                      <a:pt x="324524" y="27749"/>
                      <a:pt x="348916" y="28156"/>
                    </a:cubicBezTo>
                    <a:cubicBezTo>
                      <a:pt x="565454" y="31765"/>
                      <a:pt x="782053" y="28156"/>
                      <a:pt x="998621" y="28156"/>
                    </a:cubicBezTo>
                  </a:path>
                </a:pathLst>
              </a:custGeom>
              <a:solidFill>
                <a:schemeClr val="lt1"/>
              </a:solidFill>
              <a:ln cap="flat" cmpd="sng" w="539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1630017" y="3167270"/>
                <a:ext cx="0" cy="1868556"/>
              </a:xfrm>
              <a:custGeom>
                <a:rect b="b" l="l" r="r" t="t"/>
                <a:pathLst>
                  <a:path extrusionOk="0" h="1868556" w="120000">
                    <a:moveTo>
                      <a:pt x="0" y="1868556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539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1592771" y="3141778"/>
                <a:ext cx="1325217" cy="568831"/>
              </a:xfrm>
              <a:custGeom>
                <a:rect b="b" l="l" r="r" t="t"/>
                <a:pathLst>
                  <a:path extrusionOk="0" h="568831" w="1325217">
                    <a:moveTo>
                      <a:pt x="0" y="65248"/>
                    </a:moveTo>
                    <a:lnTo>
                      <a:pt x="238539" y="38744"/>
                    </a:lnTo>
                    <a:cubicBezTo>
                      <a:pt x="260874" y="35831"/>
                      <a:pt x="282276" y="25492"/>
                      <a:pt x="304800" y="25492"/>
                    </a:cubicBezTo>
                    <a:cubicBezTo>
                      <a:pt x="406496" y="25492"/>
                      <a:pt x="508000" y="34327"/>
                      <a:pt x="609600" y="38744"/>
                    </a:cubicBezTo>
                    <a:cubicBezTo>
                      <a:pt x="636104" y="43161"/>
                      <a:pt x="662263" y="50963"/>
                      <a:pt x="689113" y="51996"/>
                    </a:cubicBezTo>
                    <a:cubicBezTo>
                      <a:pt x="1323829" y="76408"/>
                      <a:pt x="1207298" y="-117586"/>
                      <a:pt x="1325217" y="118257"/>
                    </a:cubicBezTo>
                    <a:cubicBezTo>
                      <a:pt x="1320800" y="233109"/>
                      <a:pt x="1318714" y="348074"/>
                      <a:pt x="1311965" y="462813"/>
                    </a:cubicBezTo>
                    <a:cubicBezTo>
                      <a:pt x="1309874" y="498366"/>
                      <a:pt x="1298713" y="568831"/>
                      <a:pt x="1298713" y="568831"/>
                    </a:cubicBezTo>
                  </a:path>
                </a:pathLst>
              </a:custGeom>
              <a:noFill/>
              <a:ln cap="flat" cmpd="sng" w="539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1630017" y="3207026"/>
                <a:ext cx="477079" cy="516835"/>
              </a:xfrm>
              <a:custGeom>
                <a:rect b="b" l="l" r="r" t="t"/>
                <a:pathLst>
                  <a:path extrusionOk="0" h="516835" w="477079">
                    <a:moveTo>
                      <a:pt x="0" y="516835"/>
                    </a:moveTo>
                    <a:cubicBezTo>
                      <a:pt x="176219" y="340616"/>
                      <a:pt x="-8417" y="539221"/>
                      <a:pt x="92766" y="397565"/>
                    </a:cubicBezTo>
                    <a:cubicBezTo>
                      <a:pt x="128829" y="347078"/>
                      <a:pt x="140288" y="363295"/>
                      <a:pt x="185531" y="318052"/>
                    </a:cubicBezTo>
                    <a:cubicBezTo>
                      <a:pt x="205532" y="298051"/>
                      <a:pt x="219914" y="273078"/>
                      <a:pt x="238540" y="251791"/>
                    </a:cubicBezTo>
                    <a:cubicBezTo>
                      <a:pt x="250881" y="237687"/>
                      <a:pt x="266298" y="226432"/>
                      <a:pt x="278296" y="212035"/>
                    </a:cubicBezTo>
                    <a:cubicBezTo>
                      <a:pt x="288492" y="199799"/>
                      <a:pt x="293538" y="183540"/>
                      <a:pt x="304800" y="172278"/>
                    </a:cubicBezTo>
                    <a:cubicBezTo>
                      <a:pt x="316062" y="161016"/>
                      <a:pt x="331305" y="154609"/>
                      <a:pt x="344557" y="145774"/>
                    </a:cubicBezTo>
                    <a:cubicBezTo>
                      <a:pt x="403052" y="67779"/>
                      <a:pt x="368698" y="108379"/>
                      <a:pt x="450574" y="26504"/>
                    </a:cubicBezTo>
                    <a:lnTo>
                      <a:pt x="477079" y="0"/>
                    </a:lnTo>
                  </a:path>
                </a:pathLst>
              </a:custGeom>
              <a:noFill/>
              <a:ln cap="flat" cmpd="sng" w="539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2661721" y="3736989"/>
                <a:ext cx="466940" cy="477202"/>
              </a:xfrm>
              <a:custGeom>
                <a:rect b="b" l="l" r="r" t="t"/>
                <a:pathLst>
                  <a:path extrusionOk="0" h="477202" w="466940">
                    <a:moveTo>
                      <a:pt x="331305" y="26628"/>
                    </a:moveTo>
                    <a:cubicBezTo>
                      <a:pt x="309218" y="22211"/>
                      <a:pt x="287032" y="18262"/>
                      <a:pt x="265044" y="13376"/>
                    </a:cubicBezTo>
                    <a:cubicBezTo>
                      <a:pt x="247264" y="9425"/>
                      <a:pt x="230195" y="-1273"/>
                      <a:pt x="212035" y="124"/>
                    </a:cubicBezTo>
                    <a:cubicBezTo>
                      <a:pt x="171429" y="3248"/>
                      <a:pt x="132522" y="17793"/>
                      <a:pt x="92765" y="26628"/>
                    </a:cubicBezTo>
                    <a:cubicBezTo>
                      <a:pt x="83930" y="39880"/>
                      <a:pt x="73384" y="52139"/>
                      <a:pt x="66261" y="66385"/>
                    </a:cubicBezTo>
                    <a:cubicBezTo>
                      <a:pt x="39178" y="120552"/>
                      <a:pt x="30929" y="166489"/>
                      <a:pt x="13252" y="225411"/>
                    </a:cubicBezTo>
                    <a:cubicBezTo>
                      <a:pt x="9238" y="238791"/>
                      <a:pt x="4417" y="251916"/>
                      <a:pt x="0" y="265168"/>
                    </a:cubicBezTo>
                    <a:cubicBezTo>
                      <a:pt x="8835" y="309342"/>
                      <a:pt x="6359" y="357396"/>
                      <a:pt x="26505" y="397689"/>
                    </a:cubicBezTo>
                    <a:cubicBezTo>
                      <a:pt x="68813" y="482304"/>
                      <a:pt x="244700" y="470956"/>
                      <a:pt x="291548" y="477202"/>
                    </a:cubicBezTo>
                    <a:cubicBezTo>
                      <a:pt x="331305" y="472785"/>
                      <a:pt x="375598" y="482915"/>
                      <a:pt x="410818" y="463950"/>
                    </a:cubicBezTo>
                    <a:cubicBezTo>
                      <a:pt x="438865" y="448848"/>
                      <a:pt x="459706" y="416024"/>
                      <a:pt x="463826" y="384437"/>
                    </a:cubicBezTo>
                    <a:cubicBezTo>
                      <a:pt x="473555" y="309843"/>
                      <a:pt x="458059" y="234002"/>
                      <a:pt x="450574" y="159150"/>
                    </a:cubicBezTo>
                    <a:cubicBezTo>
                      <a:pt x="449184" y="145250"/>
                      <a:pt x="444106" y="131605"/>
                      <a:pt x="437322" y="119394"/>
                    </a:cubicBezTo>
                    <a:cubicBezTo>
                      <a:pt x="421852" y="91548"/>
                      <a:pt x="401983" y="66385"/>
                      <a:pt x="384313" y="39881"/>
                    </a:cubicBezTo>
                    <a:cubicBezTo>
                      <a:pt x="375478" y="26629"/>
                      <a:pt x="373736" y="124"/>
                      <a:pt x="357809" y="124"/>
                    </a:cubicBezTo>
                    <a:lnTo>
                      <a:pt x="331305" y="26628"/>
                    </a:lnTo>
                    <a:close/>
                  </a:path>
                </a:pathLst>
              </a:custGeom>
              <a:noFill/>
              <a:ln cap="flat" cmpd="sng" w="539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2660860" y="4214191"/>
                <a:ext cx="227043" cy="795131"/>
              </a:xfrm>
              <a:custGeom>
                <a:rect b="b" l="l" r="r" t="t"/>
                <a:pathLst>
                  <a:path extrusionOk="0" h="795131" w="227043">
                    <a:moveTo>
                      <a:pt x="227043" y="0"/>
                    </a:moveTo>
                    <a:cubicBezTo>
                      <a:pt x="222626" y="159026"/>
                      <a:pt x="225689" y="318437"/>
                      <a:pt x="213791" y="477079"/>
                    </a:cubicBezTo>
                    <a:cubicBezTo>
                      <a:pt x="212314" y="496779"/>
                      <a:pt x="199934" y="514911"/>
                      <a:pt x="187287" y="530087"/>
                    </a:cubicBezTo>
                    <a:cubicBezTo>
                      <a:pt x="177091" y="542323"/>
                      <a:pt x="160782" y="547757"/>
                      <a:pt x="147530" y="556592"/>
                    </a:cubicBezTo>
                    <a:cubicBezTo>
                      <a:pt x="119104" y="641871"/>
                      <a:pt x="156563" y="549248"/>
                      <a:pt x="94522" y="636105"/>
                    </a:cubicBezTo>
                    <a:cubicBezTo>
                      <a:pt x="83040" y="652180"/>
                      <a:pt x="78975" y="672676"/>
                      <a:pt x="68017" y="689113"/>
                    </a:cubicBezTo>
                    <a:cubicBezTo>
                      <a:pt x="19420" y="762009"/>
                      <a:pt x="60458" y="651224"/>
                      <a:pt x="1756" y="768626"/>
                    </a:cubicBezTo>
                    <a:cubicBezTo>
                      <a:pt x="-2195" y="776528"/>
                      <a:pt x="1756" y="786296"/>
                      <a:pt x="1756" y="795131"/>
                    </a:cubicBezTo>
                  </a:path>
                </a:pathLst>
              </a:custGeom>
              <a:noFill/>
              <a:ln cap="flat" cmpd="sng" w="539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2863188" y="4704522"/>
                <a:ext cx="212035" cy="251791"/>
              </a:xfrm>
              <a:custGeom>
                <a:rect b="b" l="l" r="r" t="t"/>
                <a:pathLst>
                  <a:path extrusionOk="0" h="251791" w="212035">
                    <a:moveTo>
                      <a:pt x="0" y="0"/>
                    </a:moveTo>
                    <a:cubicBezTo>
                      <a:pt x="38235" y="95584"/>
                      <a:pt x="8958" y="39045"/>
                      <a:pt x="66261" y="119269"/>
                    </a:cubicBezTo>
                    <a:cubicBezTo>
                      <a:pt x="75519" y="132230"/>
                      <a:pt x="79805" y="149768"/>
                      <a:pt x="92766" y="159026"/>
                    </a:cubicBezTo>
                    <a:cubicBezTo>
                      <a:pt x="112123" y="172853"/>
                      <a:pt x="136939" y="176695"/>
                      <a:pt x="159026" y="185530"/>
                    </a:cubicBezTo>
                    <a:cubicBezTo>
                      <a:pt x="189948" y="247374"/>
                      <a:pt x="167861" y="229704"/>
                      <a:pt x="212035" y="251791"/>
                    </a:cubicBezTo>
                  </a:path>
                </a:pathLst>
              </a:custGeom>
              <a:noFill/>
              <a:ln cap="flat" cmpd="sng" w="539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584894" y="4320209"/>
                <a:ext cx="556591" cy="185530"/>
              </a:xfrm>
              <a:custGeom>
                <a:rect b="b" l="l" r="r" t="t"/>
                <a:pathLst>
                  <a:path extrusionOk="0" h="185530" w="556591">
                    <a:moveTo>
                      <a:pt x="0" y="185530"/>
                    </a:moveTo>
                    <a:cubicBezTo>
                      <a:pt x="22087" y="181113"/>
                      <a:pt x="47520" y="184772"/>
                      <a:pt x="66261" y="172278"/>
                    </a:cubicBezTo>
                    <a:cubicBezTo>
                      <a:pt x="102646" y="148021"/>
                      <a:pt x="128104" y="110435"/>
                      <a:pt x="159026" y="79513"/>
                    </a:cubicBezTo>
                    <a:cubicBezTo>
                      <a:pt x="167861" y="70678"/>
                      <a:pt x="175134" y="59938"/>
                      <a:pt x="185530" y="53008"/>
                    </a:cubicBezTo>
                    <a:cubicBezTo>
                      <a:pt x="241724" y="15546"/>
                      <a:pt x="211041" y="33627"/>
                      <a:pt x="278295" y="0"/>
                    </a:cubicBezTo>
                    <a:cubicBezTo>
                      <a:pt x="373535" y="95237"/>
                      <a:pt x="211256" y="-57946"/>
                      <a:pt x="357808" y="39756"/>
                    </a:cubicBezTo>
                    <a:cubicBezTo>
                      <a:pt x="371060" y="48591"/>
                      <a:pt x="370484" y="71611"/>
                      <a:pt x="384313" y="79513"/>
                    </a:cubicBezTo>
                    <a:cubicBezTo>
                      <a:pt x="403870" y="90688"/>
                      <a:pt x="428722" y="87302"/>
                      <a:pt x="450574" y="92765"/>
                    </a:cubicBezTo>
                    <a:cubicBezTo>
                      <a:pt x="464126" y="96153"/>
                      <a:pt x="477836" y="99770"/>
                      <a:pt x="490330" y="106017"/>
                    </a:cubicBezTo>
                    <a:cubicBezTo>
                      <a:pt x="504576" y="113140"/>
                      <a:pt x="516430" y="124326"/>
                      <a:pt x="530087" y="132521"/>
                    </a:cubicBezTo>
                    <a:cubicBezTo>
                      <a:pt x="538557" y="137603"/>
                      <a:pt x="547756" y="141356"/>
                      <a:pt x="556591" y="145774"/>
                    </a:cubicBezTo>
                  </a:path>
                </a:pathLst>
              </a:custGeom>
              <a:noFill/>
              <a:ln cap="flat" cmpd="sng" w="539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  <p:sp>
          <p:nvSpPr>
            <p:cNvPr id="118" name="Google Shape;118;p2"/>
            <p:cNvSpPr/>
            <p:nvPr/>
          </p:nvSpPr>
          <p:spPr>
            <a:xfrm rot="-260229">
              <a:off x="2844052" y="3980329"/>
              <a:ext cx="121024" cy="73959"/>
            </a:xfrm>
            <a:custGeom>
              <a:rect b="b" l="l" r="r" t="t"/>
              <a:pathLst>
                <a:path extrusionOk="0" h="73959" w="121024">
                  <a:moveTo>
                    <a:pt x="0" y="73959"/>
                  </a:moveTo>
                  <a:cubicBezTo>
                    <a:pt x="11206" y="69477"/>
                    <a:pt x="22168" y="64329"/>
                    <a:pt x="33618" y="60512"/>
                  </a:cubicBezTo>
                  <a:cubicBezTo>
                    <a:pt x="42384" y="57590"/>
                    <a:pt x="53296" y="59562"/>
                    <a:pt x="60512" y="53789"/>
                  </a:cubicBezTo>
                  <a:cubicBezTo>
                    <a:pt x="66046" y="49362"/>
                    <a:pt x="61854" y="38230"/>
                    <a:pt x="67235" y="33618"/>
                  </a:cubicBezTo>
                  <a:cubicBezTo>
                    <a:pt x="78650" y="23834"/>
                    <a:pt x="94827" y="21415"/>
                    <a:pt x="107576" y="13447"/>
                  </a:cubicBezTo>
                  <a:cubicBezTo>
                    <a:pt x="112952" y="10087"/>
                    <a:pt x="121024" y="0"/>
                    <a:pt x="121024" y="0"/>
                  </a:cubicBezTo>
                </a:path>
              </a:pathLst>
            </a:custGeom>
            <a:noFill/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857499" y="3966882"/>
              <a:ext cx="109358" cy="114300"/>
            </a:xfrm>
            <a:custGeom>
              <a:rect b="b" l="l" r="r" t="t"/>
              <a:pathLst>
                <a:path extrusionOk="0" h="114300" w="109358">
                  <a:moveTo>
                    <a:pt x="0" y="0"/>
                  </a:moveTo>
                  <a:cubicBezTo>
                    <a:pt x="15414" y="19268"/>
                    <a:pt x="24260" y="37291"/>
                    <a:pt x="47065" y="47065"/>
                  </a:cubicBezTo>
                  <a:cubicBezTo>
                    <a:pt x="55558" y="50705"/>
                    <a:pt x="64994" y="51548"/>
                    <a:pt x="73959" y="53789"/>
                  </a:cubicBezTo>
                  <a:cubicBezTo>
                    <a:pt x="78441" y="60512"/>
                    <a:pt x="81692" y="68245"/>
                    <a:pt x="87406" y="73959"/>
                  </a:cubicBezTo>
                  <a:cubicBezTo>
                    <a:pt x="93120" y="79673"/>
                    <a:pt x="103963" y="80178"/>
                    <a:pt x="107577" y="87406"/>
                  </a:cubicBezTo>
                  <a:cubicBezTo>
                    <a:pt x="111586" y="95424"/>
                    <a:pt x="107577" y="105335"/>
                    <a:pt x="107577" y="114300"/>
                  </a:cubicBezTo>
                </a:path>
              </a:pathLst>
            </a:custGeom>
            <a:noFill/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 rot="5072967">
              <a:off x="3009900" y="3984806"/>
              <a:ext cx="121024" cy="73959"/>
            </a:xfrm>
            <a:custGeom>
              <a:rect b="b" l="l" r="r" t="t"/>
              <a:pathLst>
                <a:path extrusionOk="0" h="73959" w="121024">
                  <a:moveTo>
                    <a:pt x="0" y="73959"/>
                  </a:moveTo>
                  <a:cubicBezTo>
                    <a:pt x="11206" y="69477"/>
                    <a:pt x="22168" y="64329"/>
                    <a:pt x="33618" y="60512"/>
                  </a:cubicBezTo>
                  <a:cubicBezTo>
                    <a:pt x="42384" y="57590"/>
                    <a:pt x="53296" y="59562"/>
                    <a:pt x="60512" y="53789"/>
                  </a:cubicBezTo>
                  <a:cubicBezTo>
                    <a:pt x="66046" y="49362"/>
                    <a:pt x="61854" y="38230"/>
                    <a:pt x="67235" y="33618"/>
                  </a:cubicBezTo>
                  <a:cubicBezTo>
                    <a:pt x="78650" y="23834"/>
                    <a:pt x="94827" y="21415"/>
                    <a:pt x="107576" y="13447"/>
                  </a:cubicBezTo>
                  <a:cubicBezTo>
                    <a:pt x="112952" y="10087"/>
                    <a:pt x="121024" y="0"/>
                    <a:pt x="121024" y="0"/>
                  </a:cubicBezTo>
                </a:path>
              </a:pathLst>
            </a:custGeom>
            <a:noFill/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 rot="4298532">
              <a:off x="3010532" y="3960157"/>
              <a:ext cx="109358" cy="114300"/>
            </a:xfrm>
            <a:custGeom>
              <a:rect b="b" l="l" r="r" t="t"/>
              <a:pathLst>
                <a:path extrusionOk="0" h="114300" w="109358">
                  <a:moveTo>
                    <a:pt x="0" y="0"/>
                  </a:moveTo>
                  <a:cubicBezTo>
                    <a:pt x="15414" y="19268"/>
                    <a:pt x="24260" y="37291"/>
                    <a:pt x="47065" y="47065"/>
                  </a:cubicBezTo>
                  <a:cubicBezTo>
                    <a:pt x="55558" y="50705"/>
                    <a:pt x="64994" y="51548"/>
                    <a:pt x="73959" y="53789"/>
                  </a:cubicBezTo>
                  <a:cubicBezTo>
                    <a:pt x="78441" y="60512"/>
                    <a:pt x="81692" y="68245"/>
                    <a:pt x="87406" y="73959"/>
                  </a:cubicBezTo>
                  <a:cubicBezTo>
                    <a:pt x="93120" y="79673"/>
                    <a:pt x="103963" y="80178"/>
                    <a:pt x="107577" y="87406"/>
                  </a:cubicBezTo>
                  <a:cubicBezTo>
                    <a:pt x="111586" y="95424"/>
                    <a:pt x="107577" y="105335"/>
                    <a:pt x="107577" y="114300"/>
                  </a:cubicBezTo>
                </a:path>
              </a:pathLst>
            </a:custGeom>
            <a:noFill/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</a:pPr>
            <a:r>
              <a:rPr lang="en-GB"/>
              <a:t>CHALLENGES</a:t>
            </a:r>
            <a:endParaRPr/>
          </a:p>
        </p:txBody>
      </p:sp>
      <p:sp>
        <p:nvSpPr>
          <p:cNvPr id="127" name="Google Shape;127;p3"/>
          <p:cNvSpPr txBox="1"/>
          <p:nvPr>
            <p:ph idx="1" type="body"/>
          </p:nvPr>
        </p:nvSpPr>
        <p:spPr>
          <a:xfrm>
            <a:off x="4470400" y="1179829"/>
            <a:ext cx="7081519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305999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2000"/>
              <a:buChar char="◼"/>
            </a:pPr>
            <a:r>
              <a:rPr lang="en-GB" sz="2400"/>
              <a:t>Teamwork</a:t>
            </a:r>
            <a:endParaRPr/>
          </a:p>
          <a:p>
            <a:pPr indent="-305999" lvl="0" marL="306000" rtl="0" algn="l">
              <a:lnSpc>
                <a:spcPct val="110000"/>
              </a:lnSpc>
              <a:spcBef>
                <a:spcPts val="1044"/>
              </a:spcBef>
              <a:spcAft>
                <a:spcPts val="0"/>
              </a:spcAft>
              <a:buSzPct val="92000"/>
              <a:buChar char="◼"/>
            </a:pPr>
            <a:r>
              <a:rPr lang="en-GB" sz="2400"/>
              <a:t>New framework</a:t>
            </a:r>
            <a:endParaRPr/>
          </a:p>
          <a:p>
            <a:pPr indent="-305999" lvl="0" marL="306000" rtl="0" algn="l">
              <a:lnSpc>
                <a:spcPct val="110000"/>
              </a:lnSpc>
              <a:spcBef>
                <a:spcPts val="1044"/>
              </a:spcBef>
              <a:spcAft>
                <a:spcPts val="0"/>
              </a:spcAft>
              <a:buSzPct val="92000"/>
              <a:buChar char="◼"/>
            </a:pPr>
            <a:r>
              <a:rPr lang="en-GB" sz="2400"/>
              <a:t>First real programming project</a:t>
            </a:r>
            <a:endParaRPr/>
          </a:p>
          <a:p>
            <a:pPr indent="-305999" lvl="0" marL="306000" rtl="0" algn="l">
              <a:lnSpc>
                <a:spcPct val="110000"/>
              </a:lnSpc>
              <a:spcBef>
                <a:spcPts val="1044"/>
              </a:spcBef>
              <a:spcAft>
                <a:spcPts val="0"/>
              </a:spcAft>
              <a:buSzPct val="92000"/>
              <a:buChar char="◼"/>
            </a:pPr>
            <a:r>
              <a:rPr lang="en-GB" sz="2400"/>
              <a:t>New tools (jira, python, github…)</a:t>
            </a:r>
            <a:endParaRPr/>
          </a:p>
          <a:p>
            <a:pPr indent="-305999" lvl="0" marL="306000" rtl="0" algn="l">
              <a:lnSpc>
                <a:spcPct val="110000"/>
              </a:lnSpc>
              <a:spcBef>
                <a:spcPts val="1044"/>
              </a:spcBef>
              <a:spcAft>
                <a:spcPts val="0"/>
              </a:spcAft>
              <a:buSzPct val="92000"/>
              <a:buChar char="◼"/>
            </a:pPr>
            <a:r>
              <a:rPr lang="en-GB" sz="2400"/>
              <a:t>Requirements and rules we decided:</a:t>
            </a:r>
            <a:endParaRPr/>
          </a:p>
          <a:p>
            <a:pPr indent="-305999" lvl="0" marL="306000" rtl="0" algn="l">
              <a:lnSpc>
                <a:spcPct val="110000"/>
              </a:lnSpc>
              <a:spcBef>
                <a:spcPts val="1044"/>
              </a:spcBef>
              <a:spcAft>
                <a:spcPts val="0"/>
              </a:spcAft>
              <a:buSzPct val="92000"/>
              <a:buChar char="◼"/>
            </a:pPr>
            <a:r>
              <a:rPr lang="en-GB" sz="2400"/>
              <a:t>1 player against the machine or 2 players (host/guess)</a:t>
            </a:r>
            <a:endParaRPr/>
          </a:p>
          <a:p>
            <a:pPr indent="-305999" lvl="0" marL="306000" rtl="0" algn="l">
              <a:lnSpc>
                <a:spcPct val="110000"/>
              </a:lnSpc>
              <a:spcBef>
                <a:spcPts val="1044"/>
              </a:spcBef>
              <a:spcAft>
                <a:spcPts val="0"/>
              </a:spcAft>
              <a:buSzPct val="92000"/>
              <a:buChar char="◼"/>
            </a:pPr>
            <a:r>
              <a:rPr lang="en-GB" sz="2400"/>
              <a:t>Player guessing is allowed to 5 errors</a:t>
            </a:r>
            <a:endParaRPr/>
          </a:p>
          <a:p>
            <a:pPr indent="-305999" lvl="0" marL="306000" rtl="0" algn="l">
              <a:lnSpc>
                <a:spcPct val="110000"/>
              </a:lnSpc>
              <a:spcBef>
                <a:spcPts val="1044"/>
              </a:spcBef>
              <a:spcAft>
                <a:spcPts val="0"/>
              </a:spcAft>
              <a:buSzPct val="92000"/>
              <a:buChar char="◼"/>
            </a:pPr>
            <a:r>
              <a:rPr lang="en-GB" sz="2400"/>
              <a:t>Only take letters as input and a letter can’t be inputted twice</a:t>
            </a:r>
            <a:endParaRPr/>
          </a:p>
          <a:p>
            <a:pPr indent="-305999" lvl="0" marL="306000" rtl="0" algn="l">
              <a:lnSpc>
                <a:spcPct val="110000"/>
              </a:lnSpc>
              <a:spcBef>
                <a:spcPts val="1044"/>
              </a:spcBef>
              <a:spcAft>
                <a:spcPts val="0"/>
              </a:spcAft>
              <a:buSzPct val="92000"/>
              <a:buChar char="◼"/>
            </a:pPr>
            <a:r>
              <a:rPr lang="en-GB" sz="2400"/>
              <a:t>The drawing and dashes – but Yoda Ana rocks!!</a:t>
            </a:r>
            <a:endParaRPr/>
          </a:p>
        </p:txBody>
      </p:sp>
      <p:sp>
        <p:nvSpPr>
          <p:cNvPr id="128" name="Google Shape;128;p3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</a:pPr>
            <a:r>
              <a:rPr lang="en-GB"/>
              <a:t>PROCESS</a:t>
            </a:r>
            <a:endParaRPr/>
          </a:p>
        </p:txBody>
      </p:sp>
      <p:sp>
        <p:nvSpPr>
          <p:cNvPr id="135" name="Google Shape;135;p5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  <p:grpSp>
        <p:nvGrpSpPr>
          <p:cNvPr id="136" name="Google Shape;136;p5"/>
          <p:cNvGrpSpPr/>
          <p:nvPr/>
        </p:nvGrpSpPr>
        <p:grpSpPr>
          <a:xfrm>
            <a:off x="4229100" y="933450"/>
            <a:ext cx="7874000" cy="5418666"/>
            <a:chOff x="0" y="0"/>
            <a:chExt cx="7874000" cy="5418666"/>
          </a:xfrm>
        </p:grpSpPr>
        <p:sp>
          <p:nvSpPr>
            <p:cNvPr id="137" name="Google Shape;137;p5"/>
            <p:cNvSpPr/>
            <p:nvPr/>
          </p:nvSpPr>
          <p:spPr>
            <a:xfrm>
              <a:off x="0" y="0"/>
              <a:ext cx="6062980" cy="97536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FFFFF">
                    <a:alpha val="89803"/>
                  </a:srgbClr>
                </a:gs>
                <a:gs pos="100000">
                  <a:srgbClr val="F2F2F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 txBox="1"/>
            <p:nvPr/>
          </p:nvSpPr>
          <p:spPr>
            <a:xfrm>
              <a:off x="28567" y="28567"/>
              <a:ext cx="4896373" cy="9182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1- Acceptance of the number of players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ibre Franklin"/>
                <a:buChar char="•"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While loop – To assure the user will only write 1 or 2</a:t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52755" y="1110826"/>
              <a:ext cx="6062980" cy="97536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FFFFF">
                    <a:alpha val="89803"/>
                  </a:srgbClr>
                </a:gs>
                <a:gs pos="100000">
                  <a:srgbClr val="F2F2F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 txBox="1"/>
            <p:nvPr/>
          </p:nvSpPr>
          <p:spPr>
            <a:xfrm>
              <a:off x="481322" y="1139393"/>
              <a:ext cx="4919106" cy="9182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2- The word to guess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ibre Franklin"/>
                <a:buChar char="•"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One player: a random word from a database (300+)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ibre Franklin"/>
                <a:buChar char="•"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Two players: player 1 write the word, player 2 guesses </a:t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905510" y="2221653"/>
              <a:ext cx="6062980" cy="97536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FFFFF">
                    <a:alpha val="89803"/>
                  </a:srgbClr>
                </a:gs>
                <a:gs pos="100000">
                  <a:srgbClr val="F2F2F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 txBox="1"/>
            <p:nvPr/>
          </p:nvSpPr>
          <p:spPr>
            <a:xfrm>
              <a:off x="934077" y="2250220"/>
              <a:ext cx="4919106" cy="9182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3-Displaying basic information to start the game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ibre Franklin"/>
                <a:buChar char="•"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Initial hangman, number of letters in the word, number of bad guesses accepted</a:t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358265" y="3332480"/>
              <a:ext cx="6062980" cy="97536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FFFFF">
                    <a:alpha val="89803"/>
                  </a:srgbClr>
                </a:gs>
                <a:gs pos="100000">
                  <a:srgbClr val="F2F2F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 txBox="1"/>
            <p:nvPr/>
          </p:nvSpPr>
          <p:spPr>
            <a:xfrm>
              <a:off x="1386832" y="3361047"/>
              <a:ext cx="4919106" cy="9182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4-Function to display the Hangman image status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ibre Franklin"/>
                <a:buChar char="•"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It depends on the number of wrong guesses</a:t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811020" y="4443306"/>
              <a:ext cx="6062980" cy="97536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FFFFF">
                    <a:alpha val="89803"/>
                  </a:srgbClr>
                </a:gs>
                <a:gs pos="100000">
                  <a:srgbClr val="F2F2F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 txBox="1"/>
            <p:nvPr/>
          </p:nvSpPr>
          <p:spPr>
            <a:xfrm>
              <a:off x="1839587" y="4471873"/>
              <a:ext cx="4919106" cy="9182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5- Master function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ibre Franklin"/>
                <a:buChar char="•"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Function to introduce and accept the letter, count the number of wrong guesses, to connect them to 4., to verify win/lose of the game.</a:t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5428995" y="712554"/>
              <a:ext cx="633984" cy="633984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lt1">
                <a:alpha val="89803"/>
              </a:schemeClr>
            </a:solidFill>
            <a:ln cap="rnd" cmpd="sng" w="12700">
              <a:solidFill>
                <a:srgbClr val="D9343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 txBox="1"/>
            <p:nvPr/>
          </p:nvSpPr>
          <p:spPr>
            <a:xfrm>
              <a:off x="5571641" y="712554"/>
              <a:ext cx="348692" cy="4770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bre Franklin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881750" y="1823381"/>
              <a:ext cx="633984" cy="633984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lt1">
                <a:alpha val="89803"/>
              </a:schemeClr>
            </a:solidFill>
            <a:ln cap="rnd" cmpd="sng" w="12700">
              <a:solidFill>
                <a:srgbClr val="D9343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 txBox="1"/>
            <p:nvPr/>
          </p:nvSpPr>
          <p:spPr>
            <a:xfrm>
              <a:off x="6024396" y="1823381"/>
              <a:ext cx="348692" cy="4770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bre Franklin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6334505" y="2917952"/>
              <a:ext cx="633984" cy="633984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lt1">
                <a:alpha val="89803"/>
              </a:schemeClr>
            </a:solidFill>
            <a:ln cap="rnd" cmpd="sng" w="12700">
              <a:solidFill>
                <a:srgbClr val="D9343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 txBox="1"/>
            <p:nvPr/>
          </p:nvSpPr>
          <p:spPr>
            <a:xfrm>
              <a:off x="6477151" y="2917952"/>
              <a:ext cx="348692" cy="4770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bre Franklin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787260" y="4039616"/>
              <a:ext cx="633984" cy="633984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lt1">
                <a:alpha val="89803"/>
              </a:schemeClr>
            </a:solidFill>
            <a:ln cap="rnd" cmpd="sng" w="12700">
              <a:solidFill>
                <a:srgbClr val="D9343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 txBox="1"/>
            <p:nvPr/>
          </p:nvSpPr>
          <p:spPr>
            <a:xfrm>
              <a:off x="6929906" y="4039616"/>
              <a:ext cx="348692" cy="4770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bre Franklin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</a:pPr>
            <a:r>
              <a:rPr lang="en-GB"/>
              <a:t>HIGHLIGHTS</a:t>
            </a:r>
            <a:endParaRPr/>
          </a:p>
        </p:txBody>
      </p:sp>
      <p:sp>
        <p:nvSpPr>
          <p:cNvPr id="160" name="Google Shape;160;p6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GB"/>
              <a:t>The Colombian hangman</a:t>
            </a:r>
            <a:endParaRPr/>
          </a:p>
          <a:p>
            <a:pPr indent="-189160" lvl="0" marL="3060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/>
          </a:p>
        </p:txBody>
      </p:sp>
      <p:sp>
        <p:nvSpPr>
          <p:cNvPr id="161" name="Google Shape;161;p6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67" name="Google Shape;167;p7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916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AnalogousFromRegularSeedRightStep">
      <a:dk1>
        <a:srgbClr val="000000"/>
      </a:dk1>
      <a:lt1>
        <a:srgbClr val="FFFFFF"/>
      </a:lt1>
      <a:dk2>
        <a:srgbClr val="233A3E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2021-12-05T09:39:05Z</dcterms:created>
  <dc:creator>mounya elh</dc:creator>
</cp:coreProperties>
</file>