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64" r:id="rId4"/>
    <p:sldId id="262" r:id="rId5"/>
    <p:sldId id="282" r:id="rId6"/>
    <p:sldId id="281" r:id="rId7"/>
    <p:sldId id="274" r:id="rId8"/>
    <p:sldId id="275" r:id="rId9"/>
    <p:sldId id="272" r:id="rId10"/>
    <p:sldId id="276" r:id="rId11"/>
    <p:sldId id="277" r:id="rId12"/>
    <p:sldId id="278" r:id="rId13"/>
    <p:sldId id="279" r:id="rId14"/>
    <p:sldId id="280" r:id="rId15"/>
    <p:sldId id="271" r:id="rId16"/>
    <p:sldId id="268"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pos="3840">
          <p15:clr>
            <a:srgbClr val="A4A3A4"/>
          </p15:clr>
        </p15:guide>
        <p15:guide id="2" pos="432">
          <p15:clr>
            <a:srgbClr val="A4A3A4"/>
          </p15:clr>
        </p15:guide>
        <p15:guide id="3" pos="7272">
          <p15:clr>
            <a:srgbClr val="A4A3A4"/>
          </p15:clr>
        </p15:guide>
        <p15:guide id="4"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83" d="100"/>
          <a:sy n="83" d="100"/>
        </p:scale>
        <p:origin x="-1008" y="-104"/>
      </p:cViewPr>
      <p:guideLst>
        <p:guide orient="horz" pos="2160"/>
        <p:guide pos="3840"/>
        <p:guide pos="432"/>
        <p:guide pos="727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182670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Compare % </a:t>
            </a:r>
          </a:p>
          <a:p>
            <a:pPr marL="0" lvl="0" indent="0" algn="l" rtl="0">
              <a:spcBef>
                <a:spcPts val="0"/>
              </a:spcBef>
              <a:spcAft>
                <a:spcPts val="0"/>
              </a:spcAft>
              <a:buNone/>
            </a:pPr>
            <a:r>
              <a:rPr lang="en-US" dirty="0" smtClean="0"/>
              <a:t>US is above </a:t>
            </a:r>
            <a:r>
              <a:rPr lang="en-US" dirty="0" err="1" smtClean="0"/>
              <a:t>avg</a:t>
            </a:r>
            <a:r>
              <a:rPr lang="en-US" dirty="0" smtClean="0"/>
              <a:t> in female participation</a:t>
            </a:r>
          </a:p>
          <a:p>
            <a:pPr marL="0" lvl="0" indent="0" algn="l" rtl="0">
              <a:spcBef>
                <a:spcPts val="0"/>
              </a:spcBef>
              <a:spcAft>
                <a:spcPts val="0"/>
              </a:spcAft>
              <a:buNone/>
            </a:pPr>
            <a:r>
              <a:rPr lang="en-US" dirty="0" smtClean="0"/>
              <a:t>India is below </a:t>
            </a:r>
            <a:r>
              <a:rPr lang="en-US" dirty="0" err="1" smtClean="0"/>
              <a:t>avg</a:t>
            </a:r>
            <a:r>
              <a:rPr lang="en-US" baseline="0" dirty="0" smtClean="0"/>
              <a:t> in </a:t>
            </a:r>
            <a:r>
              <a:rPr lang="en-US" baseline="0" smtClean="0"/>
              <a:t>female participation</a:t>
            </a:r>
            <a:endParaRPr dirty="0"/>
          </a:p>
        </p:txBody>
      </p:sp>
      <p:sp>
        <p:nvSpPr>
          <p:cNvPr id="248" name="Google Shape;24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Compare % </a:t>
            </a:r>
          </a:p>
          <a:p>
            <a:pPr marL="0" lvl="0" indent="0" algn="l" rtl="0">
              <a:spcBef>
                <a:spcPts val="0"/>
              </a:spcBef>
              <a:spcAft>
                <a:spcPts val="0"/>
              </a:spcAft>
              <a:buNone/>
            </a:pPr>
            <a:r>
              <a:rPr lang="en-US" dirty="0" smtClean="0"/>
              <a:t>US is above </a:t>
            </a:r>
            <a:r>
              <a:rPr lang="en-US" dirty="0" err="1" smtClean="0"/>
              <a:t>avg</a:t>
            </a:r>
            <a:r>
              <a:rPr lang="en-US" dirty="0" smtClean="0"/>
              <a:t> in female participation</a:t>
            </a:r>
          </a:p>
          <a:p>
            <a:pPr marL="0" lvl="0" indent="0" algn="l" rtl="0">
              <a:spcBef>
                <a:spcPts val="0"/>
              </a:spcBef>
              <a:spcAft>
                <a:spcPts val="0"/>
              </a:spcAft>
              <a:buNone/>
            </a:pPr>
            <a:r>
              <a:rPr lang="en-US" dirty="0" smtClean="0"/>
              <a:t>India is below </a:t>
            </a:r>
            <a:r>
              <a:rPr lang="en-US" dirty="0" err="1" smtClean="0"/>
              <a:t>avg</a:t>
            </a:r>
            <a:r>
              <a:rPr lang="en-US" baseline="0" dirty="0" smtClean="0"/>
              <a:t> in </a:t>
            </a:r>
            <a:r>
              <a:rPr lang="en-US" baseline="0" smtClean="0"/>
              <a:t>female participation</a:t>
            </a:r>
            <a:endParaRPr dirty="0"/>
          </a:p>
        </p:txBody>
      </p:sp>
      <p:sp>
        <p:nvSpPr>
          <p:cNvPr id="248" name="Google Shape;24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Compare % </a:t>
            </a:r>
          </a:p>
          <a:p>
            <a:pPr marL="0" lvl="0" indent="0" algn="l" rtl="0">
              <a:spcBef>
                <a:spcPts val="0"/>
              </a:spcBef>
              <a:spcAft>
                <a:spcPts val="0"/>
              </a:spcAft>
              <a:buNone/>
            </a:pPr>
            <a:r>
              <a:rPr lang="en-US" dirty="0" smtClean="0"/>
              <a:t>US is above </a:t>
            </a:r>
            <a:r>
              <a:rPr lang="en-US" dirty="0" err="1" smtClean="0"/>
              <a:t>avg</a:t>
            </a:r>
            <a:r>
              <a:rPr lang="en-US" dirty="0" smtClean="0"/>
              <a:t> in female participation</a:t>
            </a:r>
          </a:p>
          <a:p>
            <a:pPr marL="0" lvl="0" indent="0" algn="l" rtl="0">
              <a:spcBef>
                <a:spcPts val="0"/>
              </a:spcBef>
              <a:spcAft>
                <a:spcPts val="0"/>
              </a:spcAft>
              <a:buNone/>
            </a:pPr>
            <a:r>
              <a:rPr lang="en-US" dirty="0" smtClean="0"/>
              <a:t>India is below </a:t>
            </a:r>
            <a:r>
              <a:rPr lang="en-US" dirty="0" err="1" smtClean="0"/>
              <a:t>avg</a:t>
            </a:r>
            <a:r>
              <a:rPr lang="en-US" baseline="0" dirty="0" smtClean="0"/>
              <a:t> in </a:t>
            </a:r>
            <a:r>
              <a:rPr lang="en-US" baseline="0" smtClean="0"/>
              <a:t>female participation</a:t>
            </a:r>
            <a:endParaRPr dirty="0"/>
          </a:p>
        </p:txBody>
      </p:sp>
      <p:sp>
        <p:nvSpPr>
          <p:cNvPr id="248" name="Google Shape;24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Compare % </a:t>
            </a:r>
          </a:p>
          <a:p>
            <a:pPr marL="0" lvl="0" indent="0" algn="l" rtl="0">
              <a:spcBef>
                <a:spcPts val="0"/>
              </a:spcBef>
              <a:spcAft>
                <a:spcPts val="0"/>
              </a:spcAft>
              <a:buNone/>
            </a:pPr>
            <a:r>
              <a:rPr lang="en-US" dirty="0" smtClean="0"/>
              <a:t>US is above </a:t>
            </a:r>
            <a:r>
              <a:rPr lang="en-US" dirty="0" err="1" smtClean="0"/>
              <a:t>avg</a:t>
            </a:r>
            <a:r>
              <a:rPr lang="en-US" dirty="0" smtClean="0"/>
              <a:t> in female participation</a:t>
            </a:r>
          </a:p>
          <a:p>
            <a:pPr marL="0" lvl="0" indent="0" algn="l" rtl="0">
              <a:spcBef>
                <a:spcPts val="0"/>
              </a:spcBef>
              <a:spcAft>
                <a:spcPts val="0"/>
              </a:spcAft>
              <a:buNone/>
            </a:pPr>
            <a:r>
              <a:rPr lang="en-US" dirty="0" smtClean="0"/>
              <a:t>India is below </a:t>
            </a:r>
            <a:r>
              <a:rPr lang="en-US" dirty="0" err="1" smtClean="0"/>
              <a:t>avg</a:t>
            </a:r>
            <a:r>
              <a:rPr lang="en-US" baseline="0" dirty="0" smtClean="0"/>
              <a:t> in </a:t>
            </a:r>
            <a:r>
              <a:rPr lang="en-US" baseline="0" smtClean="0"/>
              <a:t>female participation</a:t>
            </a:r>
            <a:endParaRPr lang="en-US" baseline="0"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smtClean="0"/>
              <a:t>the reason American women do so well at the Olympic Games, because government money and resources have been spent equally on women as on men.</a:t>
            </a:r>
          </a:p>
          <a:p>
            <a:pPr marL="0" lvl="0" indent="0" algn="l" rtl="0">
              <a:spcBef>
                <a:spcPts val="0"/>
              </a:spcBef>
              <a:spcAft>
                <a:spcPts val="0"/>
              </a:spcAft>
              <a:buNone/>
            </a:pPr>
            <a:endParaRPr lang="en-US" baseline="0"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smtClean="0"/>
              <a:t>the reason American women do so well at the Olympic Games, because government money and resources have been spent equally on women as on men.</a:t>
            </a:r>
          </a:p>
          <a:p>
            <a:pPr marL="0" lvl="0" indent="0" algn="l" rtl="0">
              <a:spcBef>
                <a:spcPts val="0"/>
              </a:spcBef>
              <a:spcAft>
                <a:spcPts val="0"/>
              </a:spcAft>
              <a:buNone/>
            </a:pPr>
            <a:endParaRPr dirty="0"/>
          </a:p>
        </p:txBody>
      </p:sp>
      <p:sp>
        <p:nvSpPr>
          <p:cNvPr id="248" name="Google Shape;24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Compare % </a:t>
            </a:r>
          </a:p>
          <a:p>
            <a:pPr marL="0" lvl="0" indent="0" algn="l" rtl="0">
              <a:spcBef>
                <a:spcPts val="0"/>
              </a:spcBef>
              <a:spcAft>
                <a:spcPts val="0"/>
              </a:spcAft>
              <a:buNone/>
            </a:pPr>
            <a:r>
              <a:rPr lang="en-US" dirty="0" smtClean="0"/>
              <a:t>US is above </a:t>
            </a:r>
            <a:r>
              <a:rPr lang="en-US" dirty="0" err="1" smtClean="0"/>
              <a:t>avg</a:t>
            </a:r>
            <a:r>
              <a:rPr lang="en-US" dirty="0" smtClean="0"/>
              <a:t> in female participation</a:t>
            </a:r>
          </a:p>
          <a:p>
            <a:pPr marL="0" lvl="0" indent="0" algn="l" rtl="0">
              <a:spcBef>
                <a:spcPts val="0"/>
              </a:spcBef>
              <a:spcAft>
                <a:spcPts val="0"/>
              </a:spcAft>
              <a:buNone/>
            </a:pPr>
            <a:r>
              <a:rPr lang="en-US" dirty="0" smtClean="0"/>
              <a:t>India is below </a:t>
            </a:r>
            <a:r>
              <a:rPr lang="en-US" dirty="0" err="1" smtClean="0"/>
              <a:t>avg</a:t>
            </a:r>
            <a:r>
              <a:rPr lang="en-US" baseline="0" dirty="0" smtClean="0"/>
              <a:t> in </a:t>
            </a:r>
            <a:r>
              <a:rPr lang="en-US" baseline="0" smtClean="0"/>
              <a:t>female participation</a:t>
            </a:r>
            <a:endParaRPr dirty="0"/>
          </a:p>
        </p:txBody>
      </p:sp>
      <p:sp>
        <p:nvSpPr>
          <p:cNvPr id="248" name="Google Shape;24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8" name="Google Shape;26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Female % 27.5</a:t>
            </a:r>
          </a:p>
          <a:p>
            <a:pPr marL="0" lvl="0" indent="0" algn="l" rtl="0">
              <a:spcBef>
                <a:spcPts val="0"/>
              </a:spcBef>
              <a:spcAft>
                <a:spcPts val="0"/>
              </a:spcAft>
              <a:buNone/>
            </a:pPr>
            <a:r>
              <a:rPr lang="en-US" dirty="0" smtClean="0"/>
              <a:t>Male % 72.5</a:t>
            </a:r>
            <a:endParaRPr dirty="0"/>
          </a:p>
        </p:txBody>
      </p:sp>
      <p:sp>
        <p:nvSpPr>
          <p:cNvPr id="248" name="Google Shape;24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Female % 27.5</a:t>
            </a:r>
          </a:p>
          <a:p>
            <a:pPr marL="0" lvl="0" indent="0" algn="l" rtl="0">
              <a:spcBef>
                <a:spcPts val="0"/>
              </a:spcBef>
              <a:spcAft>
                <a:spcPts val="0"/>
              </a:spcAft>
              <a:buNone/>
            </a:pPr>
            <a:r>
              <a:rPr lang="en-US" dirty="0" smtClean="0"/>
              <a:t>Male % 72.5</a:t>
            </a:r>
            <a:endParaRPr dirty="0"/>
          </a:p>
        </p:txBody>
      </p:sp>
      <p:sp>
        <p:nvSpPr>
          <p:cNvPr id="248" name="Google Shape;24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Compare % </a:t>
            </a:r>
          </a:p>
          <a:p>
            <a:pPr marL="0" lvl="0" indent="0" algn="l" rtl="0">
              <a:spcBef>
                <a:spcPts val="0"/>
              </a:spcBef>
              <a:spcAft>
                <a:spcPts val="0"/>
              </a:spcAft>
              <a:buNone/>
            </a:pPr>
            <a:r>
              <a:rPr lang="en-US" dirty="0" smtClean="0"/>
              <a:t>US is above </a:t>
            </a:r>
            <a:r>
              <a:rPr lang="en-US" dirty="0" err="1" smtClean="0"/>
              <a:t>avg</a:t>
            </a:r>
            <a:r>
              <a:rPr lang="en-US" dirty="0" smtClean="0"/>
              <a:t> in female participation</a:t>
            </a:r>
          </a:p>
          <a:p>
            <a:pPr marL="0" lvl="0" indent="0" algn="l" rtl="0">
              <a:spcBef>
                <a:spcPts val="0"/>
              </a:spcBef>
              <a:spcAft>
                <a:spcPts val="0"/>
              </a:spcAft>
              <a:buNone/>
            </a:pPr>
            <a:r>
              <a:rPr lang="en-US" dirty="0" smtClean="0"/>
              <a:t>India is below </a:t>
            </a:r>
            <a:r>
              <a:rPr lang="en-US" dirty="0" err="1" smtClean="0"/>
              <a:t>avg</a:t>
            </a:r>
            <a:r>
              <a:rPr lang="en-US" baseline="0" dirty="0" smtClean="0"/>
              <a:t> in female participation</a:t>
            </a:r>
            <a:endParaRPr dirty="0"/>
          </a:p>
        </p:txBody>
      </p:sp>
      <p:sp>
        <p:nvSpPr>
          <p:cNvPr id="248" name="Google Shape;24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8" name="Google Shape;24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Compare % </a:t>
            </a:r>
          </a:p>
          <a:p>
            <a:pPr marL="0" lvl="0" indent="0" algn="l" rtl="0">
              <a:spcBef>
                <a:spcPts val="0"/>
              </a:spcBef>
              <a:spcAft>
                <a:spcPts val="0"/>
              </a:spcAft>
              <a:buNone/>
            </a:pPr>
            <a:r>
              <a:rPr lang="en-US" dirty="0" smtClean="0"/>
              <a:t>US is above </a:t>
            </a:r>
            <a:r>
              <a:rPr lang="en-US" dirty="0" err="1" smtClean="0"/>
              <a:t>avg</a:t>
            </a:r>
            <a:r>
              <a:rPr lang="en-US" dirty="0" smtClean="0"/>
              <a:t> in female participation</a:t>
            </a:r>
          </a:p>
          <a:p>
            <a:pPr marL="0" lvl="0" indent="0" algn="l" rtl="0">
              <a:spcBef>
                <a:spcPts val="0"/>
              </a:spcBef>
              <a:spcAft>
                <a:spcPts val="0"/>
              </a:spcAft>
              <a:buNone/>
            </a:pPr>
            <a:r>
              <a:rPr lang="en-US" dirty="0" smtClean="0"/>
              <a:t>India is below </a:t>
            </a:r>
            <a:r>
              <a:rPr lang="en-US" dirty="0" err="1" smtClean="0"/>
              <a:t>avg</a:t>
            </a:r>
            <a:r>
              <a:rPr lang="en-US" baseline="0" dirty="0" smtClean="0"/>
              <a:t> in </a:t>
            </a:r>
            <a:r>
              <a:rPr lang="en-US" baseline="0" smtClean="0"/>
              <a:t>female participation</a:t>
            </a:r>
            <a:endParaRPr dirty="0"/>
          </a:p>
        </p:txBody>
      </p:sp>
      <p:sp>
        <p:nvSpPr>
          <p:cNvPr id="248" name="Google Shape;24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Compare % </a:t>
            </a:r>
          </a:p>
          <a:p>
            <a:pPr marL="0" lvl="0" indent="0" algn="l" rtl="0">
              <a:spcBef>
                <a:spcPts val="0"/>
              </a:spcBef>
              <a:spcAft>
                <a:spcPts val="0"/>
              </a:spcAft>
              <a:buNone/>
            </a:pPr>
            <a:r>
              <a:rPr lang="en-US" dirty="0" smtClean="0"/>
              <a:t>US is above </a:t>
            </a:r>
            <a:r>
              <a:rPr lang="en-US" dirty="0" err="1" smtClean="0"/>
              <a:t>avg</a:t>
            </a:r>
            <a:r>
              <a:rPr lang="en-US" dirty="0" smtClean="0"/>
              <a:t> in female participation</a:t>
            </a:r>
          </a:p>
          <a:p>
            <a:pPr marL="0" lvl="0" indent="0" algn="l" rtl="0">
              <a:spcBef>
                <a:spcPts val="0"/>
              </a:spcBef>
              <a:spcAft>
                <a:spcPts val="0"/>
              </a:spcAft>
              <a:buNone/>
            </a:pPr>
            <a:r>
              <a:rPr lang="en-US" dirty="0" smtClean="0"/>
              <a:t>India is below </a:t>
            </a:r>
            <a:r>
              <a:rPr lang="en-US" dirty="0" err="1" smtClean="0"/>
              <a:t>avg</a:t>
            </a:r>
            <a:r>
              <a:rPr lang="en-US" baseline="0" dirty="0" smtClean="0"/>
              <a:t> in </a:t>
            </a:r>
            <a:r>
              <a:rPr lang="en-US" baseline="0" smtClean="0"/>
              <a:t>female participation</a:t>
            </a:r>
            <a:endParaRPr dirty="0"/>
          </a:p>
        </p:txBody>
      </p:sp>
      <p:sp>
        <p:nvSpPr>
          <p:cNvPr id="248" name="Google Shape;24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Quattrocento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Quattrocento Sans"/>
              <a:buNone/>
              <a:defRPr sz="44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23.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3" Type="http://schemas.openxmlformats.org/officeDocument/2006/relationships/image" Target="../media/image25.jpg"/><Relationship Id="rId4" Type="http://schemas.openxmlformats.org/officeDocument/2006/relationships/image" Target="../media/image26.jpg"/><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5.jpeg"/><Relationship Id="rId6" Type="http://schemas.openxmlformats.org/officeDocument/2006/relationships/image" Target="../media/image6.jp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grpSp>
        <p:nvGrpSpPr>
          <p:cNvPr id="89" name="Google Shape;89;p13"/>
          <p:cNvGrpSpPr/>
          <p:nvPr/>
        </p:nvGrpSpPr>
        <p:grpSpPr>
          <a:xfrm>
            <a:off x="7870230" y="5776117"/>
            <a:ext cx="3674070" cy="393694"/>
            <a:chOff x="7870230" y="5714144"/>
            <a:chExt cx="3674070" cy="393694"/>
          </a:xfrm>
        </p:grpSpPr>
        <p:sp>
          <p:nvSpPr>
            <p:cNvPr id="90" name="Google Shape;90;p13"/>
            <p:cNvSpPr txBox="1"/>
            <p:nvPr/>
          </p:nvSpPr>
          <p:spPr>
            <a:xfrm>
              <a:off x="8338518" y="5889830"/>
              <a:ext cx="3205782" cy="218008"/>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Clr>
                  <a:schemeClr val="dk1"/>
                </a:buClr>
                <a:buSzPts val="1000"/>
                <a:buFont typeface="Arial"/>
                <a:buNone/>
              </a:pPr>
              <a:endParaRPr sz="1000" b="0" i="0" u="none" strike="noStrike" cap="none">
                <a:solidFill>
                  <a:schemeClr val="lt1"/>
                </a:solidFill>
                <a:latin typeface="Quattrocento Sans"/>
                <a:ea typeface="Quattrocento Sans"/>
                <a:cs typeface="Quattrocento Sans"/>
                <a:sym typeface="Quattrocento Sans"/>
              </a:endParaRPr>
            </a:p>
          </p:txBody>
        </p:sp>
        <p:grpSp>
          <p:nvGrpSpPr>
            <p:cNvPr id="91" name="Google Shape;91;p13"/>
            <p:cNvGrpSpPr/>
            <p:nvPr/>
          </p:nvGrpSpPr>
          <p:grpSpPr>
            <a:xfrm>
              <a:off x="7870230" y="5714144"/>
              <a:ext cx="285750" cy="277813"/>
              <a:chOff x="11028363" y="2508250"/>
              <a:chExt cx="285750" cy="277813"/>
            </a:xfrm>
          </p:grpSpPr>
          <p:sp>
            <p:nvSpPr>
              <p:cNvPr id="92" name="Google Shape;92;p13"/>
              <p:cNvSpPr/>
              <p:nvPr/>
            </p:nvSpPr>
            <p:spPr>
              <a:xfrm>
                <a:off x="11060113" y="2508250"/>
                <a:ext cx="225425" cy="157163"/>
              </a:xfrm>
              <a:custGeom>
                <a:avLst/>
                <a:gdLst/>
                <a:ahLst/>
                <a:cxnLst/>
                <a:rect l="l" t="t" r="r" b="b"/>
                <a:pathLst>
                  <a:path w="711" h="494" extrusionOk="0">
                    <a:moveTo>
                      <a:pt x="15" y="494"/>
                    </a:moveTo>
                    <a:lnTo>
                      <a:pt x="19" y="494"/>
                    </a:lnTo>
                    <a:lnTo>
                      <a:pt x="23" y="492"/>
                    </a:lnTo>
                    <a:lnTo>
                      <a:pt x="678" y="60"/>
                    </a:lnTo>
                    <a:lnTo>
                      <a:pt x="667" y="164"/>
                    </a:lnTo>
                    <a:lnTo>
                      <a:pt x="667" y="167"/>
                    </a:lnTo>
                    <a:lnTo>
                      <a:pt x="667" y="170"/>
                    </a:lnTo>
                    <a:lnTo>
                      <a:pt x="668" y="173"/>
                    </a:lnTo>
                    <a:lnTo>
                      <a:pt x="670" y="175"/>
                    </a:lnTo>
                    <a:lnTo>
                      <a:pt x="671" y="177"/>
                    </a:lnTo>
                    <a:lnTo>
                      <a:pt x="675" y="179"/>
                    </a:lnTo>
                    <a:lnTo>
                      <a:pt x="677" y="180"/>
                    </a:lnTo>
                    <a:lnTo>
                      <a:pt x="680" y="180"/>
                    </a:lnTo>
                    <a:lnTo>
                      <a:pt x="681" y="181"/>
                    </a:lnTo>
                    <a:lnTo>
                      <a:pt x="682" y="181"/>
                    </a:lnTo>
                    <a:lnTo>
                      <a:pt x="687" y="180"/>
                    </a:lnTo>
                    <a:lnTo>
                      <a:pt x="692" y="177"/>
                    </a:lnTo>
                    <a:lnTo>
                      <a:pt x="695" y="173"/>
                    </a:lnTo>
                    <a:lnTo>
                      <a:pt x="696" y="167"/>
                    </a:lnTo>
                    <a:lnTo>
                      <a:pt x="711" y="33"/>
                    </a:lnTo>
                    <a:lnTo>
                      <a:pt x="711" y="31"/>
                    </a:lnTo>
                    <a:lnTo>
                      <a:pt x="711" y="30"/>
                    </a:lnTo>
                    <a:lnTo>
                      <a:pt x="711" y="28"/>
                    </a:lnTo>
                    <a:lnTo>
                      <a:pt x="711" y="27"/>
                    </a:lnTo>
                    <a:lnTo>
                      <a:pt x="711" y="26"/>
                    </a:lnTo>
                    <a:lnTo>
                      <a:pt x="710" y="24"/>
                    </a:lnTo>
                    <a:lnTo>
                      <a:pt x="710" y="23"/>
                    </a:lnTo>
                    <a:lnTo>
                      <a:pt x="709" y="22"/>
                    </a:lnTo>
                    <a:lnTo>
                      <a:pt x="709" y="22"/>
                    </a:lnTo>
                    <a:lnTo>
                      <a:pt x="709" y="22"/>
                    </a:lnTo>
                    <a:lnTo>
                      <a:pt x="708" y="21"/>
                    </a:lnTo>
                    <a:lnTo>
                      <a:pt x="707" y="20"/>
                    </a:lnTo>
                    <a:lnTo>
                      <a:pt x="706" y="19"/>
                    </a:lnTo>
                    <a:lnTo>
                      <a:pt x="705" y="18"/>
                    </a:lnTo>
                    <a:lnTo>
                      <a:pt x="703" y="18"/>
                    </a:lnTo>
                    <a:lnTo>
                      <a:pt x="701" y="16"/>
                    </a:lnTo>
                    <a:lnTo>
                      <a:pt x="700" y="16"/>
                    </a:lnTo>
                    <a:lnTo>
                      <a:pt x="699" y="15"/>
                    </a:lnTo>
                    <a:lnTo>
                      <a:pt x="698" y="15"/>
                    </a:lnTo>
                    <a:lnTo>
                      <a:pt x="698" y="15"/>
                    </a:lnTo>
                    <a:lnTo>
                      <a:pt x="563" y="0"/>
                    </a:lnTo>
                    <a:lnTo>
                      <a:pt x="560" y="0"/>
                    </a:lnTo>
                    <a:lnTo>
                      <a:pt x="557" y="1"/>
                    </a:lnTo>
                    <a:lnTo>
                      <a:pt x="555" y="3"/>
                    </a:lnTo>
                    <a:lnTo>
                      <a:pt x="552" y="4"/>
                    </a:lnTo>
                    <a:lnTo>
                      <a:pt x="550" y="6"/>
                    </a:lnTo>
                    <a:lnTo>
                      <a:pt x="548" y="8"/>
                    </a:lnTo>
                    <a:lnTo>
                      <a:pt x="547" y="11"/>
                    </a:lnTo>
                    <a:lnTo>
                      <a:pt x="546" y="14"/>
                    </a:lnTo>
                    <a:lnTo>
                      <a:pt x="546" y="16"/>
                    </a:lnTo>
                    <a:lnTo>
                      <a:pt x="547" y="20"/>
                    </a:lnTo>
                    <a:lnTo>
                      <a:pt x="548" y="23"/>
                    </a:lnTo>
                    <a:lnTo>
                      <a:pt x="549" y="25"/>
                    </a:lnTo>
                    <a:lnTo>
                      <a:pt x="551" y="27"/>
                    </a:lnTo>
                    <a:lnTo>
                      <a:pt x="553" y="28"/>
                    </a:lnTo>
                    <a:lnTo>
                      <a:pt x="557" y="30"/>
                    </a:lnTo>
                    <a:lnTo>
                      <a:pt x="560" y="30"/>
                    </a:lnTo>
                    <a:lnTo>
                      <a:pt x="653" y="41"/>
                    </a:lnTo>
                    <a:lnTo>
                      <a:pt x="6" y="466"/>
                    </a:lnTo>
                    <a:lnTo>
                      <a:pt x="4" y="468"/>
                    </a:lnTo>
                    <a:lnTo>
                      <a:pt x="2" y="471"/>
                    </a:lnTo>
                    <a:lnTo>
                      <a:pt x="1" y="474"/>
                    </a:lnTo>
                    <a:lnTo>
                      <a:pt x="0" y="476"/>
                    </a:lnTo>
                    <a:lnTo>
                      <a:pt x="0" y="479"/>
                    </a:lnTo>
                    <a:lnTo>
                      <a:pt x="0" y="482"/>
                    </a:lnTo>
                    <a:lnTo>
                      <a:pt x="1" y="485"/>
                    </a:lnTo>
                    <a:lnTo>
                      <a:pt x="2" y="488"/>
                    </a:lnTo>
                    <a:lnTo>
                      <a:pt x="5" y="490"/>
                    </a:lnTo>
                    <a:lnTo>
                      <a:pt x="8" y="492"/>
                    </a:lnTo>
                    <a:lnTo>
                      <a:pt x="11" y="494"/>
                    </a:lnTo>
                    <a:lnTo>
                      <a:pt x="15" y="49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93" name="Google Shape;93;p13"/>
              <p:cNvSpPr/>
              <p:nvPr/>
            </p:nvSpPr>
            <p:spPr>
              <a:xfrm>
                <a:off x="11028363" y="2593975"/>
                <a:ext cx="285750" cy="192088"/>
              </a:xfrm>
              <a:custGeom>
                <a:avLst/>
                <a:gdLst/>
                <a:ahLst/>
                <a:cxnLst/>
                <a:rect l="l" t="t" r="r" b="b"/>
                <a:pathLst>
                  <a:path w="902" h="601" extrusionOk="0">
                    <a:moveTo>
                      <a:pt x="721" y="571"/>
                    </a:moveTo>
                    <a:lnTo>
                      <a:pt x="721" y="30"/>
                    </a:lnTo>
                    <a:lnTo>
                      <a:pt x="812" y="30"/>
                    </a:lnTo>
                    <a:lnTo>
                      <a:pt x="812" y="571"/>
                    </a:lnTo>
                    <a:lnTo>
                      <a:pt x="721" y="571"/>
                    </a:lnTo>
                    <a:close/>
                    <a:moveTo>
                      <a:pt x="511" y="571"/>
                    </a:moveTo>
                    <a:lnTo>
                      <a:pt x="511" y="180"/>
                    </a:lnTo>
                    <a:lnTo>
                      <a:pt x="601" y="180"/>
                    </a:lnTo>
                    <a:lnTo>
                      <a:pt x="601" y="571"/>
                    </a:lnTo>
                    <a:lnTo>
                      <a:pt x="511" y="571"/>
                    </a:lnTo>
                    <a:close/>
                    <a:moveTo>
                      <a:pt x="300" y="571"/>
                    </a:moveTo>
                    <a:lnTo>
                      <a:pt x="300" y="330"/>
                    </a:lnTo>
                    <a:lnTo>
                      <a:pt x="391" y="330"/>
                    </a:lnTo>
                    <a:lnTo>
                      <a:pt x="391" y="571"/>
                    </a:lnTo>
                    <a:lnTo>
                      <a:pt x="300" y="571"/>
                    </a:lnTo>
                    <a:close/>
                    <a:moveTo>
                      <a:pt x="90" y="571"/>
                    </a:moveTo>
                    <a:lnTo>
                      <a:pt x="90" y="481"/>
                    </a:lnTo>
                    <a:lnTo>
                      <a:pt x="180" y="481"/>
                    </a:lnTo>
                    <a:lnTo>
                      <a:pt x="180" y="571"/>
                    </a:lnTo>
                    <a:lnTo>
                      <a:pt x="90" y="571"/>
                    </a:lnTo>
                    <a:close/>
                    <a:moveTo>
                      <a:pt x="887" y="571"/>
                    </a:moveTo>
                    <a:lnTo>
                      <a:pt x="842" y="571"/>
                    </a:lnTo>
                    <a:lnTo>
                      <a:pt x="842" y="15"/>
                    </a:lnTo>
                    <a:lnTo>
                      <a:pt x="841" y="12"/>
                    </a:lnTo>
                    <a:lnTo>
                      <a:pt x="841" y="9"/>
                    </a:lnTo>
                    <a:lnTo>
                      <a:pt x="839" y="7"/>
                    </a:lnTo>
                    <a:lnTo>
                      <a:pt x="838" y="5"/>
                    </a:lnTo>
                    <a:lnTo>
                      <a:pt x="835" y="3"/>
                    </a:lnTo>
                    <a:lnTo>
                      <a:pt x="832" y="1"/>
                    </a:lnTo>
                    <a:lnTo>
                      <a:pt x="829" y="0"/>
                    </a:lnTo>
                    <a:lnTo>
                      <a:pt x="827" y="0"/>
                    </a:lnTo>
                    <a:lnTo>
                      <a:pt x="706" y="0"/>
                    </a:lnTo>
                    <a:lnTo>
                      <a:pt x="704" y="0"/>
                    </a:lnTo>
                    <a:lnTo>
                      <a:pt x="701" y="1"/>
                    </a:lnTo>
                    <a:lnTo>
                      <a:pt x="698" y="3"/>
                    </a:lnTo>
                    <a:lnTo>
                      <a:pt x="695" y="5"/>
                    </a:lnTo>
                    <a:lnTo>
                      <a:pt x="694" y="7"/>
                    </a:lnTo>
                    <a:lnTo>
                      <a:pt x="692" y="9"/>
                    </a:lnTo>
                    <a:lnTo>
                      <a:pt x="692" y="12"/>
                    </a:lnTo>
                    <a:lnTo>
                      <a:pt x="691" y="15"/>
                    </a:lnTo>
                    <a:lnTo>
                      <a:pt x="691" y="571"/>
                    </a:lnTo>
                    <a:lnTo>
                      <a:pt x="631" y="571"/>
                    </a:lnTo>
                    <a:lnTo>
                      <a:pt x="631" y="165"/>
                    </a:lnTo>
                    <a:lnTo>
                      <a:pt x="631" y="162"/>
                    </a:lnTo>
                    <a:lnTo>
                      <a:pt x="630" y="160"/>
                    </a:lnTo>
                    <a:lnTo>
                      <a:pt x="629" y="157"/>
                    </a:lnTo>
                    <a:lnTo>
                      <a:pt x="627" y="155"/>
                    </a:lnTo>
                    <a:lnTo>
                      <a:pt x="625" y="152"/>
                    </a:lnTo>
                    <a:lnTo>
                      <a:pt x="622" y="151"/>
                    </a:lnTo>
                    <a:lnTo>
                      <a:pt x="619" y="150"/>
                    </a:lnTo>
                    <a:lnTo>
                      <a:pt x="616" y="150"/>
                    </a:lnTo>
                    <a:lnTo>
                      <a:pt x="496" y="150"/>
                    </a:lnTo>
                    <a:lnTo>
                      <a:pt x="493" y="150"/>
                    </a:lnTo>
                    <a:lnTo>
                      <a:pt x="490" y="151"/>
                    </a:lnTo>
                    <a:lnTo>
                      <a:pt x="487" y="154"/>
                    </a:lnTo>
                    <a:lnTo>
                      <a:pt x="485" y="155"/>
                    </a:lnTo>
                    <a:lnTo>
                      <a:pt x="483" y="157"/>
                    </a:lnTo>
                    <a:lnTo>
                      <a:pt x="482" y="160"/>
                    </a:lnTo>
                    <a:lnTo>
                      <a:pt x="481" y="162"/>
                    </a:lnTo>
                    <a:lnTo>
                      <a:pt x="481" y="165"/>
                    </a:lnTo>
                    <a:lnTo>
                      <a:pt x="481" y="571"/>
                    </a:lnTo>
                    <a:lnTo>
                      <a:pt x="421" y="571"/>
                    </a:lnTo>
                    <a:lnTo>
                      <a:pt x="421" y="315"/>
                    </a:lnTo>
                    <a:lnTo>
                      <a:pt x="420" y="313"/>
                    </a:lnTo>
                    <a:lnTo>
                      <a:pt x="420" y="310"/>
                    </a:lnTo>
                    <a:lnTo>
                      <a:pt x="418" y="308"/>
                    </a:lnTo>
                    <a:lnTo>
                      <a:pt x="417" y="306"/>
                    </a:lnTo>
                    <a:lnTo>
                      <a:pt x="414" y="304"/>
                    </a:lnTo>
                    <a:lnTo>
                      <a:pt x="411" y="302"/>
                    </a:lnTo>
                    <a:lnTo>
                      <a:pt x="408" y="301"/>
                    </a:lnTo>
                    <a:lnTo>
                      <a:pt x="406" y="300"/>
                    </a:lnTo>
                    <a:lnTo>
                      <a:pt x="285" y="300"/>
                    </a:lnTo>
                    <a:lnTo>
                      <a:pt x="283" y="301"/>
                    </a:lnTo>
                    <a:lnTo>
                      <a:pt x="280" y="302"/>
                    </a:lnTo>
                    <a:lnTo>
                      <a:pt x="277" y="304"/>
                    </a:lnTo>
                    <a:lnTo>
                      <a:pt x="274" y="306"/>
                    </a:lnTo>
                    <a:lnTo>
                      <a:pt x="273" y="308"/>
                    </a:lnTo>
                    <a:lnTo>
                      <a:pt x="271" y="310"/>
                    </a:lnTo>
                    <a:lnTo>
                      <a:pt x="271" y="313"/>
                    </a:lnTo>
                    <a:lnTo>
                      <a:pt x="270" y="316"/>
                    </a:lnTo>
                    <a:lnTo>
                      <a:pt x="270" y="571"/>
                    </a:lnTo>
                    <a:lnTo>
                      <a:pt x="210" y="571"/>
                    </a:lnTo>
                    <a:lnTo>
                      <a:pt x="210" y="466"/>
                    </a:lnTo>
                    <a:lnTo>
                      <a:pt x="210" y="463"/>
                    </a:lnTo>
                    <a:lnTo>
                      <a:pt x="209" y="460"/>
                    </a:lnTo>
                    <a:lnTo>
                      <a:pt x="208" y="458"/>
                    </a:lnTo>
                    <a:lnTo>
                      <a:pt x="206" y="456"/>
                    </a:lnTo>
                    <a:lnTo>
                      <a:pt x="204" y="454"/>
                    </a:lnTo>
                    <a:lnTo>
                      <a:pt x="201" y="452"/>
                    </a:lnTo>
                    <a:lnTo>
                      <a:pt x="198" y="451"/>
                    </a:lnTo>
                    <a:lnTo>
                      <a:pt x="195" y="451"/>
                    </a:lnTo>
                    <a:lnTo>
                      <a:pt x="75" y="451"/>
                    </a:lnTo>
                    <a:lnTo>
                      <a:pt x="72" y="451"/>
                    </a:lnTo>
                    <a:lnTo>
                      <a:pt x="69" y="452"/>
                    </a:lnTo>
                    <a:lnTo>
                      <a:pt x="66" y="454"/>
                    </a:lnTo>
                    <a:lnTo>
                      <a:pt x="64" y="456"/>
                    </a:lnTo>
                    <a:lnTo>
                      <a:pt x="62" y="458"/>
                    </a:lnTo>
                    <a:lnTo>
                      <a:pt x="61" y="460"/>
                    </a:lnTo>
                    <a:lnTo>
                      <a:pt x="60" y="463"/>
                    </a:lnTo>
                    <a:lnTo>
                      <a:pt x="60" y="466"/>
                    </a:lnTo>
                    <a:lnTo>
                      <a:pt x="60" y="571"/>
                    </a:lnTo>
                    <a:lnTo>
                      <a:pt x="15" y="571"/>
                    </a:lnTo>
                    <a:lnTo>
                      <a:pt x="12" y="571"/>
                    </a:lnTo>
                    <a:lnTo>
                      <a:pt x="9" y="572"/>
                    </a:lnTo>
                    <a:lnTo>
                      <a:pt x="6" y="573"/>
                    </a:lnTo>
                    <a:lnTo>
                      <a:pt x="4" y="576"/>
                    </a:lnTo>
                    <a:lnTo>
                      <a:pt x="2" y="578"/>
                    </a:lnTo>
                    <a:lnTo>
                      <a:pt x="1" y="581"/>
                    </a:lnTo>
                    <a:lnTo>
                      <a:pt x="0" y="583"/>
                    </a:lnTo>
                    <a:lnTo>
                      <a:pt x="0" y="586"/>
                    </a:lnTo>
                    <a:lnTo>
                      <a:pt x="0" y="590"/>
                    </a:lnTo>
                    <a:lnTo>
                      <a:pt x="1" y="593"/>
                    </a:lnTo>
                    <a:lnTo>
                      <a:pt x="2" y="595"/>
                    </a:lnTo>
                    <a:lnTo>
                      <a:pt x="4" y="597"/>
                    </a:lnTo>
                    <a:lnTo>
                      <a:pt x="6" y="599"/>
                    </a:lnTo>
                    <a:lnTo>
                      <a:pt x="9" y="600"/>
                    </a:lnTo>
                    <a:lnTo>
                      <a:pt x="12" y="601"/>
                    </a:lnTo>
                    <a:lnTo>
                      <a:pt x="15" y="601"/>
                    </a:lnTo>
                    <a:lnTo>
                      <a:pt x="75" y="601"/>
                    </a:lnTo>
                    <a:lnTo>
                      <a:pt x="195" y="601"/>
                    </a:lnTo>
                    <a:lnTo>
                      <a:pt x="285" y="601"/>
                    </a:lnTo>
                    <a:lnTo>
                      <a:pt x="406" y="601"/>
                    </a:lnTo>
                    <a:lnTo>
                      <a:pt x="496" y="601"/>
                    </a:lnTo>
                    <a:lnTo>
                      <a:pt x="616" y="601"/>
                    </a:lnTo>
                    <a:lnTo>
                      <a:pt x="706" y="601"/>
                    </a:lnTo>
                    <a:lnTo>
                      <a:pt x="827" y="601"/>
                    </a:lnTo>
                    <a:lnTo>
                      <a:pt x="887" y="601"/>
                    </a:lnTo>
                    <a:lnTo>
                      <a:pt x="890" y="601"/>
                    </a:lnTo>
                    <a:lnTo>
                      <a:pt x="892" y="600"/>
                    </a:lnTo>
                    <a:lnTo>
                      <a:pt x="896" y="599"/>
                    </a:lnTo>
                    <a:lnTo>
                      <a:pt x="898" y="597"/>
                    </a:lnTo>
                    <a:lnTo>
                      <a:pt x="899" y="595"/>
                    </a:lnTo>
                    <a:lnTo>
                      <a:pt x="901" y="593"/>
                    </a:lnTo>
                    <a:lnTo>
                      <a:pt x="901" y="590"/>
                    </a:lnTo>
                    <a:lnTo>
                      <a:pt x="902" y="586"/>
                    </a:lnTo>
                    <a:lnTo>
                      <a:pt x="902" y="583"/>
                    </a:lnTo>
                    <a:lnTo>
                      <a:pt x="901" y="581"/>
                    </a:lnTo>
                    <a:lnTo>
                      <a:pt x="899" y="578"/>
                    </a:lnTo>
                    <a:lnTo>
                      <a:pt x="898" y="576"/>
                    </a:lnTo>
                    <a:lnTo>
                      <a:pt x="896" y="573"/>
                    </a:lnTo>
                    <a:lnTo>
                      <a:pt x="892" y="572"/>
                    </a:lnTo>
                    <a:lnTo>
                      <a:pt x="890" y="571"/>
                    </a:lnTo>
                    <a:lnTo>
                      <a:pt x="887" y="57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grpSp>
      <p:sp>
        <p:nvSpPr>
          <p:cNvPr id="94" name="Google Shape;94;p13"/>
          <p:cNvSpPr/>
          <p:nvPr/>
        </p:nvSpPr>
        <p:spPr>
          <a:xfrm>
            <a:off x="5034412" y="0"/>
            <a:ext cx="7157480" cy="6857999"/>
          </a:xfrm>
          <a:prstGeom prst="rect">
            <a:avLst/>
          </a:prstGeom>
          <a:gradFill>
            <a:gsLst>
              <a:gs pos="0">
                <a:srgbClr val="00248B">
                  <a:alpha val="95686"/>
                </a:srgbClr>
              </a:gs>
              <a:gs pos="52000">
                <a:srgbClr val="0681B0">
                  <a:alpha val="88627"/>
                </a:srgbClr>
              </a:gs>
              <a:gs pos="79000">
                <a:srgbClr val="45C2C2">
                  <a:alpha val="80000"/>
                </a:srgbClr>
              </a:gs>
              <a:gs pos="100000">
                <a:srgbClr val="BDE8C2">
                  <a:alpha val="95686"/>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95" name="Google Shape;95;p13"/>
          <p:cNvSpPr/>
          <p:nvPr/>
        </p:nvSpPr>
        <p:spPr>
          <a:xfrm>
            <a:off x="5202736" y="642579"/>
            <a:ext cx="306043" cy="290690"/>
          </a:xfrm>
          <a:custGeom>
            <a:avLst/>
            <a:gdLst/>
            <a:ahLst/>
            <a:cxnLst/>
            <a:rect l="l" t="t" r="r" b="b"/>
            <a:pathLst>
              <a:path w="350520" h="350520" extrusionOk="0">
                <a:moveTo>
                  <a:pt x="0" y="211455"/>
                </a:moveTo>
                <a:lnTo>
                  <a:pt x="0" y="139065"/>
                </a:lnTo>
                <a:lnTo>
                  <a:pt x="139065" y="139065"/>
                </a:lnTo>
                <a:lnTo>
                  <a:pt x="139065" y="0"/>
                </a:lnTo>
                <a:lnTo>
                  <a:pt x="211455" y="0"/>
                </a:lnTo>
                <a:lnTo>
                  <a:pt x="211455" y="139065"/>
                </a:lnTo>
                <a:lnTo>
                  <a:pt x="350520" y="139065"/>
                </a:lnTo>
                <a:lnTo>
                  <a:pt x="350520" y="211455"/>
                </a:lnTo>
                <a:lnTo>
                  <a:pt x="211455" y="211455"/>
                </a:lnTo>
                <a:lnTo>
                  <a:pt x="211455" y="350520"/>
                </a:lnTo>
                <a:lnTo>
                  <a:pt x="139065" y="350520"/>
                </a:lnTo>
                <a:lnTo>
                  <a:pt x="139065" y="211455"/>
                </a:lnTo>
                <a:close/>
              </a:path>
            </a:pathLst>
          </a:custGeom>
          <a:solidFill>
            <a:srgbClr val="17B58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96" name="Google Shape;96;p13"/>
          <p:cNvSpPr txBox="1"/>
          <p:nvPr/>
        </p:nvSpPr>
        <p:spPr>
          <a:xfrm>
            <a:off x="5147558" y="5618625"/>
            <a:ext cx="68058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smtClean="0">
                <a:solidFill>
                  <a:schemeClr val="lt1"/>
                </a:solidFill>
                <a:latin typeface="+mj-lt"/>
                <a:ea typeface="Quattrocento Sans"/>
                <a:cs typeface="Quattrocento Sans"/>
                <a:sym typeface="Quattrocento Sans"/>
              </a:rPr>
              <a:t>Presented By: </a:t>
            </a:r>
          </a:p>
          <a:p>
            <a:pPr marL="0" marR="0" lvl="0" indent="0" algn="l" rtl="0">
              <a:spcBef>
                <a:spcPts val="0"/>
              </a:spcBef>
              <a:spcAft>
                <a:spcPts val="0"/>
              </a:spcAft>
              <a:buNone/>
            </a:pPr>
            <a:r>
              <a:rPr lang="en-US" sz="2400" b="1" dirty="0" smtClean="0">
                <a:solidFill>
                  <a:schemeClr val="lt1"/>
                </a:solidFill>
                <a:latin typeface="+mj-lt"/>
                <a:ea typeface="Quattrocento Sans"/>
                <a:cs typeface="Quattrocento Sans"/>
                <a:sym typeface="Quattrocento Sans"/>
              </a:rPr>
              <a:t>Akshay</a:t>
            </a:r>
            <a:r>
              <a:rPr lang="en-US" sz="2400" b="1" dirty="0">
                <a:solidFill>
                  <a:schemeClr val="lt1"/>
                </a:solidFill>
                <a:latin typeface="+mj-lt"/>
                <a:ea typeface="Quattrocento Sans"/>
                <a:cs typeface="Quattrocento Sans"/>
                <a:sym typeface="Quattrocento Sans"/>
              </a:rPr>
              <a:t>, </a:t>
            </a:r>
            <a:r>
              <a:rPr lang="en-US" sz="2400" b="1" dirty="0" smtClean="0">
                <a:solidFill>
                  <a:schemeClr val="lt1"/>
                </a:solidFill>
                <a:latin typeface="+mj-lt"/>
                <a:ea typeface="Quattrocento Sans"/>
                <a:cs typeface="Quattrocento Sans"/>
                <a:sym typeface="Quattrocento Sans"/>
              </a:rPr>
              <a:t>Anjali</a:t>
            </a:r>
            <a:r>
              <a:rPr lang="en-US" sz="2400" b="1" dirty="0">
                <a:solidFill>
                  <a:schemeClr val="lt1"/>
                </a:solidFill>
                <a:latin typeface="+mj-lt"/>
                <a:ea typeface="Quattrocento Sans"/>
                <a:cs typeface="Quattrocento Sans"/>
                <a:sym typeface="Quattrocento Sans"/>
              </a:rPr>
              <a:t> </a:t>
            </a:r>
            <a:r>
              <a:rPr lang="en-US" sz="2400" b="1" dirty="0" smtClean="0">
                <a:solidFill>
                  <a:schemeClr val="lt1"/>
                </a:solidFill>
                <a:latin typeface="+mj-lt"/>
                <a:ea typeface="Quattrocento Sans"/>
                <a:cs typeface="Quattrocento Sans"/>
                <a:sym typeface="Quattrocento Sans"/>
              </a:rPr>
              <a:t>and </a:t>
            </a:r>
            <a:r>
              <a:rPr lang="en-US" sz="2400" b="1" dirty="0" err="1" smtClean="0">
                <a:solidFill>
                  <a:schemeClr val="lt1"/>
                </a:solidFill>
                <a:latin typeface="+mj-lt"/>
                <a:ea typeface="Quattrocento Sans"/>
                <a:cs typeface="Quattrocento Sans"/>
                <a:sym typeface="Quattrocento Sans"/>
              </a:rPr>
              <a:t>Sreeram</a:t>
            </a:r>
            <a:endParaRPr sz="2400" b="1" dirty="0">
              <a:solidFill>
                <a:schemeClr val="lt1"/>
              </a:solidFill>
              <a:latin typeface="+mj-lt"/>
              <a:ea typeface="Quattrocento Sans"/>
              <a:cs typeface="Quattrocento Sans"/>
              <a:sym typeface="Quattrocento Sans"/>
            </a:endParaRPr>
          </a:p>
        </p:txBody>
      </p:sp>
      <p:pic>
        <p:nvPicPr>
          <p:cNvPr id="2" name="Picture 1" descr="shield_image_course_1796_20190325-15-qgdpc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20" y="1285159"/>
            <a:ext cx="4713067" cy="4543952"/>
          </a:xfrm>
          <a:prstGeom prst="rect">
            <a:avLst/>
          </a:prstGeom>
        </p:spPr>
      </p:pic>
      <p:pic>
        <p:nvPicPr>
          <p:cNvPr id="3" name="Picture 2" descr="Olympics-1200x675.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8407" y="1009767"/>
            <a:ext cx="5936204" cy="333911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6" name="Picture 5" descr="255px-Flag_of_India.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2393" y="0"/>
            <a:ext cx="929608" cy="619738"/>
          </a:xfrm>
          <a:prstGeom prst="rect">
            <a:avLst/>
          </a:prstGeom>
        </p:spPr>
      </p:pic>
      <p:pic>
        <p:nvPicPr>
          <p:cNvPr id="2" name="Picture 1" descr="download (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9318"/>
            <a:ext cx="12192000" cy="3692711"/>
          </a:xfrm>
          <a:prstGeom prst="rect">
            <a:avLst/>
          </a:prstGeom>
        </p:spPr>
      </p:pic>
      <p:sp>
        <p:nvSpPr>
          <p:cNvPr id="8" name="TextBox 7"/>
          <p:cNvSpPr txBox="1"/>
          <p:nvPr/>
        </p:nvSpPr>
        <p:spPr>
          <a:xfrm>
            <a:off x="1025245" y="703776"/>
            <a:ext cx="10191242" cy="369332"/>
          </a:xfrm>
          <a:prstGeom prst="rect">
            <a:avLst/>
          </a:prstGeom>
          <a:noFill/>
        </p:spPr>
        <p:txBody>
          <a:bodyPr wrap="square" rtlCol="0">
            <a:spAutoFit/>
          </a:bodyPr>
          <a:lstStyle/>
          <a:p>
            <a:pPr algn="ctr"/>
            <a:r>
              <a:rPr lang="en-US" sz="1800" b="1" dirty="0" smtClean="0"/>
              <a:t>NUMBER OF MALE/FEMALE PARTICIPATION IN OLYMPICS FROM 1896-2016 FOR INDIA</a:t>
            </a:r>
            <a:endParaRPr lang="en-US" sz="1800" b="1" dirty="0"/>
          </a:p>
        </p:txBody>
      </p:sp>
    </p:spTree>
    <p:extLst>
      <p:ext uri="{BB962C8B-B14F-4D97-AF65-F5344CB8AC3E}">
        <p14:creationId xmlns:p14="http://schemas.microsoft.com/office/powerpoint/2010/main" val="64405438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8" name="TextBox 7"/>
          <p:cNvSpPr txBox="1"/>
          <p:nvPr/>
        </p:nvSpPr>
        <p:spPr>
          <a:xfrm>
            <a:off x="1025245" y="703776"/>
            <a:ext cx="10191242" cy="369332"/>
          </a:xfrm>
          <a:prstGeom prst="rect">
            <a:avLst/>
          </a:prstGeom>
          <a:noFill/>
        </p:spPr>
        <p:txBody>
          <a:bodyPr wrap="square" rtlCol="0">
            <a:spAutoFit/>
          </a:bodyPr>
          <a:lstStyle/>
          <a:p>
            <a:pPr algn="ctr"/>
            <a:r>
              <a:rPr lang="en-US" sz="1800" b="1" dirty="0" smtClean="0"/>
              <a:t>DISTRIBUTION OF MEDALS BY SPORT 1896-2016 USA</a:t>
            </a:r>
            <a:endParaRPr lang="en-US" sz="1800" b="1" dirty="0"/>
          </a:p>
        </p:txBody>
      </p:sp>
      <p:pic>
        <p:nvPicPr>
          <p:cNvPr id="4" name="Picture 3" descr="download (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626" y="1190232"/>
            <a:ext cx="11797969" cy="5392376"/>
          </a:xfrm>
          <a:prstGeom prst="rect">
            <a:avLst/>
          </a:prstGeom>
        </p:spPr>
      </p:pic>
      <p:pic>
        <p:nvPicPr>
          <p:cNvPr id="10" name="Picture 9" descr="1280px-Flag_of_the_United_States.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6559" y="0"/>
            <a:ext cx="755441" cy="397787"/>
          </a:xfrm>
          <a:prstGeom prst="rect">
            <a:avLst/>
          </a:prstGeom>
        </p:spPr>
      </p:pic>
    </p:spTree>
    <p:extLst>
      <p:ext uri="{BB962C8B-B14F-4D97-AF65-F5344CB8AC3E}">
        <p14:creationId xmlns:p14="http://schemas.microsoft.com/office/powerpoint/2010/main" val="206562010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8" name="TextBox 7"/>
          <p:cNvSpPr txBox="1"/>
          <p:nvPr/>
        </p:nvSpPr>
        <p:spPr>
          <a:xfrm>
            <a:off x="1025245" y="703776"/>
            <a:ext cx="10191242" cy="369332"/>
          </a:xfrm>
          <a:prstGeom prst="rect">
            <a:avLst/>
          </a:prstGeom>
          <a:noFill/>
        </p:spPr>
        <p:txBody>
          <a:bodyPr wrap="square" rtlCol="0">
            <a:spAutoFit/>
          </a:bodyPr>
          <a:lstStyle/>
          <a:p>
            <a:pPr algn="ctr"/>
            <a:r>
              <a:rPr lang="en-US" sz="1800" b="1" dirty="0" smtClean="0"/>
              <a:t>DISTRIBUTION OF MEDALS BY SPORT 1896-2016 INDIA</a:t>
            </a:r>
            <a:endParaRPr lang="en-US" sz="1800" b="1" dirty="0"/>
          </a:p>
        </p:txBody>
      </p:sp>
      <p:pic>
        <p:nvPicPr>
          <p:cNvPr id="5" name="Picture 4" descr="download (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579" y="1206500"/>
            <a:ext cx="11815433" cy="4635500"/>
          </a:xfrm>
          <a:prstGeom prst="rect">
            <a:avLst/>
          </a:prstGeom>
        </p:spPr>
      </p:pic>
      <p:pic>
        <p:nvPicPr>
          <p:cNvPr id="9" name="Picture 8" descr="255px-Flag_of_India.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62393" y="0"/>
            <a:ext cx="929608" cy="619738"/>
          </a:xfrm>
          <a:prstGeom prst="rect">
            <a:avLst/>
          </a:prstGeom>
        </p:spPr>
      </p:pic>
    </p:spTree>
    <p:extLst>
      <p:ext uri="{BB962C8B-B14F-4D97-AF65-F5344CB8AC3E}">
        <p14:creationId xmlns:p14="http://schemas.microsoft.com/office/powerpoint/2010/main" val="402535254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8" name="TextBox 7"/>
          <p:cNvSpPr txBox="1"/>
          <p:nvPr/>
        </p:nvSpPr>
        <p:spPr>
          <a:xfrm>
            <a:off x="841619" y="168293"/>
            <a:ext cx="10191242" cy="369332"/>
          </a:xfrm>
          <a:prstGeom prst="rect">
            <a:avLst/>
          </a:prstGeom>
          <a:noFill/>
        </p:spPr>
        <p:txBody>
          <a:bodyPr wrap="square" rtlCol="0">
            <a:spAutoFit/>
          </a:bodyPr>
          <a:lstStyle/>
          <a:p>
            <a:pPr algn="ctr"/>
            <a:r>
              <a:rPr lang="en-US" sz="1800" b="1" dirty="0" smtClean="0"/>
              <a:t>DISTRIBUTION OF MEDALS BY GENDER 1896-2016 USA</a:t>
            </a:r>
            <a:endParaRPr lang="en-US" sz="1800" b="1" dirty="0"/>
          </a:p>
        </p:txBody>
      </p:sp>
      <p:pic>
        <p:nvPicPr>
          <p:cNvPr id="10" name="Picture 9" descr="1280px-Flag_of_the_United_States.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6559" y="0"/>
            <a:ext cx="755441" cy="397787"/>
          </a:xfrm>
          <a:prstGeom prst="rect">
            <a:avLst/>
          </a:prstGeom>
        </p:spPr>
      </p:pic>
      <p:pic>
        <p:nvPicPr>
          <p:cNvPr id="3" name="Picture 2" descr="download (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928" y="555011"/>
            <a:ext cx="10824536" cy="5105400"/>
          </a:xfrm>
          <a:prstGeom prst="rect">
            <a:avLst/>
          </a:prstGeom>
        </p:spPr>
      </p:pic>
      <p:sp>
        <p:nvSpPr>
          <p:cNvPr id="4" name="TextBox 3"/>
          <p:cNvSpPr txBox="1"/>
          <p:nvPr/>
        </p:nvSpPr>
        <p:spPr>
          <a:xfrm>
            <a:off x="780410" y="5859708"/>
            <a:ext cx="10114732" cy="954107"/>
          </a:xfrm>
          <a:prstGeom prst="rect">
            <a:avLst/>
          </a:prstGeom>
          <a:noFill/>
        </p:spPr>
        <p:txBody>
          <a:bodyPr wrap="square" rtlCol="0">
            <a:spAutoFit/>
          </a:bodyPr>
          <a:lstStyle/>
          <a:p>
            <a:r>
              <a:rPr lang="en-US" dirty="0"/>
              <a:t>Title IX is part of the 1972 Education Amendments </a:t>
            </a:r>
            <a:r>
              <a:rPr lang="en-US" dirty="0" smtClean="0"/>
              <a:t>Act.-It </a:t>
            </a:r>
            <a:r>
              <a:rPr lang="en-US" dirty="0"/>
              <a:t>prohibits gender discrimination in any educational </a:t>
            </a:r>
            <a:r>
              <a:rPr lang="en-US" dirty="0" err="1"/>
              <a:t>programme</a:t>
            </a:r>
            <a:r>
              <a:rPr lang="en-US" dirty="0"/>
              <a:t> that receives government funding.</a:t>
            </a:r>
          </a:p>
          <a:p>
            <a:r>
              <a:rPr lang="en-US" dirty="0" smtClean="0"/>
              <a:t>The </a:t>
            </a:r>
            <a:r>
              <a:rPr lang="en-US" dirty="0"/>
              <a:t>rule meant that schools and colleges must offer equal sport and athletic opportunities to both </a:t>
            </a:r>
            <a:r>
              <a:rPr lang="en-US" dirty="0" err="1" smtClean="0"/>
              <a:t>sexes.It</a:t>
            </a:r>
            <a:r>
              <a:rPr lang="en-US" dirty="0" smtClean="0"/>
              <a:t> </a:t>
            </a:r>
            <a:r>
              <a:rPr lang="en-US" dirty="0"/>
              <a:t>had an immediate effect; in 1972 fewer than 300,000 women participated in high school athletics. By 2001, that number was 2.8 million.</a:t>
            </a:r>
          </a:p>
        </p:txBody>
      </p:sp>
    </p:spTree>
    <p:extLst>
      <p:ext uri="{BB962C8B-B14F-4D97-AF65-F5344CB8AC3E}">
        <p14:creationId xmlns:p14="http://schemas.microsoft.com/office/powerpoint/2010/main" val="314136284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8" name="TextBox 7"/>
          <p:cNvSpPr txBox="1"/>
          <p:nvPr/>
        </p:nvSpPr>
        <p:spPr>
          <a:xfrm>
            <a:off x="1025245" y="703776"/>
            <a:ext cx="10191242" cy="369332"/>
          </a:xfrm>
          <a:prstGeom prst="rect">
            <a:avLst/>
          </a:prstGeom>
          <a:noFill/>
        </p:spPr>
        <p:txBody>
          <a:bodyPr wrap="square" rtlCol="0">
            <a:spAutoFit/>
          </a:bodyPr>
          <a:lstStyle/>
          <a:p>
            <a:pPr algn="ctr"/>
            <a:r>
              <a:rPr lang="en-US" sz="1800" b="1" dirty="0" smtClean="0"/>
              <a:t>DISTRIBUTION OF MEDALS BY GENDER 1896-2016 INDIA</a:t>
            </a:r>
            <a:endParaRPr lang="en-US" sz="1800" b="1" dirty="0"/>
          </a:p>
        </p:txBody>
      </p:sp>
      <p:pic>
        <p:nvPicPr>
          <p:cNvPr id="2" name="Picture 1" descr="download (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738" y="1212889"/>
            <a:ext cx="11388115" cy="5105400"/>
          </a:xfrm>
          <a:prstGeom prst="rect">
            <a:avLst/>
          </a:prstGeom>
        </p:spPr>
      </p:pic>
      <p:pic>
        <p:nvPicPr>
          <p:cNvPr id="6" name="Picture 5" descr="255px-Flag_of_India.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62393" y="0"/>
            <a:ext cx="929608" cy="619738"/>
          </a:xfrm>
          <a:prstGeom prst="rect">
            <a:avLst/>
          </a:prstGeom>
        </p:spPr>
      </p:pic>
    </p:spTree>
    <p:extLst>
      <p:ext uri="{BB962C8B-B14F-4D97-AF65-F5344CB8AC3E}">
        <p14:creationId xmlns:p14="http://schemas.microsoft.com/office/powerpoint/2010/main" val="284999063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p21"/>
          <p:cNvPicPr preferRelativeResize="0"/>
          <p:nvPr/>
        </p:nvPicPr>
        <p:blipFill rotWithShape="1">
          <a:blip r:embed="rId3">
            <a:alphaModFix/>
          </a:blip>
          <a:srcRect l="7274" t="3854" r="50000" b="8583"/>
          <a:stretch/>
        </p:blipFill>
        <p:spPr>
          <a:xfrm>
            <a:off x="7182766" y="14514"/>
            <a:ext cx="5009235" cy="6843486"/>
          </a:xfrm>
          <a:prstGeom prst="rect">
            <a:avLst/>
          </a:prstGeom>
          <a:noFill/>
          <a:ln>
            <a:noFill/>
          </a:ln>
        </p:spPr>
      </p:pic>
      <p:sp>
        <p:nvSpPr>
          <p:cNvPr id="271" name="Google Shape;271;p21"/>
          <p:cNvSpPr/>
          <p:nvPr/>
        </p:nvSpPr>
        <p:spPr>
          <a:xfrm>
            <a:off x="7180953" y="0"/>
            <a:ext cx="5011048" cy="6858000"/>
          </a:xfrm>
          <a:prstGeom prst="rect">
            <a:avLst/>
          </a:prstGeom>
          <a:gradFill>
            <a:gsLst>
              <a:gs pos="0">
                <a:srgbClr val="00248B">
                  <a:alpha val="95686"/>
                </a:srgbClr>
              </a:gs>
              <a:gs pos="52000">
                <a:srgbClr val="0681B0">
                  <a:alpha val="88627"/>
                </a:srgbClr>
              </a:gs>
              <a:gs pos="79000">
                <a:srgbClr val="45C2C2">
                  <a:alpha val="80000"/>
                </a:srgbClr>
              </a:gs>
              <a:gs pos="100000">
                <a:srgbClr val="BDE8C2">
                  <a:alpha val="95686"/>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72" name="Google Shape;272;p21"/>
          <p:cNvSpPr/>
          <p:nvPr/>
        </p:nvSpPr>
        <p:spPr>
          <a:xfrm>
            <a:off x="7577769" y="189045"/>
            <a:ext cx="292461" cy="292461"/>
          </a:xfrm>
          <a:custGeom>
            <a:avLst/>
            <a:gdLst/>
            <a:ahLst/>
            <a:cxnLst/>
            <a:rect l="l" t="t" r="r" b="b"/>
            <a:pathLst>
              <a:path w="350520" h="350520" extrusionOk="0">
                <a:moveTo>
                  <a:pt x="0" y="211455"/>
                </a:moveTo>
                <a:lnTo>
                  <a:pt x="0" y="139065"/>
                </a:lnTo>
                <a:lnTo>
                  <a:pt x="139065" y="139065"/>
                </a:lnTo>
                <a:lnTo>
                  <a:pt x="139065" y="0"/>
                </a:lnTo>
                <a:lnTo>
                  <a:pt x="211455" y="0"/>
                </a:lnTo>
                <a:lnTo>
                  <a:pt x="211455" y="139065"/>
                </a:lnTo>
                <a:lnTo>
                  <a:pt x="350520" y="139065"/>
                </a:lnTo>
                <a:lnTo>
                  <a:pt x="350520" y="211455"/>
                </a:lnTo>
                <a:lnTo>
                  <a:pt x="211455" y="211455"/>
                </a:lnTo>
                <a:lnTo>
                  <a:pt x="211455" y="350520"/>
                </a:lnTo>
                <a:lnTo>
                  <a:pt x="139065" y="350520"/>
                </a:lnTo>
                <a:lnTo>
                  <a:pt x="139065" y="211455"/>
                </a:lnTo>
                <a:close/>
              </a:path>
            </a:pathLst>
          </a:custGeom>
          <a:solidFill>
            <a:srgbClr val="17B58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 name="Google Shape;107;p14"/>
          <p:cNvSpPr txBox="1"/>
          <p:nvPr/>
        </p:nvSpPr>
        <p:spPr>
          <a:xfrm>
            <a:off x="7345039" y="662138"/>
            <a:ext cx="4605952" cy="1107996"/>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6000" b="1" dirty="0" smtClean="0">
                <a:solidFill>
                  <a:schemeClr val="lt1"/>
                </a:solidFill>
                <a:latin typeface="Calibri"/>
                <a:ea typeface="Calibri"/>
                <a:cs typeface="Calibri"/>
                <a:sym typeface="Calibri"/>
              </a:rPr>
              <a:t>CONCLUSIONS</a:t>
            </a:r>
            <a:endParaRPr sz="6000" b="1" dirty="0">
              <a:solidFill>
                <a:schemeClr val="lt1"/>
              </a:solidFill>
              <a:latin typeface="Calibri"/>
              <a:ea typeface="Calibri"/>
              <a:cs typeface="Calibri"/>
              <a:sym typeface="Calibri"/>
            </a:endParaRPr>
          </a:p>
        </p:txBody>
      </p:sp>
      <p:sp>
        <p:nvSpPr>
          <p:cNvPr id="2" name="TextBox 1"/>
          <p:cNvSpPr txBox="1"/>
          <p:nvPr/>
        </p:nvSpPr>
        <p:spPr>
          <a:xfrm>
            <a:off x="290742" y="137696"/>
            <a:ext cx="6166772" cy="307777"/>
          </a:xfrm>
          <a:prstGeom prst="rect">
            <a:avLst/>
          </a:prstGeom>
          <a:noFill/>
        </p:spPr>
        <p:txBody>
          <a:bodyPr wrap="square" rtlCol="0">
            <a:spAutoFit/>
          </a:bodyPr>
          <a:lstStyle/>
          <a:p>
            <a:r>
              <a:rPr lang="en-US" dirty="0" smtClean="0"/>
              <a:t/>
            </a:r>
            <a:endParaRPr lang="en-US" dirty="0"/>
          </a:p>
        </p:txBody>
      </p:sp>
      <p:sp>
        <p:nvSpPr>
          <p:cNvPr id="3" name="TextBox 2"/>
          <p:cNvSpPr txBox="1"/>
          <p:nvPr/>
        </p:nvSpPr>
        <p:spPr>
          <a:xfrm>
            <a:off x="566180" y="1009767"/>
            <a:ext cx="6182074" cy="4801315"/>
          </a:xfrm>
          <a:prstGeom prst="rect">
            <a:avLst/>
          </a:prstGeom>
          <a:noFill/>
        </p:spPr>
        <p:txBody>
          <a:bodyPr wrap="square" rtlCol="0">
            <a:spAutoFit/>
          </a:bodyPr>
          <a:lstStyle/>
          <a:p>
            <a:pPr marL="285750" indent="-285750">
              <a:buFont typeface="Arial"/>
              <a:buChar char="•"/>
            </a:pPr>
            <a:endParaRPr lang="en-US" sz="1800" b="1" dirty="0" smtClean="0"/>
          </a:p>
          <a:p>
            <a:pPr marL="285750" indent="-285750">
              <a:buFont typeface="Arial"/>
              <a:buChar char="•"/>
            </a:pPr>
            <a:r>
              <a:rPr lang="en-US" sz="1800" b="1" dirty="0" smtClean="0"/>
              <a:t>THE NUMBER OF WOMEN COMPETING AT THE GAMES INCREASED SIGNIFICANTLY OVER THE LAST 30 YEARS </a:t>
            </a:r>
            <a:r>
              <a:rPr lang="mr-IN" sz="1800" b="1" dirty="0" smtClean="0"/>
              <a:t>–</a:t>
            </a:r>
            <a:r>
              <a:rPr lang="en-US" sz="1800" b="1" dirty="0" smtClean="0"/>
              <a:t> FROM 26.1% TO 45.2%.</a:t>
            </a:r>
          </a:p>
          <a:p>
            <a:pPr marL="285750" indent="-285750">
              <a:buFont typeface="Arial"/>
              <a:buChar char="•"/>
            </a:pPr>
            <a:endParaRPr lang="en-US" sz="1800" b="1" dirty="0"/>
          </a:p>
          <a:p>
            <a:endParaRPr lang="en-US" sz="1800" b="1" dirty="0" smtClean="0"/>
          </a:p>
          <a:p>
            <a:pPr marL="285750" indent="-285750">
              <a:buFont typeface="Arial"/>
              <a:buChar char="•"/>
            </a:pPr>
            <a:r>
              <a:rPr lang="en-US" sz="1800" b="1" dirty="0"/>
              <a:t>WE HAVE NOTICED AN INCREASING TREND IN THE NUMBER OF FEMALE PARTICIPATION IN OLYMPICS IN BOTH THE COUNTRIES BUT COMPARED TO EACH OTHER, INDIA HAS A LONG WAY TO GO IN ORDER TO ABRDIDGE THE GAP OF GENDER </a:t>
            </a:r>
            <a:r>
              <a:rPr lang="en-US" sz="1800" b="1" dirty="0" smtClean="0"/>
              <a:t>INEQUALITY</a:t>
            </a:r>
            <a:r>
              <a:rPr lang="en-US" sz="1800" b="1" dirty="0"/>
              <a:t> </a:t>
            </a:r>
            <a:r>
              <a:rPr lang="en-US" sz="1800" b="1" dirty="0" smtClean="0"/>
              <a:t>AND TO IMPROVE ITS SPORTS FACILITIES AND TO PROVIDE EQUAL OPPORTUNITES TO BOTH GENDERS.</a:t>
            </a:r>
            <a:endParaRPr lang="en-US" sz="1800" b="1" dirty="0"/>
          </a:p>
          <a:p>
            <a:pPr marL="285750" indent="-285750">
              <a:buFont typeface="Arial"/>
              <a:buChar char="•"/>
            </a:pPr>
            <a:endParaRPr lang="en-US" sz="1800" b="1" dirty="0" smtClean="0"/>
          </a:p>
          <a:p>
            <a:pPr marL="285750" indent="-285750">
              <a:buFont typeface="Arial"/>
              <a:buChar char="•"/>
            </a:pPr>
            <a:endParaRPr lang="en-US" sz="1800" b="1" dirty="0" smtClean="0"/>
          </a:p>
          <a:p>
            <a:pPr marL="285750" indent="-285750">
              <a:buFont typeface="Arial"/>
              <a:buChar char="•"/>
            </a:pPr>
            <a:endParaRPr lang="en-US" sz="1800" b="1" dirty="0"/>
          </a:p>
        </p:txBody>
      </p:sp>
    </p:spTree>
    <p:extLst>
      <p:ext uri="{BB962C8B-B14F-4D97-AF65-F5344CB8AC3E}">
        <p14:creationId xmlns:p14="http://schemas.microsoft.com/office/powerpoint/2010/main" val="270722874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pic>
        <p:nvPicPr>
          <p:cNvPr id="355" name="Google Shape;355;p25" descr="Thank-You-Images-for-PPT-2.jpg"/>
          <p:cNvPicPr preferRelativeResize="0"/>
          <p:nvPr/>
        </p:nvPicPr>
        <p:blipFill rotWithShape="1">
          <a:blip r:embed="rId3">
            <a:alphaModFix/>
          </a:blip>
          <a:srcRect/>
          <a:stretch/>
        </p:blipFill>
        <p:spPr>
          <a:xfrm>
            <a:off x="110429" y="0"/>
            <a:ext cx="11843459" cy="6858000"/>
          </a:xfrm>
          <a:prstGeom prst="rect">
            <a:avLst/>
          </a:prstGeom>
          <a:noFill/>
          <a:ln>
            <a:noFill/>
          </a:ln>
        </p:spPr>
      </p:pic>
      <p:sp>
        <p:nvSpPr>
          <p:cNvPr id="356" name="Google Shape;356;p25"/>
          <p:cNvSpPr/>
          <p:nvPr/>
        </p:nvSpPr>
        <p:spPr>
          <a:xfrm>
            <a:off x="7577769" y="189045"/>
            <a:ext cx="292461" cy="292461"/>
          </a:xfrm>
          <a:custGeom>
            <a:avLst/>
            <a:gdLst/>
            <a:ahLst/>
            <a:cxnLst/>
            <a:rect l="l" t="t" r="r" b="b"/>
            <a:pathLst>
              <a:path w="350520" h="350520" extrusionOk="0">
                <a:moveTo>
                  <a:pt x="0" y="211455"/>
                </a:moveTo>
                <a:lnTo>
                  <a:pt x="0" y="139065"/>
                </a:lnTo>
                <a:lnTo>
                  <a:pt x="139065" y="139065"/>
                </a:lnTo>
                <a:lnTo>
                  <a:pt x="139065" y="0"/>
                </a:lnTo>
                <a:lnTo>
                  <a:pt x="211455" y="0"/>
                </a:lnTo>
                <a:lnTo>
                  <a:pt x="211455" y="139065"/>
                </a:lnTo>
                <a:lnTo>
                  <a:pt x="350520" y="139065"/>
                </a:lnTo>
                <a:lnTo>
                  <a:pt x="350520" y="211455"/>
                </a:lnTo>
                <a:lnTo>
                  <a:pt x="211455" y="211455"/>
                </a:lnTo>
                <a:lnTo>
                  <a:pt x="211455" y="350520"/>
                </a:lnTo>
                <a:lnTo>
                  <a:pt x="139065" y="350520"/>
                </a:lnTo>
                <a:lnTo>
                  <a:pt x="139065" y="211455"/>
                </a:lnTo>
                <a:close/>
              </a:path>
            </a:pathLst>
          </a:custGeom>
          <a:solidFill>
            <a:srgbClr val="17B58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57" name="Google Shape;357;p25"/>
          <p:cNvSpPr/>
          <p:nvPr/>
        </p:nvSpPr>
        <p:spPr>
          <a:xfrm>
            <a:off x="0" y="0"/>
            <a:ext cx="12192000" cy="6858000"/>
          </a:xfrm>
          <a:prstGeom prst="rect">
            <a:avLst/>
          </a:prstGeom>
          <a:gradFill>
            <a:gsLst>
              <a:gs pos="0">
                <a:srgbClr val="00248B">
                  <a:alpha val="95686"/>
                </a:srgbClr>
              </a:gs>
              <a:gs pos="52000">
                <a:srgbClr val="0681B0">
                  <a:alpha val="88627"/>
                </a:srgbClr>
              </a:gs>
              <a:gs pos="79000">
                <a:srgbClr val="45C2C2">
                  <a:alpha val="80000"/>
                </a:srgbClr>
              </a:gs>
              <a:gs pos="100000">
                <a:srgbClr val="BDE8C2">
                  <a:alpha val="95686"/>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358" name="Google Shape;358;p25" descr="Leyland-Paccar-Logo.jpg"/>
          <p:cNvPicPr preferRelativeResize="0"/>
          <p:nvPr/>
        </p:nvPicPr>
        <p:blipFill rotWithShape="1">
          <a:blip r:embed="rId4">
            <a:alphaModFix/>
          </a:blip>
          <a:srcRect/>
          <a:stretch/>
        </p:blipFill>
        <p:spPr>
          <a:xfrm>
            <a:off x="10559727" y="1"/>
            <a:ext cx="1632271" cy="530162"/>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14"/>
          <p:cNvPicPr preferRelativeResize="0"/>
          <p:nvPr/>
        </p:nvPicPr>
        <p:blipFill rotWithShape="1">
          <a:blip r:embed="rId3">
            <a:alphaModFix/>
          </a:blip>
          <a:srcRect l="-50" t="28380" r="53" b="29700"/>
          <a:stretch/>
        </p:blipFill>
        <p:spPr>
          <a:xfrm>
            <a:off x="-12700" y="14514"/>
            <a:ext cx="12204700" cy="3410858"/>
          </a:xfrm>
          <a:prstGeom prst="rect">
            <a:avLst/>
          </a:prstGeom>
          <a:noFill/>
          <a:ln>
            <a:noFill/>
          </a:ln>
        </p:spPr>
      </p:pic>
      <p:sp>
        <p:nvSpPr>
          <p:cNvPr id="104" name="Google Shape;104;p14"/>
          <p:cNvSpPr/>
          <p:nvPr/>
        </p:nvSpPr>
        <p:spPr>
          <a:xfrm>
            <a:off x="-14514" y="0"/>
            <a:ext cx="12221028" cy="3429000"/>
          </a:xfrm>
          <a:prstGeom prst="rect">
            <a:avLst/>
          </a:prstGeom>
          <a:gradFill>
            <a:gsLst>
              <a:gs pos="0">
                <a:srgbClr val="00248B">
                  <a:alpha val="95686"/>
                </a:srgbClr>
              </a:gs>
              <a:gs pos="52000">
                <a:srgbClr val="0681B0">
                  <a:alpha val="88627"/>
                </a:srgbClr>
              </a:gs>
              <a:gs pos="79000">
                <a:srgbClr val="45C2C2">
                  <a:alpha val="80000"/>
                </a:srgbClr>
              </a:gs>
              <a:gs pos="100000">
                <a:srgbClr val="BDE8C2">
                  <a:alpha val="95686"/>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05" name="Google Shape;105;p14"/>
          <p:cNvSpPr/>
          <p:nvPr/>
        </p:nvSpPr>
        <p:spPr>
          <a:xfrm>
            <a:off x="382303" y="189045"/>
            <a:ext cx="292461" cy="292461"/>
          </a:xfrm>
          <a:custGeom>
            <a:avLst/>
            <a:gdLst/>
            <a:ahLst/>
            <a:cxnLst/>
            <a:rect l="l" t="t" r="r" b="b"/>
            <a:pathLst>
              <a:path w="350520" h="350520" extrusionOk="0">
                <a:moveTo>
                  <a:pt x="0" y="211455"/>
                </a:moveTo>
                <a:lnTo>
                  <a:pt x="0" y="139065"/>
                </a:lnTo>
                <a:lnTo>
                  <a:pt x="139065" y="139065"/>
                </a:lnTo>
                <a:lnTo>
                  <a:pt x="139065" y="0"/>
                </a:lnTo>
                <a:lnTo>
                  <a:pt x="211455" y="0"/>
                </a:lnTo>
                <a:lnTo>
                  <a:pt x="211455" y="139065"/>
                </a:lnTo>
                <a:lnTo>
                  <a:pt x="350520" y="139065"/>
                </a:lnTo>
                <a:lnTo>
                  <a:pt x="350520" y="211455"/>
                </a:lnTo>
                <a:lnTo>
                  <a:pt x="211455" y="211455"/>
                </a:lnTo>
                <a:lnTo>
                  <a:pt x="211455" y="350520"/>
                </a:lnTo>
                <a:lnTo>
                  <a:pt x="139065" y="350520"/>
                </a:lnTo>
                <a:lnTo>
                  <a:pt x="139065" y="211455"/>
                </a:lnTo>
                <a:close/>
              </a:path>
            </a:pathLst>
          </a:custGeom>
          <a:solidFill>
            <a:srgbClr val="17B58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nvGrpSpPr>
          <p:cNvPr id="106" name="Google Shape;106;p14"/>
          <p:cNvGrpSpPr/>
          <p:nvPr/>
        </p:nvGrpSpPr>
        <p:grpSpPr>
          <a:xfrm>
            <a:off x="674764" y="585640"/>
            <a:ext cx="7501452" cy="1161314"/>
            <a:chOff x="3951373" y="2542839"/>
            <a:chExt cx="7501452" cy="1161314"/>
          </a:xfrm>
        </p:grpSpPr>
        <p:sp>
          <p:nvSpPr>
            <p:cNvPr id="107" name="Google Shape;107;p14"/>
            <p:cNvSpPr txBox="1"/>
            <p:nvPr/>
          </p:nvSpPr>
          <p:spPr>
            <a:xfrm>
              <a:off x="3951373" y="2542839"/>
              <a:ext cx="7501452" cy="1107996"/>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6000" b="1" dirty="0">
                  <a:solidFill>
                    <a:schemeClr val="lt1"/>
                  </a:solidFill>
                  <a:latin typeface="Calibri"/>
                  <a:ea typeface="Calibri"/>
                  <a:cs typeface="Calibri"/>
                  <a:sym typeface="Calibri"/>
                </a:rPr>
                <a:t>INTRODUCTION</a:t>
              </a:r>
              <a:endParaRPr sz="6000" b="1" dirty="0">
                <a:solidFill>
                  <a:schemeClr val="lt1"/>
                </a:solidFill>
                <a:latin typeface="Calibri"/>
                <a:ea typeface="Calibri"/>
                <a:cs typeface="Calibri"/>
                <a:sym typeface="Calibri"/>
              </a:endParaRPr>
            </a:p>
          </p:txBody>
        </p:sp>
        <p:cxnSp>
          <p:nvCxnSpPr>
            <p:cNvPr id="108" name="Google Shape;108;p14"/>
            <p:cNvCxnSpPr/>
            <p:nvPr/>
          </p:nvCxnSpPr>
          <p:spPr>
            <a:xfrm>
              <a:off x="3951373" y="3704153"/>
              <a:ext cx="392036" cy="0"/>
            </a:xfrm>
            <a:prstGeom prst="straightConnector1">
              <a:avLst/>
            </a:prstGeom>
            <a:noFill/>
            <a:ln w="9525" cap="flat" cmpd="sng">
              <a:solidFill>
                <a:schemeClr val="lt1"/>
              </a:solidFill>
              <a:prstDash val="solid"/>
              <a:miter lim="800000"/>
              <a:headEnd type="none" w="sm" len="sm"/>
              <a:tailEnd type="none" w="sm" len="sm"/>
            </a:ln>
          </p:spPr>
        </p:cxnSp>
      </p:grpSp>
      <p:sp>
        <p:nvSpPr>
          <p:cNvPr id="109" name="Google Shape;109;p14"/>
          <p:cNvSpPr txBox="1"/>
          <p:nvPr/>
        </p:nvSpPr>
        <p:spPr>
          <a:xfrm>
            <a:off x="674774" y="2392625"/>
            <a:ext cx="10714800" cy="5385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Clr>
                <a:schemeClr val="lt1"/>
              </a:buClr>
              <a:buSzPts val="1200"/>
              <a:buFont typeface="Arial"/>
              <a:buNone/>
            </a:pPr>
            <a:endParaRPr sz="1800" dirty="0">
              <a:solidFill>
                <a:schemeClr val="lt1"/>
              </a:solidFill>
              <a:latin typeface="Calibri"/>
              <a:ea typeface="Calibri"/>
              <a:cs typeface="Calibri"/>
              <a:sym typeface="Calibri"/>
            </a:endParaRPr>
          </a:p>
        </p:txBody>
      </p:sp>
      <p:sp>
        <p:nvSpPr>
          <p:cNvPr id="2" name="TextBox 1"/>
          <p:cNvSpPr txBox="1"/>
          <p:nvPr/>
        </p:nvSpPr>
        <p:spPr>
          <a:xfrm>
            <a:off x="336648" y="4395787"/>
            <a:ext cx="4192793" cy="2677656"/>
          </a:xfrm>
          <a:prstGeom prst="rect">
            <a:avLst/>
          </a:prstGeom>
          <a:noFill/>
        </p:spPr>
        <p:txBody>
          <a:bodyPr wrap="square" rtlCol="0">
            <a:spAutoFit/>
          </a:bodyPr>
          <a:lstStyle/>
          <a:p>
            <a:endParaRPr lang="en-US" dirty="0"/>
          </a:p>
          <a:p>
            <a:pPr marL="285750" indent="-285750">
              <a:buFont typeface="Arial"/>
              <a:buChar char="•"/>
            </a:pPr>
            <a:r>
              <a:rPr lang="en-US" dirty="0"/>
              <a:t>ID - Unique number for each athlete;</a:t>
            </a:r>
          </a:p>
          <a:p>
            <a:pPr marL="285750" indent="-285750">
              <a:buFont typeface="Arial"/>
              <a:buChar char="•"/>
            </a:pPr>
            <a:r>
              <a:rPr lang="en-US" dirty="0" smtClean="0"/>
              <a:t>Name - Athlete's name;</a:t>
            </a:r>
          </a:p>
          <a:p>
            <a:pPr marL="285750" indent="-285750">
              <a:buFont typeface="Arial"/>
              <a:buChar char="•"/>
            </a:pPr>
            <a:r>
              <a:rPr lang="en-US" dirty="0" smtClean="0"/>
              <a:t>Sex </a:t>
            </a:r>
            <a:r>
              <a:rPr lang="en-US" dirty="0"/>
              <a:t>- M or F;</a:t>
            </a:r>
          </a:p>
          <a:p>
            <a:pPr marL="285750" indent="-285750">
              <a:buFont typeface="Arial"/>
              <a:buChar char="•"/>
            </a:pPr>
            <a:r>
              <a:rPr lang="en-US" dirty="0" smtClean="0"/>
              <a:t>Age </a:t>
            </a:r>
            <a:r>
              <a:rPr lang="en-US" dirty="0"/>
              <a:t>- Integer;</a:t>
            </a:r>
          </a:p>
          <a:p>
            <a:pPr marL="285750" indent="-285750">
              <a:buFont typeface="Arial"/>
              <a:buChar char="•"/>
            </a:pPr>
            <a:r>
              <a:rPr lang="en-US" dirty="0" smtClean="0"/>
              <a:t>Height </a:t>
            </a:r>
            <a:r>
              <a:rPr lang="en-US" dirty="0"/>
              <a:t>- In centimeters;</a:t>
            </a:r>
          </a:p>
          <a:p>
            <a:pPr marL="285750" indent="-285750">
              <a:buFont typeface="Arial"/>
              <a:buChar char="•"/>
            </a:pPr>
            <a:r>
              <a:rPr lang="en-US" dirty="0" smtClean="0"/>
              <a:t>Weight </a:t>
            </a:r>
            <a:r>
              <a:rPr lang="en-US" dirty="0"/>
              <a:t>- In kilograms;</a:t>
            </a:r>
          </a:p>
          <a:p>
            <a:pPr marL="285750" indent="-285750">
              <a:buFont typeface="Arial"/>
              <a:buChar char="•"/>
            </a:pPr>
            <a:r>
              <a:rPr lang="en-US" dirty="0" smtClean="0"/>
              <a:t>Team </a:t>
            </a:r>
            <a:r>
              <a:rPr lang="en-US" dirty="0"/>
              <a:t>- Team name;</a:t>
            </a:r>
          </a:p>
          <a:p>
            <a:pPr marL="285750" indent="-285750">
              <a:buFont typeface="Arial"/>
              <a:buChar char="•"/>
            </a:pPr>
            <a:r>
              <a:rPr lang="en-US" dirty="0" smtClean="0"/>
              <a:t>NOC </a:t>
            </a:r>
            <a:r>
              <a:rPr lang="en-US" dirty="0"/>
              <a:t>- National Olympic Committee 3-letter </a:t>
            </a:r>
            <a:r>
              <a:rPr lang="en-US" dirty="0" smtClean="0"/>
              <a:t>code</a:t>
            </a:r>
            <a:endParaRPr lang="en-US" dirty="0"/>
          </a:p>
          <a:p>
            <a:endParaRPr lang="en-US" dirty="0" smtClean="0"/>
          </a:p>
          <a:p>
            <a:endParaRPr lang="en-US" dirty="0"/>
          </a:p>
        </p:txBody>
      </p:sp>
      <p:sp>
        <p:nvSpPr>
          <p:cNvPr id="3" name="TextBox 2"/>
          <p:cNvSpPr txBox="1"/>
          <p:nvPr/>
        </p:nvSpPr>
        <p:spPr>
          <a:xfrm>
            <a:off x="4315210" y="4666346"/>
            <a:ext cx="2983923" cy="1815882"/>
          </a:xfrm>
          <a:prstGeom prst="rect">
            <a:avLst/>
          </a:prstGeom>
          <a:noFill/>
        </p:spPr>
        <p:txBody>
          <a:bodyPr wrap="square" rtlCol="0">
            <a:spAutoFit/>
          </a:bodyPr>
          <a:lstStyle/>
          <a:p>
            <a:pPr marL="285750" indent="-285750">
              <a:buFont typeface="Arial"/>
              <a:buChar char="•"/>
            </a:pPr>
            <a:r>
              <a:rPr lang="en-US" dirty="0"/>
              <a:t>Games - Year and season;</a:t>
            </a:r>
          </a:p>
          <a:p>
            <a:pPr marL="285750" indent="-285750">
              <a:buFont typeface="Arial"/>
              <a:buChar char="•"/>
            </a:pPr>
            <a:r>
              <a:rPr lang="en-US" dirty="0"/>
              <a:t>Year - Integer;</a:t>
            </a:r>
          </a:p>
          <a:p>
            <a:pPr marL="285750" indent="-285750">
              <a:buFont typeface="Arial"/>
              <a:buChar char="•"/>
            </a:pPr>
            <a:r>
              <a:rPr lang="en-US" dirty="0"/>
              <a:t>Season - Summer or Winter;</a:t>
            </a:r>
          </a:p>
          <a:p>
            <a:pPr marL="285750" indent="-285750">
              <a:buFont typeface="Arial"/>
              <a:buChar char="•"/>
            </a:pPr>
            <a:r>
              <a:rPr lang="en-US" dirty="0"/>
              <a:t>City - Host city;</a:t>
            </a:r>
          </a:p>
          <a:p>
            <a:pPr marL="285750" indent="-285750">
              <a:buFont typeface="Arial"/>
              <a:buChar char="•"/>
            </a:pPr>
            <a:r>
              <a:rPr lang="en-US" dirty="0"/>
              <a:t>Sport - Sport;</a:t>
            </a:r>
          </a:p>
          <a:p>
            <a:pPr marL="285750" indent="-285750">
              <a:buFont typeface="Arial"/>
              <a:buChar char="•"/>
            </a:pPr>
            <a:r>
              <a:rPr lang="en-US" dirty="0"/>
              <a:t>Event - Event;</a:t>
            </a:r>
          </a:p>
          <a:p>
            <a:pPr marL="285750" indent="-285750">
              <a:buFont typeface="Arial"/>
              <a:buChar char="•"/>
            </a:pPr>
            <a:r>
              <a:rPr lang="en-US" dirty="0"/>
              <a:t>Medal - Gold, Silver, Bronze, or NA.</a:t>
            </a:r>
            <a:endParaRPr lang="en-US" dirty="0"/>
          </a:p>
        </p:txBody>
      </p:sp>
      <p:sp>
        <p:nvSpPr>
          <p:cNvPr id="4" name="TextBox 3"/>
          <p:cNvSpPr txBox="1"/>
          <p:nvPr/>
        </p:nvSpPr>
        <p:spPr>
          <a:xfrm>
            <a:off x="7390946" y="4314458"/>
            <a:ext cx="4651858" cy="2031325"/>
          </a:xfrm>
          <a:prstGeom prst="rect">
            <a:avLst/>
          </a:prstGeom>
          <a:noFill/>
        </p:spPr>
        <p:txBody>
          <a:bodyPr wrap="square" rtlCol="0">
            <a:spAutoFit/>
          </a:bodyPr>
          <a:lstStyle/>
          <a:p>
            <a:r>
              <a:rPr lang="en-US" dirty="0"/>
              <a:t>The six colors – blue, yellow, black, green, red, and the white background – were chosen because every nation’s flag contains at least one of them</a:t>
            </a:r>
            <a:r>
              <a:rPr lang="en-US" dirty="0" smtClean="0"/>
              <a:t>.</a:t>
            </a:r>
          </a:p>
          <a:p>
            <a:endParaRPr lang="en-US" dirty="0"/>
          </a:p>
          <a:p>
            <a:r>
              <a:rPr lang="en-US" dirty="0"/>
              <a:t>The 2012 London Games were the first Olympics in which all participating countries sent female athletes</a:t>
            </a:r>
            <a:r>
              <a:rPr lang="en-US" dirty="0" smtClean="0"/>
              <a:t>.</a:t>
            </a:r>
          </a:p>
          <a:p>
            <a:endParaRPr lang="en-US" dirty="0"/>
          </a:p>
          <a:p>
            <a:r>
              <a:rPr lang="en-US" dirty="0"/>
              <a:t>Women have been allowed to compete in the Olympics since 1900.</a:t>
            </a:r>
          </a:p>
        </p:txBody>
      </p:sp>
      <p:sp>
        <p:nvSpPr>
          <p:cNvPr id="6" name="TextBox 5"/>
          <p:cNvSpPr txBox="1"/>
          <p:nvPr/>
        </p:nvSpPr>
        <p:spPr>
          <a:xfrm>
            <a:off x="244835" y="3610682"/>
            <a:ext cx="6381003" cy="954107"/>
          </a:xfrm>
          <a:prstGeom prst="rect">
            <a:avLst/>
          </a:prstGeom>
          <a:noFill/>
        </p:spPr>
        <p:txBody>
          <a:bodyPr wrap="square" rtlCol="0">
            <a:spAutoFit/>
          </a:bodyPr>
          <a:lstStyle/>
          <a:p>
            <a:r>
              <a:rPr lang="en-US" dirty="0"/>
              <a:t>Our dataset contains 271116 rows and 15 columns; Each row corresponds to an individual athlete competing in an individual Olympic event (athlete-events). This is a historical dataset on the modern Olympic Games, including all the Games from Athens 1896 to Rio 2016. </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p21"/>
          <p:cNvPicPr preferRelativeResize="0"/>
          <p:nvPr/>
        </p:nvPicPr>
        <p:blipFill rotWithShape="1">
          <a:blip r:embed="rId3">
            <a:alphaModFix/>
          </a:blip>
          <a:srcRect l="7274" t="3854" r="50000" b="8583"/>
          <a:stretch/>
        </p:blipFill>
        <p:spPr>
          <a:xfrm>
            <a:off x="7182766" y="14514"/>
            <a:ext cx="5009235" cy="6843486"/>
          </a:xfrm>
          <a:prstGeom prst="rect">
            <a:avLst/>
          </a:prstGeom>
          <a:noFill/>
          <a:ln>
            <a:noFill/>
          </a:ln>
        </p:spPr>
      </p:pic>
      <p:sp>
        <p:nvSpPr>
          <p:cNvPr id="271" name="Google Shape;271;p21"/>
          <p:cNvSpPr/>
          <p:nvPr/>
        </p:nvSpPr>
        <p:spPr>
          <a:xfrm>
            <a:off x="7180953" y="0"/>
            <a:ext cx="5011048" cy="6858000"/>
          </a:xfrm>
          <a:prstGeom prst="rect">
            <a:avLst/>
          </a:prstGeom>
          <a:gradFill>
            <a:gsLst>
              <a:gs pos="0">
                <a:srgbClr val="00248B">
                  <a:alpha val="95686"/>
                </a:srgbClr>
              </a:gs>
              <a:gs pos="52000">
                <a:srgbClr val="0681B0">
                  <a:alpha val="88627"/>
                </a:srgbClr>
              </a:gs>
              <a:gs pos="79000">
                <a:srgbClr val="45C2C2">
                  <a:alpha val="80000"/>
                </a:srgbClr>
              </a:gs>
              <a:gs pos="100000">
                <a:srgbClr val="BDE8C2">
                  <a:alpha val="95686"/>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72" name="Google Shape;272;p21"/>
          <p:cNvSpPr/>
          <p:nvPr/>
        </p:nvSpPr>
        <p:spPr>
          <a:xfrm>
            <a:off x="7394143" y="709228"/>
            <a:ext cx="292461" cy="292461"/>
          </a:xfrm>
          <a:custGeom>
            <a:avLst/>
            <a:gdLst/>
            <a:ahLst/>
            <a:cxnLst/>
            <a:rect l="l" t="t" r="r" b="b"/>
            <a:pathLst>
              <a:path w="350520" h="350520" extrusionOk="0">
                <a:moveTo>
                  <a:pt x="0" y="211455"/>
                </a:moveTo>
                <a:lnTo>
                  <a:pt x="0" y="139065"/>
                </a:lnTo>
                <a:lnTo>
                  <a:pt x="139065" y="139065"/>
                </a:lnTo>
                <a:lnTo>
                  <a:pt x="139065" y="0"/>
                </a:lnTo>
                <a:lnTo>
                  <a:pt x="211455" y="0"/>
                </a:lnTo>
                <a:lnTo>
                  <a:pt x="211455" y="139065"/>
                </a:lnTo>
                <a:lnTo>
                  <a:pt x="350520" y="139065"/>
                </a:lnTo>
                <a:lnTo>
                  <a:pt x="350520" y="211455"/>
                </a:lnTo>
                <a:lnTo>
                  <a:pt x="211455" y="211455"/>
                </a:lnTo>
                <a:lnTo>
                  <a:pt x="211455" y="350520"/>
                </a:lnTo>
                <a:lnTo>
                  <a:pt x="139065" y="350520"/>
                </a:lnTo>
                <a:lnTo>
                  <a:pt x="139065" y="211455"/>
                </a:lnTo>
                <a:close/>
              </a:path>
            </a:pathLst>
          </a:custGeom>
          <a:solidFill>
            <a:srgbClr val="17B58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2" name="Picture 1" descr="team-usa-rowing-preview-8.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952" y="443685"/>
            <a:ext cx="2932963" cy="1637046"/>
          </a:xfrm>
          <a:prstGeom prst="rect">
            <a:avLst/>
          </a:prstGeom>
        </p:spPr>
      </p:pic>
      <p:pic>
        <p:nvPicPr>
          <p:cNvPr id="3" name="Picture 2" descr="HimaDas.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0433" y="3778976"/>
            <a:ext cx="3091038" cy="1728843"/>
          </a:xfrm>
          <a:prstGeom prst="rect">
            <a:avLst/>
          </a:prstGeom>
        </p:spPr>
      </p:pic>
      <p:grpSp>
        <p:nvGrpSpPr>
          <p:cNvPr id="11" name="Google Shape;106;p14"/>
          <p:cNvGrpSpPr/>
          <p:nvPr/>
        </p:nvGrpSpPr>
        <p:grpSpPr>
          <a:xfrm>
            <a:off x="7742893" y="815132"/>
            <a:ext cx="4254003" cy="1161314"/>
            <a:chOff x="3951373" y="2542839"/>
            <a:chExt cx="7501452" cy="1161314"/>
          </a:xfrm>
        </p:grpSpPr>
        <p:sp>
          <p:nvSpPr>
            <p:cNvPr id="12" name="Google Shape;107;p14"/>
            <p:cNvSpPr txBox="1"/>
            <p:nvPr/>
          </p:nvSpPr>
          <p:spPr>
            <a:xfrm>
              <a:off x="3951373" y="2542839"/>
              <a:ext cx="7501452" cy="1107996"/>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6000" b="1" dirty="0" smtClean="0">
                  <a:solidFill>
                    <a:schemeClr val="lt1"/>
                  </a:solidFill>
                  <a:latin typeface="Calibri"/>
                  <a:ea typeface="Calibri"/>
                  <a:cs typeface="Calibri"/>
                  <a:sym typeface="Calibri"/>
                </a:rPr>
                <a:t>PROBLEM </a:t>
              </a:r>
            </a:p>
            <a:p>
              <a:pPr marL="0" marR="0" lvl="0" indent="0" algn="l" rtl="0">
                <a:spcBef>
                  <a:spcPts val="0"/>
                </a:spcBef>
                <a:spcAft>
                  <a:spcPts val="0"/>
                </a:spcAft>
                <a:buNone/>
              </a:pPr>
              <a:r>
                <a:rPr lang="en-US" sz="6000" b="1" dirty="0" smtClean="0">
                  <a:solidFill>
                    <a:schemeClr val="lt1"/>
                  </a:solidFill>
                  <a:latin typeface="Calibri"/>
                  <a:ea typeface="Calibri"/>
                  <a:cs typeface="Calibri"/>
                  <a:sym typeface="Calibri"/>
                </a:rPr>
                <a:t>STATEMENT</a:t>
              </a:r>
              <a:endParaRPr sz="6000" b="1" dirty="0">
                <a:solidFill>
                  <a:schemeClr val="lt1"/>
                </a:solidFill>
                <a:latin typeface="Calibri"/>
                <a:ea typeface="Calibri"/>
                <a:cs typeface="Calibri"/>
                <a:sym typeface="Calibri"/>
              </a:endParaRPr>
            </a:p>
          </p:txBody>
        </p:sp>
        <p:cxnSp>
          <p:nvCxnSpPr>
            <p:cNvPr id="13" name="Google Shape;108;p14"/>
            <p:cNvCxnSpPr/>
            <p:nvPr/>
          </p:nvCxnSpPr>
          <p:spPr>
            <a:xfrm>
              <a:off x="3951373" y="3704153"/>
              <a:ext cx="392036" cy="0"/>
            </a:xfrm>
            <a:prstGeom prst="straightConnector1">
              <a:avLst/>
            </a:prstGeom>
            <a:noFill/>
            <a:ln w="9525" cap="flat" cmpd="sng">
              <a:solidFill>
                <a:schemeClr val="lt1"/>
              </a:solidFill>
              <a:prstDash val="solid"/>
              <a:miter lim="800000"/>
              <a:headEnd type="none" w="sm" len="sm"/>
              <a:tailEnd type="none" w="sm" len="sm"/>
            </a:ln>
          </p:spPr>
        </p:cxnSp>
      </p:grpSp>
      <p:pic>
        <p:nvPicPr>
          <p:cNvPr id="14" name="Picture 13" descr="Gender-Inequality-in-Sports.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47436" y="3121096"/>
            <a:ext cx="4672163" cy="2034835"/>
          </a:xfrm>
          <a:prstGeom prst="rect">
            <a:avLst/>
          </a:prstGeom>
        </p:spPr>
      </p:pic>
      <p:sp>
        <p:nvSpPr>
          <p:cNvPr id="4" name="TextBox 3"/>
          <p:cNvSpPr txBox="1"/>
          <p:nvPr/>
        </p:nvSpPr>
        <p:spPr>
          <a:xfrm>
            <a:off x="535576" y="2555016"/>
            <a:ext cx="5830125" cy="1015663"/>
          </a:xfrm>
          <a:prstGeom prst="rect">
            <a:avLst/>
          </a:prstGeom>
          <a:noFill/>
        </p:spPr>
        <p:txBody>
          <a:bodyPr wrap="square" rtlCol="0">
            <a:spAutoFit/>
          </a:bodyPr>
          <a:lstStyle/>
          <a:p>
            <a:r>
              <a:rPr lang="en-US" sz="2000" b="1" dirty="0" smtClean="0">
                <a:latin typeface="Calibri"/>
                <a:cs typeface="Calibri"/>
              </a:rPr>
              <a:t>HOW DIFFERENT IS GENDER EQUALITY IN OLYMPICS FROM THE PERSPECTIVE OF A DEVELOPED COUNTRY VS A DEVELOPING COUNTRY?  </a:t>
            </a:r>
            <a:endParaRPr lang="en-US" sz="2000" b="1" dirty="0">
              <a:latin typeface="Calibri"/>
              <a:cs typeface="Calibri"/>
            </a:endParaRPr>
          </a:p>
        </p:txBody>
      </p:sp>
      <p:sp>
        <p:nvSpPr>
          <p:cNvPr id="5" name="TextBox 4"/>
          <p:cNvSpPr txBox="1"/>
          <p:nvPr/>
        </p:nvSpPr>
        <p:spPr>
          <a:xfrm>
            <a:off x="3060433" y="5614917"/>
            <a:ext cx="2999224" cy="276999"/>
          </a:xfrm>
          <a:prstGeom prst="rect">
            <a:avLst/>
          </a:prstGeom>
          <a:noFill/>
        </p:spPr>
        <p:txBody>
          <a:bodyPr wrap="square" rtlCol="0">
            <a:spAutoFit/>
          </a:bodyPr>
          <a:lstStyle/>
          <a:p>
            <a:r>
              <a:rPr lang="en-US" sz="1200" dirty="0" smtClean="0"/>
              <a:t>DEVELOPING COUNTRY : INDIA</a:t>
            </a:r>
            <a:endParaRPr lang="en-US" sz="1200" dirty="0"/>
          </a:p>
        </p:txBody>
      </p:sp>
      <p:sp>
        <p:nvSpPr>
          <p:cNvPr id="17" name="TextBox 16"/>
          <p:cNvSpPr txBox="1"/>
          <p:nvPr/>
        </p:nvSpPr>
        <p:spPr>
          <a:xfrm>
            <a:off x="718580" y="2141335"/>
            <a:ext cx="2999224" cy="276999"/>
          </a:xfrm>
          <a:prstGeom prst="rect">
            <a:avLst/>
          </a:prstGeom>
          <a:noFill/>
        </p:spPr>
        <p:txBody>
          <a:bodyPr wrap="square" rtlCol="0">
            <a:spAutoFit/>
          </a:bodyPr>
          <a:lstStyle/>
          <a:p>
            <a:r>
              <a:rPr lang="en-US" sz="1200" dirty="0" smtClean="0"/>
              <a:t>DEVELOPED COUNTRY : USA</a:t>
            </a:r>
            <a:endParaRPr lang="en-US" sz="1200"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1" name="Google Shape;251;p19"/>
          <p:cNvSpPr/>
          <p:nvPr/>
        </p:nvSpPr>
        <p:spPr>
          <a:xfrm>
            <a:off x="168743" y="152996"/>
            <a:ext cx="443343" cy="397786"/>
          </a:xfrm>
          <a:custGeom>
            <a:avLst/>
            <a:gdLst/>
            <a:ahLst/>
            <a:cxnLst/>
            <a:rect l="l" t="t" r="r" b="b"/>
            <a:pathLst>
              <a:path w="350520" h="350520" extrusionOk="0">
                <a:moveTo>
                  <a:pt x="0" y="211455"/>
                </a:moveTo>
                <a:lnTo>
                  <a:pt x="0" y="139065"/>
                </a:lnTo>
                <a:lnTo>
                  <a:pt x="139065" y="139065"/>
                </a:lnTo>
                <a:lnTo>
                  <a:pt x="139065" y="0"/>
                </a:lnTo>
                <a:lnTo>
                  <a:pt x="211455" y="0"/>
                </a:lnTo>
                <a:lnTo>
                  <a:pt x="211455" y="139065"/>
                </a:lnTo>
                <a:lnTo>
                  <a:pt x="350520" y="139065"/>
                </a:lnTo>
                <a:lnTo>
                  <a:pt x="350520" y="211455"/>
                </a:lnTo>
                <a:lnTo>
                  <a:pt x="211455" y="211455"/>
                </a:lnTo>
                <a:lnTo>
                  <a:pt x="211455" y="350520"/>
                </a:lnTo>
                <a:lnTo>
                  <a:pt x="139065" y="350520"/>
                </a:lnTo>
                <a:lnTo>
                  <a:pt x="139065" y="211455"/>
                </a:lnTo>
                <a:close/>
              </a:path>
            </a:pathLst>
          </a:custGeom>
          <a:solidFill>
            <a:srgbClr val="45C2C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pic>
        <p:nvPicPr>
          <p:cNvPr id="4" name="Picture 3" descr="Screen Shot 2019-05-17 at 8.11.5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189" y="1023424"/>
            <a:ext cx="5638800" cy="3390900"/>
          </a:xfrm>
          <a:prstGeom prst="rect">
            <a:avLst/>
          </a:prstGeom>
        </p:spPr>
      </p:pic>
      <p:pic>
        <p:nvPicPr>
          <p:cNvPr id="8" name="Picture 7" descr="Screen Shot 2019-05-17 at 8.35.08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772" y="4348753"/>
            <a:ext cx="5198039" cy="1281461"/>
          </a:xfrm>
          <a:prstGeom prst="rect">
            <a:avLst/>
          </a:prstGeom>
        </p:spPr>
      </p:pic>
      <p:sp>
        <p:nvSpPr>
          <p:cNvPr id="14" name="Google Shape;107;p14"/>
          <p:cNvSpPr txBox="1"/>
          <p:nvPr/>
        </p:nvSpPr>
        <p:spPr>
          <a:xfrm>
            <a:off x="5401664" y="539742"/>
            <a:ext cx="6661302" cy="1107996"/>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000" b="1" dirty="0" smtClean="0">
                <a:solidFill>
                  <a:srgbClr val="3366FF"/>
                </a:solidFill>
                <a:latin typeface="Calibri"/>
                <a:ea typeface="Calibri"/>
                <a:cs typeface="Calibri"/>
                <a:sym typeface="Calibri"/>
              </a:rPr>
              <a:t>INSIGHTS</a:t>
            </a:r>
          </a:p>
          <a:p>
            <a:pPr marL="857250" marR="0" lvl="0" indent="-857250" algn="l" rtl="0">
              <a:spcBef>
                <a:spcPts val="0"/>
              </a:spcBef>
              <a:spcAft>
                <a:spcPts val="0"/>
              </a:spcAft>
              <a:buFont typeface="Arial"/>
              <a:buChar char="•"/>
            </a:pPr>
            <a:endParaRPr sz="4000" b="1" dirty="0">
              <a:solidFill>
                <a:schemeClr val="tx1"/>
              </a:solidFill>
              <a:latin typeface="Calibri"/>
              <a:ea typeface="Calibri"/>
              <a:cs typeface="Calibri"/>
              <a:sym typeface="Calibri"/>
            </a:endParaRPr>
          </a:p>
        </p:txBody>
      </p:sp>
      <p:sp>
        <p:nvSpPr>
          <p:cNvPr id="10" name="TextBox 9"/>
          <p:cNvSpPr txBox="1"/>
          <p:nvPr/>
        </p:nvSpPr>
        <p:spPr>
          <a:xfrm>
            <a:off x="6518722" y="1422853"/>
            <a:ext cx="5049715" cy="4524316"/>
          </a:xfrm>
          <a:prstGeom prst="rect">
            <a:avLst/>
          </a:prstGeom>
          <a:noFill/>
        </p:spPr>
        <p:txBody>
          <a:bodyPr wrap="square" rtlCol="0">
            <a:spAutoFit/>
          </a:bodyPr>
          <a:lstStyle/>
          <a:p>
            <a:pPr marL="285750" indent="-285750">
              <a:buFont typeface="Arial"/>
              <a:buChar char="•"/>
            </a:pPr>
            <a:r>
              <a:rPr lang="en-US" sz="1800" dirty="0"/>
              <a:t>Sporting activity in Ancient Greece was generally reserved to men from the aristocracy who were physically perfect. </a:t>
            </a:r>
            <a:r>
              <a:rPr lang="en-US" sz="1800" dirty="0" smtClean="0"/>
              <a:t>Participation </a:t>
            </a:r>
            <a:r>
              <a:rPr lang="en-US" sz="1800" dirty="0"/>
              <a:t>was limited to free Greek male </a:t>
            </a:r>
            <a:r>
              <a:rPr lang="en-US" sz="1800" dirty="0" smtClean="0"/>
              <a:t>citizens. Women </a:t>
            </a:r>
            <a:r>
              <a:rPr lang="en-US" sz="1800" dirty="0"/>
              <a:t>were not permitted to attend the games much less participate.</a:t>
            </a:r>
            <a:endParaRPr lang="en-US" sz="1800" dirty="0" smtClean="0"/>
          </a:p>
          <a:p>
            <a:pPr marL="285750" indent="-285750">
              <a:buFont typeface="Arial"/>
              <a:buChar char="•"/>
            </a:pPr>
            <a:endParaRPr lang="en-US" sz="1800" dirty="0"/>
          </a:p>
          <a:p>
            <a:pPr marL="285750" indent="-285750">
              <a:buFont typeface="Arial"/>
              <a:buChar char="•"/>
            </a:pPr>
            <a:r>
              <a:rPr lang="en-US" sz="1800" dirty="0" smtClean="0"/>
              <a:t>Female </a:t>
            </a:r>
            <a:r>
              <a:rPr lang="en-US" sz="1800" dirty="0"/>
              <a:t>athletes were excluded from the first modern Olympic Games in 1896 because its founder, Pierre de Coubertin, felt their participation would be inappropriate.</a:t>
            </a:r>
          </a:p>
          <a:p>
            <a:pPr marL="285750" indent="-285750">
              <a:buFont typeface="Arial"/>
              <a:buChar char="•"/>
            </a:pPr>
            <a:endParaRPr lang="en-US" sz="1800" dirty="0"/>
          </a:p>
          <a:p>
            <a:pPr marL="285750" indent="-285750">
              <a:buFont typeface="Arial"/>
              <a:buChar char="•"/>
            </a:pPr>
            <a:r>
              <a:rPr lang="en-US" sz="1800" dirty="0"/>
              <a:t>“No matter how toughened a sportswoman may be, her organism is not cut out to sustain certain shocks,” the French educator and historian said then.</a:t>
            </a:r>
          </a:p>
        </p:txBody>
      </p:sp>
      <p:sp>
        <p:nvSpPr>
          <p:cNvPr id="17" name="TextBox 16"/>
          <p:cNvSpPr txBox="1"/>
          <p:nvPr/>
        </p:nvSpPr>
        <p:spPr>
          <a:xfrm>
            <a:off x="550878" y="5859708"/>
            <a:ext cx="1805656" cy="584776"/>
          </a:xfrm>
          <a:prstGeom prst="rect">
            <a:avLst/>
          </a:prstGeom>
          <a:noFill/>
        </p:spPr>
        <p:txBody>
          <a:bodyPr wrap="square" rtlCol="0">
            <a:spAutoFit/>
          </a:bodyPr>
          <a:lstStyle/>
          <a:p>
            <a:r>
              <a:rPr lang="en-US" sz="1600" dirty="0" smtClean="0"/>
              <a:t>M = 72.5%</a:t>
            </a:r>
          </a:p>
          <a:p>
            <a:r>
              <a:rPr lang="en-US" sz="1600" dirty="0" smtClean="0"/>
              <a:t>F = 27.5%</a:t>
            </a:r>
            <a:endParaRPr lang="en-US" sz="1600"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1" name="Google Shape;251;p19"/>
          <p:cNvSpPr/>
          <p:nvPr/>
        </p:nvSpPr>
        <p:spPr>
          <a:xfrm>
            <a:off x="168743" y="152996"/>
            <a:ext cx="443343" cy="397786"/>
          </a:xfrm>
          <a:custGeom>
            <a:avLst/>
            <a:gdLst/>
            <a:ahLst/>
            <a:cxnLst/>
            <a:rect l="l" t="t" r="r" b="b"/>
            <a:pathLst>
              <a:path w="350520" h="350520" extrusionOk="0">
                <a:moveTo>
                  <a:pt x="0" y="211455"/>
                </a:moveTo>
                <a:lnTo>
                  <a:pt x="0" y="139065"/>
                </a:lnTo>
                <a:lnTo>
                  <a:pt x="139065" y="139065"/>
                </a:lnTo>
                <a:lnTo>
                  <a:pt x="139065" y="0"/>
                </a:lnTo>
                <a:lnTo>
                  <a:pt x="211455" y="0"/>
                </a:lnTo>
                <a:lnTo>
                  <a:pt x="211455" y="139065"/>
                </a:lnTo>
                <a:lnTo>
                  <a:pt x="350520" y="139065"/>
                </a:lnTo>
                <a:lnTo>
                  <a:pt x="350520" y="211455"/>
                </a:lnTo>
                <a:lnTo>
                  <a:pt x="211455" y="211455"/>
                </a:lnTo>
                <a:lnTo>
                  <a:pt x="211455" y="350520"/>
                </a:lnTo>
                <a:lnTo>
                  <a:pt x="139065" y="350520"/>
                </a:lnTo>
                <a:lnTo>
                  <a:pt x="139065" y="211455"/>
                </a:lnTo>
                <a:close/>
              </a:path>
            </a:pathLst>
          </a:custGeom>
          <a:solidFill>
            <a:srgbClr val="45C2C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4" name="Google Shape;107;p14"/>
          <p:cNvSpPr txBox="1"/>
          <p:nvPr/>
        </p:nvSpPr>
        <p:spPr>
          <a:xfrm>
            <a:off x="5401664" y="539742"/>
            <a:ext cx="6661302" cy="1107996"/>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4000" b="1" dirty="0" smtClean="0">
                <a:solidFill>
                  <a:srgbClr val="3366FF"/>
                </a:solidFill>
                <a:latin typeface="Calibri"/>
                <a:ea typeface="Calibri"/>
                <a:cs typeface="Calibri"/>
                <a:sym typeface="Calibri"/>
              </a:rPr>
              <a:t>INSIGHTS</a:t>
            </a:r>
          </a:p>
          <a:p>
            <a:pPr marL="857250" marR="0" lvl="0" indent="-857250" algn="l" rtl="0">
              <a:spcBef>
                <a:spcPts val="0"/>
              </a:spcBef>
              <a:spcAft>
                <a:spcPts val="0"/>
              </a:spcAft>
              <a:buFont typeface="Arial"/>
              <a:buChar char="•"/>
            </a:pPr>
            <a:endParaRPr sz="4000" b="1" dirty="0">
              <a:solidFill>
                <a:schemeClr val="tx1"/>
              </a:solidFill>
              <a:latin typeface="Calibri"/>
              <a:ea typeface="Calibri"/>
              <a:cs typeface="Calibri"/>
              <a:sym typeface="Calibri"/>
            </a:endParaRPr>
          </a:p>
        </p:txBody>
      </p:sp>
      <p:sp>
        <p:nvSpPr>
          <p:cNvPr id="10" name="TextBox 9"/>
          <p:cNvSpPr txBox="1"/>
          <p:nvPr/>
        </p:nvSpPr>
        <p:spPr>
          <a:xfrm>
            <a:off x="6518722" y="1422853"/>
            <a:ext cx="5049715" cy="5632312"/>
          </a:xfrm>
          <a:prstGeom prst="rect">
            <a:avLst/>
          </a:prstGeom>
          <a:noFill/>
        </p:spPr>
        <p:txBody>
          <a:bodyPr wrap="square" rtlCol="0">
            <a:spAutoFit/>
          </a:bodyPr>
          <a:lstStyle/>
          <a:p>
            <a:pPr marL="285750" indent="-285750">
              <a:buFont typeface="Arial"/>
              <a:buChar char="•"/>
            </a:pPr>
            <a:r>
              <a:rPr lang="en-US" sz="1800" dirty="0" smtClean="0"/>
              <a:t>This graph shows the top 5 countries with the most medals in Olympics from 1896-2016. </a:t>
            </a:r>
          </a:p>
          <a:p>
            <a:pPr marL="285750" indent="-285750">
              <a:buFont typeface="Arial"/>
              <a:buChar char="•"/>
            </a:pPr>
            <a:r>
              <a:rPr lang="en-US" sz="1800" dirty="0" smtClean="0"/>
              <a:t>The reason why USA has the most medals is because they have better corporate funding for Olympian training and they have better facilities.</a:t>
            </a:r>
          </a:p>
          <a:p>
            <a:pPr marL="285750" indent="-285750">
              <a:buFont typeface="Arial"/>
              <a:buChar char="•"/>
            </a:pPr>
            <a:r>
              <a:rPr lang="en-US" sz="1800" dirty="0"/>
              <a:t>US colleges offer scholarships to high performing high school athletes</a:t>
            </a:r>
            <a:r>
              <a:rPr lang="en-US" sz="1800" dirty="0" smtClean="0"/>
              <a:t>. This promotes sport. Also, they have state of the art training facilities.</a:t>
            </a:r>
          </a:p>
          <a:p>
            <a:pPr marL="285750" indent="-285750">
              <a:buFont typeface="Arial"/>
              <a:buChar char="•"/>
            </a:pPr>
            <a:r>
              <a:rPr lang="en-US" sz="1800" dirty="0" smtClean="0"/>
              <a:t>We want to compare USA and India because the opportunities provided to Females in both the countries are radically different. This will further explain the gap of gender inequality between Developed and Developing Country. </a:t>
            </a:r>
          </a:p>
          <a:p>
            <a:pPr marL="285750" indent="-285750">
              <a:buFont typeface="Arial"/>
              <a:buChar char="•"/>
            </a:pPr>
            <a:endParaRPr lang="en-US" sz="1800" dirty="0" smtClean="0"/>
          </a:p>
          <a:p>
            <a:pPr marL="285750" indent="-285750">
              <a:buFont typeface="Arial"/>
              <a:buChar char="•"/>
            </a:pPr>
            <a:endParaRPr lang="en-US" sz="1800" dirty="0" smtClean="0"/>
          </a:p>
          <a:p>
            <a:pPr marL="285750" indent="-285750">
              <a:buFont typeface="Arial"/>
              <a:buChar char="•"/>
            </a:pPr>
            <a:endParaRPr lang="en-US" sz="1800" dirty="0" smtClean="0"/>
          </a:p>
        </p:txBody>
      </p:sp>
      <p:pic>
        <p:nvPicPr>
          <p:cNvPr id="2" name="Picture 1" descr="Screen Shot 2019-05-17 at 9.27.0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30" y="844291"/>
            <a:ext cx="5956300" cy="5676900"/>
          </a:xfrm>
          <a:prstGeom prst="rect">
            <a:avLst/>
          </a:prstGeom>
        </p:spPr>
      </p:pic>
    </p:spTree>
    <p:extLst>
      <p:ext uri="{BB962C8B-B14F-4D97-AF65-F5344CB8AC3E}">
        <p14:creationId xmlns:p14="http://schemas.microsoft.com/office/powerpoint/2010/main" val="218515098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3" name="Picture 2" descr="Screen Shot 2019-05-17 at 8.27.0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2815" y="1000625"/>
            <a:ext cx="5447634" cy="3575010"/>
          </a:xfrm>
          <a:prstGeom prst="rect">
            <a:avLst/>
          </a:prstGeom>
        </p:spPr>
      </p:pic>
      <p:pic>
        <p:nvPicPr>
          <p:cNvPr id="4" name="Picture 3" descr="Screen Shot 2019-05-17 at 8.27.01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3779" y="4683041"/>
            <a:ext cx="3482765" cy="1353492"/>
          </a:xfrm>
          <a:prstGeom prst="rect">
            <a:avLst/>
          </a:prstGeom>
        </p:spPr>
      </p:pic>
      <p:pic>
        <p:nvPicPr>
          <p:cNvPr id="2" name="Picture 1" descr="Screen Shot 2019-05-17 at 8.25.29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425" y="931923"/>
            <a:ext cx="5667132" cy="3918017"/>
          </a:xfrm>
          <a:prstGeom prst="rect">
            <a:avLst/>
          </a:prstGeom>
        </p:spPr>
      </p:pic>
      <p:pic>
        <p:nvPicPr>
          <p:cNvPr id="5" name="Picture 4" descr="Screen Shot 2019-05-17 at 8.25.23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316" y="4761841"/>
            <a:ext cx="3648176" cy="1146108"/>
          </a:xfrm>
          <a:prstGeom prst="rect">
            <a:avLst/>
          </a:prstGeom>
        </p:spPr>
      </p:pic>
      <p:sp>
        <p:nvSpPr>
          <p:cNvPr id="8" name="TextBox 7"/>
          <p:cNvSpPr txBox="1"/>
          <p:nvPr/>
        </p:nvSpPr>
        <p:spPr>
          <a:xfrm>
            <a:off x="520273" y="5905606"/>
            <a:ext cx="1331289" cy="523220"/>
          </a:xfrm>
          <a:prstGeom prst="rect">
            <a:avLst/>
          </a:prstGeom>
          <a:noFill/>
        </p:spPr>
        <p:txBody>
          <a:bodyPr wrap="square" rtlCol="0">
            <a:spAutoFit/>
          </a:bodyPr>
          <a:lstStyle/>
          <a:p>
            <a:r>
              <a:rPr lang="en-US" dirty="0" smtClean="0"/>
              <a:t>M = 68%</a:t>
            </a:r>
          </a:p>
          <a:p>
            <a:r>
              <a:rPr lang="en-US" dirty="0" smtClean="0"/>
              <a:t>F = 32%</a:t>
            </a:r>
            <a:endParaRPr lang="en-US" dirty="0"/>
          </a:p>
        </p:txBody>
      </p:sp>
      <p:sp>
        <p:nvSpPr>
          <p:cNvPr id="10" name="TextBox 9"/>
          <p:cNvSpPr txBox="1"/>
          <p:nvPr/>
        </p:nvSpPr>
        <p:spPr>
          <a:xfrm>
            <a:off x="6778237" y="5966208"/>
            <a:ext cx="1500234" cy="523220"/>
          </a:xfrm>
          <a:prstGeom prst="rect">
            <a:avLst/>
          </a:prstGeom>
          <a:noFill/>
        </p:spPr>
        <p:txBody>
          <a:bodyPr wrap="square" rtlCol="0">
            <a:spAutoFit/>
          </a:bodyPr>
          <a:lstStyle/>
          <a:p>
            <a:r>
              <a:rPr lang="en-US" dirty="0" smtClean="0"/>
              <a:t>M% = 83%</a:t>
            </a:r>
          </a:p>
          <a:p>
            <a:r>
              <a:rPr lang="en-US" dirty="0" smtClean="0"/>
              <a:t>F% = 17%</a:t>
            </a:r>
            <a:endParaRPr lang="en-US" dirty="0"/>
          </a:p>
        </p:txBody>
      </p:sp>
      <p:pic>
        <p:nvPicPr>
          <p:cNvPr id="11" name="Picture 10" descr="1280px-Flag_of_the_United_States.svg.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755441" cy="397787"/>
          </a:xfrm>
          <a:prstGeom prst="rect">
            <a:avLst/>
          </a:prstGeom>
        </p:spPr>
      </p:pic>
      <p:pic>
        <p:nvPicPr>
          <p:cNvPr id="12" name="Picture 11" descr="255px-Flag_of_India.svg.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34675" y="0"/>
            <a:ext cx="757325" cy="504883"/>
          </a:xfrm>
          <a:prstGeom prst="rect">
            <a:avLst/>
          </a:prstGeom>
        </p:spPr>
      </p:pic>
      <p:sp>
        <p:nvSpPr>
          <p:cNvPr id="13" name="TextBox 12"/>
          <p:cNvSpPr txBox="1"/>
          <p:nvPr/>
        </p:nvSpPr>
        <p:spPr>
          <a:xfrm>
            <a:off x="1055849" y="489583"/>
            <a:ext cx="10191242" cy="369332"/>
          </a:xfrm>
          <a:prstGeom prst="rect">
            <a:avLst/>
          </a:prstGeom>
          <a:noFill/>
        </p:spPr>
        <p:txBody>
          <a:bodyPr wrap="square" rtlCol="0">
            <a:spAutoFit/>
          </a:bodyPr>
          <a:lstStyle/>
          <a:p>
            <a:pPr algn="ctr"/>
            <a:r>
              <a:rPr lang="en-US" sz="1800" b="1" dirty="0" smtClean="0"/>
              <a:t>MALE-FEMALE ATHELETES SPLIT FOR BOTH THE COUNTRIES </a:t>
            </a:r>
            <a:endParaRPr lang="en-US" sz="1800" b="1" dirty="0"/>
          </a:p>
        </p:txBody>
      </p:sp>
    </p:spTree>
    <p:extLst>
      <p:ext uri="{BB962C8B-B14F-4D97-AF65-F5344CB8AC3E}">
        <p14:creationId xmlns:p14="http://schemas.microsoft.com/office/powerpoint/2010/main" val="423103648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8" name="TextBox 7"/>
          <p:cNvSpPr txBox="1"/>
          <p:nvPr/>
        </p:nvSpPr>
        <p:spPr>
          <a:xfrm>
            <a:off x="918130" y="214192"/>
            <a:ext cx="10191242" cy="369332"/>
          </a:xfrm>
          <a:prstGeom prst="rect">
            <a:avLst/>
          </a:prstGeom>
          <a:noFill/>
        </p:spPr>
        <p:txBody>
          <a:bodyPr wrap="square" rtlCol="0">
            <a:spAutoFit/>
          </a:bodyPr>
          <a:lstStyle/>
          <a:p>
            <a:pPr algn="ctr"/>
            <a:r>
              <a:rPr lang="en-US" sz="1800" b="1" dirty="0" smtClean="0"/>
              <a:t>NUMBER OF MEDALS WON IN OLYMPICS FROM 1896-2016 FOR USA</a:t>
            </a:r>
            <a:endParaRPr lang="en-US" sz="1800" b="1" dirty="0"/>
          </a:p>
        </p:txBody>
      </p:sp>
      <p:pic>
        <p:nvPicPr>
          <p:cNvPr id="3" name="Picture 2" descr="download (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764" y="833001"/>
            <a:ext cx="10956350" cy="5118100"/>
          </a:xfrm>
          <a:prstGeom prst="rect">
            <a:avLst/>
          </a:prstGeom>
        </p:spPr>
      </p:pic>
      <p:pic>
        <p:nvPicPr>
          <p:cNvPr id="9" name="Picture 8" descr="1280px-Flag_of_the_United_States.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6559" y="0"/>
            <a:ext cx="755441" cy="397787"/>
          </a:xfrm>
          <a:prstGeom prst="rect">
            <a:avLst/>
          </a:prstGeom>
        </p:spPr>
      </p:pic>
    </p:spTree>
    <p:extLst>
      <p:ext uri="{BB962C8B-B14F-4D97-AF65-F5344CB8AC3E}">
        <p14:creationId xmlns:p14="http://schemas.microsoft.com/office/powerpoint/2010/main" val="33866774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8" name="TextBox 7"/>
          <p:cNvSpPr txBox="1"/>
          <p:nvPr/>
        </p:nvSpPr>
        <p:spPr>
          <a:xfrm>
            <a:off x="1025245" y="703776"/>
            <a:ext cx="10191242" cy="369332"/>
          </a:xfrm>
          <a:prstGeom prst="rect">
            <a:avLst/>
          </a:prstGeom>
          <a:noFill/>
        </p:spPr>
        <p:txBody>
          <a:bodyPr wrap="square" rtlCol="0">
            <a:spAutoFit/>
          </a:bodyPr>
          <a:lstStyle/>
          <a:p>
            <a:pPr algn="ctr"/>
            <a:r>
              <a:rPr lang="en-US" sz="1800" b="1" dirty="0" smtClean="0"/>
              <a:t>NUMBER OF MEDALS WON IN OLYMPICS FROM 1896-2016 FOR INDIA</a:t>
            </a:r>
            <a:endParaRPr lang="en-US" sz="1800" b="1" dirty="0"/>
          </a:p>
        </p:txBody>
      </p:sp>
      <p:pic>
        <p:nvPicPr>
          <p:cNvPr id="5" name="Picture 4" descr="255px-Flag_of_India.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4675" y="0"/>
            <a:ext cx="757325" cy="504883"/>
          </a:xfrm>
          <a:prstGeom prst="rect">
            <a:avLst/>
          </a:prstGeom>
        </p:spPr>
      </p:pic>
      <p:pic>
        <p:nvPicPr>
          <p:cNvPr id="2" name="Picture 1" descr="download (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52353"/>
            <a:ext cx="6090262" cy="4070049"/>
          </a:xfrm>
          <a:prstGeom prst="rect">
            <a:avLst/>
          </a:prstGeom>
        </p:spPr>
      </p:pic>
      <p:pic>
        <p:nvPicPr>
          <p:cNvPr id="4" name="Picture 3" descr="download (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9554" y="1342756"/>
            <a:ext cx="6012446" cy="3950870"/>
          </a:xfrm>
          <a:prstGeom prst="rect">
            <a:avLst/>
          </a:prstGeom>
        </p:spPr>
      </p:pic>
    </p:spTree>
    <p:extLst>
      <p:ext uri="{BB962C8B-B14F-4D97-AF65-F5344CB8AC3E}">
        <p14:creationId xmlns:p14="http://schemas.microsoft.com/office/powerpoint/2010/main" val="400166053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12" name="Picture 11" descr="downloa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626" y="963868"/>
            <a:ext cx="12008374" cy="3692711"/>
          </a:xfrm>
          <a:prstGeom prst="rect">
            <a:avLst/>
          </a:prstGeom>
        </p:spPr>
      </p:pic>
      <p:pic>
        <p:nvPicPr>
          <p:cNvPr id="7" name="Picture 6" descr="1280px-Flag_of_the_United_States.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6559" y="0"/>
            <a:ext cx="755441" cy="397787"/>
          </a:xfrm>
          <a:prstGeom prst="rect">
            <a:avLst/>
          </a:prstGeom>
        </p:spPr>
      </p:pic>
      <p:sp>
        <p:nvSpPr>
          <p:cNvPr id="13" name="TextBox 12"/>
          <p:cNvSpPr txBox="1"/>
          <p:nvPr/>
        </p:nvSpPr>
        <p:spPr>
          <a:xfrm>
            <a:off x="1132360" y="581381"/>
            <a:ext cx="10191242" cy="369332"/>
          </a:xfrm>
          <a:prstGeom prst="rect">
            <a:avLst/>
          </a:prstGeom>
          <a:noFill/>
        </p:spPr>
        <p:txBody>
          <a:bodyPr wrap="square" rtlCol="0">
            <a:spAutoFit/>
          </a:bodyPr>
          <a:lstStyle/>
          <a:p>
            <a:pPr algn="ctr"/>
            <a:r>
              <a:rPr lang="en-US" sz="1800" b="1" dirty="0" smtClean="0"/>
              <a:t>NUMBER OF MALE/FEMALE PARTICIPATION IN OLYMPICS FROM 1896-2016 FOR USA</a:t>
            </a:r>
            <a:endParaRPr lang="en-US" sz="1800" b="1" dirty="0"/>
          </a:p>
        </p:txBody>
      </p:sp>
    </p:spTree>
    <p:extLst>
      <p:ext uri="{BB962C8B-B14F-4D97-AF65-F5344CB8AC3E}">
        <p14:creationId xmlns:p14="http://schemas.microsoft.com/office/powerpoint/2010/main" val="233811888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726</TotalTime>
  <Words>903</Words>
  <Application>Microsoft Macintosh PowerPoint</Application>
  <PresentationFormat>Custom</PresentationFormat>
  <Paragraphs>98</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Akshay Chauhan</cp:lastModifiedBy>
  <cp:revision>26</cp:revision>
  <dcterms:modified xsi:type="dcterms:W3CDTF">2019-05-17T05:02:55Z</dcterms:modified>
</cp:coreProperties>
</file>