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9" r:id="rId4"/>
    <p:sldId id="260" r:id="rId5"/>
    <p:sldId id="257" r:id="rId6"/>
    <p:sldId id="263" r:id="rId7"/>
    <p:sldId id="278" r:id="rId8"/>
    <p:sldId id="287" r:id="rId9"/>
    <p:sldId id="262" r:id="rId10"/>
    <p:sldId id="280" r:id="rId11"/>
    <p:sldId id="272" r:id="rId12"/>
    <p:sldId id="292" r:id="rId13"/>
    <p:sldId id="296" r:id="rId14"/>
    <p:sldId id="282" r:id="rId15"/>
    <p:sldId id="288" r:id="rId16"/>
    <p:sldId id="289" r:id="rId17"/>
    <p:sldId id="294" r:id="rId18"/>
    <p:sldId id="268" r:id="rId19"/>
    <p:sldId id="297"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979B-234C-458B-8B08-34624B236E5F}" type="datetimeFigureOut">
              <a:rPr lang="en-IN" smtClean="0"/>
              <a:pPr/>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AAA83-3B3F-4A15-863D-ADB980B540E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2979B-234C-458B-8B08-34624B236E5F}" type="datetimeFigureOut">
              <a:rPr lang="en-IN" smtClean="0"/>
              <a:pPr/>
              <a:t>06-05-2022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AAAA83-3B3F-4A15-863D-ADB980B540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66651" y="0"/>
            <a:ext cx="8321040" cy="1645920"/>
          </a:xfrm>
        </p:spPr>
        <p:txBody>
          <a:bodyPr/>
          <a:lstStyle/>
          <a:p>
            <a:pPr algn="l"/>
            <a:r>
              <a:rPr lang="en-US" sz="3200" i="1" u="sng" dirty="0">
                <a:solidFill>
                  <a:schemeClr val="accent2">
                    <a:lumMod val="50000"/>
                  </a:schemeClr>
                </a:solidFill>
                <a:latin typeface="Algerian" pitchFamily="82" charset="0"/>
              </a:rPr>
              <a:t>OPTIMISATION (DESIGN AND CONSTRUCTION) AND TESTING OF IOT BASED NFT HYDRPONICS SYSTEM</a:t>
            </a:r>
            <a:endParaRPr lang="en-US" sz="3200" i="1" u="sng" dirty="0">
              <a:solidFill>
                <a:schemeClr val="accent2">
                  <a:lumMod val="50000"/>
                </a:schemeClr>
              </a:solidFill>
            </a:endParaRPr>
          </a:p>
        </p:txBody>
      </p:sp>
      <p:sp>
        <p:nvSpPr>
          <p:cNvPr id="3" name="Subtitle 2"/>
          <p:cNvSpPr>
            <a:spLocks noGrp="1"/>
          </p:cNvSpPr>
          <p:nvPr>
            <p:ph type="subTitle" idx="1"/>
          </p:nvPr>
        </p:nvSpPr>
        <p:spPr/>
        <p:txBody>
          <a:bodyPr/>
          <a:lstStyle/>
          <a:p>
            <a:r>
              <a:rPr lang="en-US" sz="1800" i="1" dirty="0">
                <a:solidFill>
                  <a:schemeClr val="tx1"/>
                </a:solidFill>
              </a:rPr>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206" y="1"/>
            <a:ext cx="2381794" cy="1656580"/>
          </a:xfrm>
          <a:prstGeom prst="rect">
            <a:avLst/>
          </a:prstGeom>
        </p:spPr>
      </p:pic>
      <p:sp>
        <p:nvSpPr>
          <p:cNvPr id="8" name="TextBox 7"/>
          <p:cNvSpPr txBox="1"/>
          <p:nvPr/>
        </p:nvSpPr>
        <p:spPr>
          <a:xfrm>
            <a:off x="731520" y="1595021"/>
            <a:ext cx="10802983" cy="5693866"/>
          </a:xfrm>
          <a:prstGeom prst="rect">
            <a:avLst/>
          </a:prstGeom>
          <a:noFill/>
        </p:spPr>
        <p:txBody>
          <a:bodyPr wrap="square" rtlCol="0">
            <a:spAutoFit/>
          </a:bodyPr>
          <a:lstStyle/>
          <a:p>
            <a:endParaRPr lang="en-US" sz="2400" u="sng" dirty="0"/>
          </a:p>
          <a:p>
            <a:endParaRPr lang="en-US" sz="2400" u="sng" dirty="0"/>
          </a:p>
          <a:p>
            <a:endParaRPr lang="en-US" sz="2400" u="sng" dirty="0"/>
          </a:p>
          <a:p>
            <a:r>
              <a:rPr lang="en-IN" sz="2400" dirty="0"/>
              <a:t>       </a:t>
            </a:r>
            <a:r>
              <a:rPr lang="en-IN" sz="2800" dirty="0">
                <a:latin typeface="Algerian" pitchFamily="82" charset="0"/>
              </a:rPr>
              <a:t>BY-</a:t>
            </a:r>
          </a:p>
          <a:p>
            <a:r>
              <a:rPr lang="en-IN" sz="2400" dirty="0"/>
              <a:t>       </a:t>
            </a:r>
            <a:r>
              <a:rPr lang="en-IN" sz="2400" dirty="0">
                <a:latin typeface="Times New Roman" pitchFamily="18" charset="0"/>
                <a:cs typeface="Times New Roman" pitchFamily="18" charset="0"/>
              </a:rPr>
              <a:t>PUSHPAK SINGH-(25) </a:t>
            </a:r>
          </a:p>
          <a:p>
            <a:r>
              <a:rPr lang="en-IN" sz="2400" dirty="0">
                <a:latin typeface="Times New Roman" pitchFamily="18" charset="0"/>
                <a:cs typeface="Times New Roman" pitchFamily="18" charset="0"/>
              </a:rPr>
              <a:t>        HARSH-(32)</a:t>
            </a:r>
          </a:p>
          <a:p>
            <a:r>
              <a:rPr lang="en-IN" sz="2400" dirty="0">
                <a:latin typeface="Times New Roman" pitchFamily="18" charset="0"/>
                <a:cs typeface="Times New Roman" pitchFamily="18" charset="0"/>
              </a:rPr>
              <a:t>        AKASH KR. SINHA-(41)</a:t>
            </a:r>
          </a:p>
          <a:p>
            <a:r>
              <a:rPr lang="en-IN" sz="2400" dirty="0">
                <a:latin typeface="Times New Roman" pitchFamily="18" charset="0"/>
                <a:cs typeface="Times New Roman" pitchFamily="18" charset="0"/>
              </a:rPr>
              <a:t>        ABHISHEK SATAPATHI-(45)    </a:t>
            </a:r>
          </a:p>
          <a:p>
            <a:endParaRPr lang="en-IN" sz="2400" dirty="0"/>
          </a:p>
          <a:p>
            <a:r>
              <a:rPr lang="en-IN" sz="2400" dirty="0">
                <a:latin typeface="Algerian" pitchFamily="82" charset="0"/>
              </a:rPr>
              <a:t>SUPERVISORS:-</a:t>
            </a:r>
          </a:p>
          <a:p>
            <a:r>
              <a:rPr lang="en-IN" sz="2400" dirty="0"/>
              <a:t>                   </a:t>
            </a:r>
          </a:p>
          <a:p>
            <a:r>
              <a:rPr lang="en-IN" sz="2400" dirty="0">
                <a:latin typeface="Times New Roman" pitchFamily="18" charset="0"/>
                <a:cs typeface="Times New Roman" pitchFamily="18" charset="0"/>
              </a:rPr>
              <a:t>                       1. Prof. Rimjhim Majumdar</a:t>
            </a:r>
          </a:p>
          <a:p>
            <a:r>
              <a:rPr lang="en-IN" sz="2400" dirty="0">
                <a:latin typeface="Times New Roman" pitchFamily="18" charset="0"/>
                <a:cs typeface="Times New Roman" pitchFamily="18" charset="0"/>
              </a:rPr>
              <a:t>                       2. Prof. (Dr.) Rahul Baidya</a:t>
            </a:r>
          </a:p>
          <a:p>
            <a:endParaRPr lang="en-IN" sz="2400" dirty="0"/>
          </a:p>
          <a:p>
            <a:r>
              <a:rPr lang="en-IN" sz="2400" u="sng" dirty="0"/>
              <a:t>   </a:t>
            </a:r>
          </a:p>
        </p:txBody>
      </p:sp>
      <p:pic>
        <p:nvPicPr>
          <p:cNvPr id="18434" name="Picture 2" descr="Hydroponic system: Basics of Hydroponics, Mineral Nutrition in Plants,  Farming, Benefits, Application"/>
          <p:cNvPicPr>
            <a:picLocks noChangeAspect="1" noChangeArrowheads="1"/>
          </p:cNvPicPr>
          <p:nvPr/>
        </p:nvPicPr>
        <p:blipFill>
          <a:blip r:embed="rId3"/>
          <a:srcRect/>
          <a:stretch>
            <a:fillRect/>
          </a:stretch>
        </p:blipFill>
        <p:spPr bwMode="auto">
          <a:xfrm>
            <a:off x="5262517" y="1855693"/>
            <a:ext cx="3164306" cy="2514601"/>
          </a:xfrm>
          <a:prstGeom prst="rect">
            <a:avLst/>
          </a:prstGeom>
          <a:noFill/>
        </p:spPr>
      </p:pic>
      <p:pic>
        <p:nvPicPr>
          <p:cNvPr id="18436" name="Picture 4" descr="Hydroponics – Geography - Mammoth Memory Geography"/>
          <p:cNvPicPr>
            <a:picLocks noChangeAspect="1" noChangeArrowheads="1"/>
          </p:cNvPicPr>
          <p:nvPr/>
        </p:nvPicPr>
        <p:blipFill>
          <a:blip r:embed="rId4"/>
          <a:srcRect/>
          <a:stretch>
            <a:fillRect/>
          </a:stretch>
        </p:blipFill>
        <p:spPr bwMode="auto">
          <a:xfrm>
            <a:off x="8237257" y="3674501"/>
            <a:ext cx="3954743" cy="318349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697-D33F-4A31-9831-2E10B96D9CAF}"/>
              </a:ext>
            </a:extLst>
          </p:cNvPr>
          <p:cNvSpPr>
            <a:spLocks noGrp="1"/>
          </p:cNvSpPr>
          <p:nvPr>
            <p:ph type="title"/>
          </p:nvPr>
        </p:nvSpPr>
        <p:spPr>
          <a:xfrm>
            <a:off x="1591193" y="850491"/>
            <a:ext cx="7836893" cy="1345035"/>
          </a:xfrm>
        </p:spPr>
        <p:txBody>
          <a:bodyPr/>
          <a:lstStyle/>
          <a:p>
            <a:r>
              <a:rPr lang="en-US" u="sng" dirty="0">
                <a:latin typeface="Algerian" panose="04020705040A02060702" pitchFamily="82" charset="0"/>
              </a:rPr>
              <a:t>ESP32    Microcontroller </a:t>
            </a:r>
          </a:p>
        </p:txBody>
      </p:sp>
      <p:pic>
        <p:nvPicPr>
          <p:cNvPr id="4" name="image1.png">
            <a:extLst>
              <a:ext uri="{FF2B5EF4-FFF2-40B4-BE49-F238E27FC236}">
                <a16:creationId xmlns:a16="http://schemas.microsoft.com/office/drawing/2014/main" id="{87A4897A-61DC-6211-703D-2F3A98A983D6}"/>
              </a:ext>
            </a:extLst>
          </p:cNvPr>
          <p:cNvPicPr>
            <a:picLocks noChangeAspect="1"/>
          </p:cNvPicPr>
          <p:nvPr/>
        </p:nvPicPr>
        <p:blipFill>
          <a:blip r:embed="rId2" cstate="print"/>
          <a:stretch>
            <a:fillRect/>
          </a:stretch>
        </p:blipFill>
        <p:spPr>
          <a:xfrm>
            <a:off x="2476743" y="2518410"/>
            <a:ext cx="5516245" cy="3649980"/>
          </a:xfrm>
          <a:prstGeom prst="rect">
            <a:avLst/>
          </a:prstGeom>
        </p:spPr>
      </p:pic>
    </p:spTree>
    <p:extLst>
      <p:ext uri="{BB962C8B-B14F-4D97-AF65-F5344CB8AC3E}">
        <p14:creationId xmlns:p14="http://schemas.microsoft.com/office/powerpoint/2010/main" val="218988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9CF4-108D-4EB2-8B4C-7459BFCAB7A5}"/>
              </a:ext>
            </a:extLst>
          </p:cNvPr>
          <p:cNvSpPr>
            <a:spLocks noGrp="1"/>
          </p:cNvSpPr>
          <p:nvPr>
            <p:ph type="ctrTitle"/>
          </p:nvPr>
        </p:nvSpPr>
        <p:spPr>
          <a:xfrm>
            <a:off x="1029810" y="79898"/>
            <a:ext cx="7862779" cy="1426291"/>
          </a:xfrm>
        </p:spPr>
        <p:txBody>
          <a:bodyPr/>
          <a:lstStyle/>
          <a:p>
            <a:pPr algn="l"/>
            <a:r>
              <a:rPr lang="en-US" sz="4400" u="sng" dirty="0">
                <a:latin typeface="Algerian" panose="04020705040A02060702" pitchFamily="82" charset="0"/>
              </a:rPr>
              <a:t>Sensors and Components of IoT used in Hydroponic</a:t>
            </a:r>
          </a:p>
        </p:txBody>
      </p:sp>
      <p:sp>
        <p:nvSpPr>
          <p:cNvPr id="3" name="Subtitle 2">
            <a:extLst>
              <a:ext uri="{FF2B5EF4-FFF2-40B4-BE49-F238E27FC236}">
                <a16:creationId xmlns:a16="http://schemas.microsoft.com/office/drawing/2014/main" id="{E4134949-CC78-4FFA-9C6F-9307E972B40F}"/>
              </a:ext>
            </a:extLst>
          </p:cNvPr>
          <p:cNvSpPr>
            <a:spLocks noGrp="1"/>
          </p:cNvSpPr>
          <p:nvPr>
            <p:ph type="subTitle" idx="1"/>
          </p:nvPr>
        </p:nvSpPr>
        <p:spPr>
          <a:xfrm>
            <a:off x="934986" y="2252444"/>
            <a:ext cx="8303832" cy="4605556"/>
          </a:xfrm>
        </p:spPr>
        <p:txBody>
          <a:bodyPr>
            <a:normAutofit fontScale="25000" lnSpcReduction="20000"/>
          </a:bodyPr>
          <a:lstStyle/>
          <a:p>
            <a:pPr marL="615950" marR="0" indent="-285750" algn="just">
              <a:lnSpc>
                <a:spcPct val="300000"/>
              </a:lnSpc>
              <a:spcBef>
                <a:spcPts val="0"/>
              </a:spcBef>
              <a:spcAft>
                <a:spcPts val="0"/>
              </a:spcAft>
              <a:buFont typeface="Wingdings" panose="05000000000000000000" pitchFamily="2" charset="2"/>
              <a:buChar char="§"/>
            </a:pPr>
            <a:r>
              <a:rPr lang="en-US" sz="7600" b="1" dirty="0">
                <a:solidFill>
                  <a:schemeClr val="bg2">
                    <a:lumMod val="10000"/>
                  </a:schemeClr>
                </a:solidFill>
                <a:latin typeface="Times New Roman" panose="02020603050405020304" pitchFamily="18" charset="0"/>
                <a:ea typeface="Times New Roman" panose="02020603050405020304" pitchFamily="18" charset="0"/>
              </a:rPr>
              <a:t>PH sensor</a:t>
            </a:r>
          </a:p>
          <a:p>
            <a:pPr marL="615950" marR="0" indent="-285750" algn="just">
              <a:lnSpc>
                <a:spcPct val="300000"/>
              </a:lnSpc>
              <a:spcBef>
                <a:spcPts val="0"/>
              </a:spcBef>
              <a:spcAft>
                <a:spcPts val="0"/>
              </a:spcAft>
              <a:buFont typeface="Wingdings" panose="05000000000000000000" pitchFamily="2" charset="2"/>
              <a:buChar char="§"/>
            </a:pPr>
            <a:endParaRPr lang="en-US" sz="7600" b="1" dirty="0">
              <a:solidFill>
                <a:schemeClr val="bg2">
                  <a:lumMod val="10000"/>
                </a:schemeClr>
              </a:solidFill>
              <a:latin typeface="Times New Roman" panose="02020603050405020304" pitchFamily="18" charset="0"/>
              <a:ea typeface="Times New Roman" panose="02020603050405020304" pitchFamily="18" charset="0"/>
            </a:endParaRPr>
          </a:p>
          <a:p>
            <a:pPr marL="615950" marR="0" indent="-285750" algn="just">
              <a:lnSpc>
                <a:spcPct val="300000"/>
              </a:lnSpc>
              <a:spcBef>
                <a:spcPts val="0"/>
              </a:spcBef>
              <a:spcAft>
                <a:spcPts val="0"/>
              </a:spcAft>
              <a:buFont typeface="Wingdings" panose="05000000000000000000" pitchFamily="2" charset="2"/>
              <a:buChar char="§"/>
            </a:pPr>
            <a:r>
              <a:rPr lang="en-US" sz="7600" b="1" dirty="0">
                <a:solidFill>
                  <a:schemeClr val="bg2">
                    <a:lumMod val="10000"/>
                  </a:schemeClr>
                </a:solidFill>
                <a:effectLst/>
                <a:latin typeface="Times New Roman" panose="02020603050405020304" pitchFamily="18" charset="0"/>
                <a:ea typeface="Times New Roman" panose="02020603050405020304" pitchFamily="18" charset="0"/>
              </a:rPr>
              <a:t>EC sensor</a:t>
            </a:r>
          </a:p>
          <a:p>
            <a:pPr marL="615950" indent="-285750" algn="just">
              <a:lnSpc>
                <a:spcPct val="300000"/>
              </a:lnSpc>
              <a:spcBef>
                <a:spcPts val="0"/>
              </a:spcBef>
              <a:buFont typeface="Wingdings" panose="05000000000000000000" pitchFamily="2" charset="2"/>
              <a:buChar char="§"/>
            </a:pPr>
            <a:endParaRPr lang="en-US" sz="7600" b="1" dirty="0">
              <a:solidFill>
                <a:schemeClr val="bg2">
                  <a:lumMod val="10000"/>
                </a:schemeClr>
              </a:solidFill>
              <a:effectLst/>
              <a:latin typeface="Times New Roman" panose="02020603050405020304" pitchFamily="18" charset="0"/>
              <a:ea typeface="Times New Roman" panose="02020603050405020304" pitchFamily="18" charset="0"/>
            </a:endParaRPr>
          </a:p>
          <a:p>
            <a:pPr marL="615950" indent="-285750" algn="just">
              <a:lnSpc>
                <a:spcPct val="300000"/>
              </a:lnSpc>
              <a:spcBef>
                <a:spcPts val="0"/>
              </a:spcBef>
              <a:buFont typeface="Wingdings" panose="05000000000000000000" pitchFamily="2" charset="2"/>
              <a:buChar char="§"/>
            </a:pPr>
            <a:r>
              <a:rPr lang="en-US" sz="7600" b="1" dirty="0">
                <a:solidFill>
                  <a:schemeClr val="bg2">
                    <a:lumMod val="10000"/>
                  </a:schemeClr>
                </a:solidFill>
                <a:effectLst/>
                <a:latin typeface="Times New Roman" panose="02020603050405020304" pitchFamily="18" charset="0"/>
                <a:ea typeface="Times New Roman" panose="02020603050405020304" pitchFamily="18" charset="0"/>
              </a:rPr>
              <a:t>Water Flow Sensors      </a:t>
            </a:r>
          </a:p>
          <a:p>
            <a:pPr marL="330200" algn="just">
              <a:lnSpc>
                <a:spcPct val="300000"/>
              </a:lnSpc>
              <a:spcBef>
                <a:spcPts val="0"/>
              </a:spcBef>
            </a:pPr>
            <a:endParaRPr lang="en-US" sz="2400" b="1" dirty="0">
              <a:solidFill>
                <a:schemeClr val="tx2">
                  <a:lumMod val="50000"/>
                </a:schemeClr>
              </a:solidFill>
              <a:effectLst/>
              <a:latin typeface="Times New Roman" panose="02020603050405020304" pitchFamily="18" charset="0"/>
              <a:ea typeface="Times New Roman" panose="02020603050405020304" pitchFamily="18" charset="0"/>
            </a:endParaRPr>
          </a:p>
          <a:p>
            <a:pPr marL="330200" algn="just">
              <a:lnSpc>
                <a:spcPct val="300000"/>
              </a:lnSpc>
              <a:spcBef>
                <a:spcPts val="0"/>
              </a:spcBef>
            </a:pPr>
            <a:endParaRPr lang="en-US" sz="2400" b="1" dirty="0">
              <a:solidFill>
                <a:schemeClr val="tx2">
                  <a:lumMod val="50000"/>
                </a:schemeClr>
              </a:solidFill>
              <a:effectLst/>
              <a:latin typeface="Times New Roman" panose="02020603050405020304" pitchFamily="18" charset="0"/>
              <a:ea typeface="Times New Roman" panose="02020603050405020304" pitchFamily="18" charset="0"/>
            </a:endParaRPr>
          </a:p>
          <a:p>
            <a:pPr marL="615950" indent="-285750" algn="just">
              <a:spcBef>
                <a:spcPts val="0"/>
              </a:spcBef>
              <a:buFont typeface="Wingdings" panose="05000000000000000000" pitchFamily="2" charset="2"/>
              <a:buChar char="§"/>
            </a:pPr>
            <a:endParaRPr lang="en-US" sz="1800" b="1" dirty="0">
              <a:solidFill>
                <a:schemeClr val="tx2">
                  <a:lumMod val="50000"/>
                </a:schemeClr>
              </a:solidFill>
              <a:effectLst/>
              <a:latin typeface="Times New Roman" panose="02020603050405020304" pitchFamily="18" charset="0"/>
              <a:ea typeface="Times New Roman" panose="02020603050405020304" pitchFamily="18" charset="0"/>
            </a:endParaRPr>
          </a:p>
          <a:p>
            <a:pPr marL="615950" indent="-285750" algn="just">
              <a:spcBef>
                <a:spcPts val="0"/>
              </a:spcBef>
              <a:buFont typeface="Wingdings" panose="05000000000000000000" pitchFamily="2" charset="2"/>
              <a:buChar char="§"/>
            </a:pPr>
            <a:endParaRPr lang="en-US" sz="1800" b="1" dirty="0">
              <a:solidFill>
                <a:schemeClr val="tx2">
                  <a:lumMod val="50000"/>
                </a:schemeClr>
              </a:solidFill>
              <a:effectLst/>
              <a:latin typeface="Times New Roman" panose="02020603050405020304" pitchFamily="18" charset="0"/>
              <a:ea typeface="Times New Roman" panose="02020603050405020304" pitchFamily="18" charset="0"/>
            </a:endParaRPr>
          </a:p>
          <a:p>
            <a:pPr marL="615950" indent="-285750" algn="just">
              <a:spcBef>
                <a:spcPts val="0"/>
              </a:spcBef>
              <a:buFont typeface="Wingdings" panose="05000000000000000000" pitchFamily="2" charset="2"/>
              <a:buChar char="§"/>
            </a:pPr>
            <a:endParaRPr lang="en-US" sz="1800" b="1" dirty="0">
              <a:solidFill>
                <a:schemeClr val="bg2">
                  <a:lumMod val="10000"/>
                </a:schemeClr>
              </a:solidFill>
              <a:effectLst/>
              <a:latin typeface="Times New Roman" panose="02020603050405020304" pitchFamily="18" charset="0"/>
              <a:ea typeface="Times New Roman" panose="02020603050405020304" pitchFamily="18" charset="0"/>
            </a:endParaRPr>
          </a:p>
          <a:p>
            <a:pPr marL="615950" marR="0" indent="-285750" algn="just">
              <a:spcBef>
                <a:spcPts val="0"/>
              </a:spcBef>
              <a:spcAft>
                <a:spcPts val="0"/>
              </a:spcAft>
              <a:buFont typeface="Wingdings" panose="05000000000000000000" pitchFamily="2" charset="2"/>
              <a:buChar char="§"/>
            </a:pPr>
            <a:endParaRPr lang="en-US" sz="1800" b="1" dirty="0">
              <a:solidFill>
                <a:schemeClr val="bg2">
                  <a:lumMod val="10000"/>
                </a:schemeClr>
              </a:solidFill>
              <a:effectLst/>
              <a:latin typeface="Times New Roman" panose="02020603050405020304" pitchFamily="18" charset="0"/>
              <a:ea typeface="Times New Roman" panose="02020603050405020304" pitchFamily="18" charset="0"/>
            </a:endParaRPr>
          </a:p>
          <a:p>
            <a:pPr marL="0" marR="0" algn="l">
              <a:spcBef>
                <a:spcPts val="10"/>
              </a:spcBef>
              <a:spcAft>
                <a:spcPts val="0"/>
              </a:spcAft>
            </a:pPr>
            <a:r>
              <a:rPr lang="en-US" sz="1800" dirty="0">
                <a:solidFill>
                  <a:schemeClr val="bg2">
                    <a:lumMod val="10000"/>
                  </a:schemeClr>
                </a:solidFill>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C59FB5CA-D134-1BAB-D2BD-08D9082707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6893" y="1828749"/>
            <a:ext cx="2595240" cy="1442671"/>
          </a:xfrm>
          <a:prstGeom prst="rect">
            <a:avLst/>
          </a:prstGeom>
        </p:spPr>
      </p:pic>
      <p:pic>
        <p:nvPicPr>
          <p:cNvPr id="8" name="Picture 7">
            <a:extLst>
              <a:ext uri="{FF2B5EF4-FFF2-40B4-BE49-F238E27FC236}">
                <a16:creationId xmlns:a16="http://schemas.microsoft.com/office/drawing/2014/main" id="{7FBF824E-D0CE-3E81-9307-897DD4EF13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6726" y="3429000"/>
            <a:ext cx="2595240" cy="1675875"/>
          </a:xfrm>
          <a:prstGeom prst="rect">
            <a:avLst/>
          </a:prstGeom>
        </p:spPr>
      </p:pic>
      <p:pic>
        <p:nvPicPr>
          <p:cNvPr id="10" name="Picture 9">
            <a:extLst>
              <a:ext uri="{FF2B5EF4-FFF2-40B4-BE49-F238E27FC236}">
                <a16:creationId xmlns:a16="http://schemas.microsoft.com/office/drawing/2014/main" id="{C476C270-7FAC-8C04-3A4C-80AB477386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6894" y="5104875"/>
            <a:ext cx="2595239" cy="1675875"/>
          </a:xfrm>
          <a:prstGeom prst="rect">
            <a:avLst/>
          </a:prstGeom>
        </p:spPr>
      </p:pic>
    </p:spTree>
    <p:extLst>
      <p:ext uri="{BB962C8B-B14F-4D97-AF65-F5344CB8AC3E}">
        <p14:creationId xmlns:p14="http://schemas.microsoft.com/office/powerpoint/2010/main" val="23913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5E7-75D0-E0D9-2944-6DFE4DABEC12}"/>
              </a:ext>
            </a:extLst>
          </p:cNvPr>
          <p:cNvSpPr>
            <a:spLocks noGrp="1"/>
          </p:cNvSpPr>
          <p:nvPr>
            <p:ph type="title"/>
          </p:nvPr>
        </p:nvSpPr>
        <p:spPr>
          <a:xfrm>
            <a:off x="674436" y="343269"/>
            <a:ext cx="8354154" cy="766439"/>
          </a:xfrm>
        </p:spPr>
        <p:txBody>
          <a:bodyPr>
            <a:normAutofit/>
          </a:bodyPr>
          <a:lstStyle/>
          <a:p>
            <a:r>
              <a:rPr lang="en-US" dirty="0">
                <a:latin typeface="Algerian" panose="04020705040A02060702" pitchFamily="82" charset="0"/>
              </a:rPr>
              <a:t> 					circuit setup </a:t>
            </a:r>
          </a:p>
        </p:txBody>
      </p:sp>
      <p:pic>
        <p:nvPicPr>
          <p:cNvPr id="7" name="Content Placeholder 6">
            <a:extLst>
              <a:ext uri="{FF2B5EF4-FFF2-40B4-BE49-F238E27FC236}">
                <a16:creationId xmlns:a16="http://schemas.microsoft.com/office/drawing/2014/main" id="{DB3629FA-88AB-EFDA-2097-E75FC6BA7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758728" y="-43974"/>
            <a:ext cx="5046822" cy="7652700"/>
          </a:xfrm>
        </p:spPr>
      </p:pic>
    </p:spTree>
    <p:extLst>
      <p:ext uri="{BB962C8B-B14F-4D97-AF65-F5344CB8AC3E}">
        <p14:creationId xmlns:p14="http://schemas.microsoft.com/office/powerpoint/2010/main" val="198087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B63B-5BD8-3574-8A58-0D5DC74AA6F4}"/>
              </a:ext>
            </a:extLst>
          </p:cNvPr>
          <p:cNvSpPr>
            <a:spLocks noGrp="1"/>
          </p:cNvSpPr>
          <p:nvPr>
            <p:ph type="title"/>
          </p:nvPr>
        </p:nvSpPr>
        <p:spPr/>
        <p:txBody>
          <a:bodyPr/>
          <a:lstStyle/>
          <a:p>
            <a:r>
              <a:rPr lang="en-US" dirty="0">
                <a:latin typeface="Algerian" panose="04020705040A02060702" pitchFamily="82" charset="0"/>
              </a:rPr>
              <a:t>ENERGY CONSUMPTION AND ITS COST PER MONTH</a:t>
            </a:r>
          </a:p>
        </p:txBody>
      </p:sp>
      <p:sp>
        <p:nvSpPr>
          <p:cNvPr id="3" name="Content Placeholder 2">
            <a:extLst>
              <a:ext uri="{FF2B5EF4-FFF2-40B4-BE49-F238E27FC236}">
                <a16:creationId xmlns:a16="http://schemas.microsoft.com/office/drawing/2014/main" id="{4F1787C1-20A2-ADCB-05AA-6AF3D158BD75}"/>
              </a:ext>
            </a:extLst>
          </p:cNvPr>
          <p:cNvSpPr>
            <a:spLocks noGrp="1"/>
          </p:cNvSpPr>
          <p:nvPr>
            <p:ph idx="1"/>
          </p:nvPr>
        </p:nvSpPr>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consumed by pump = 24Watt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the Energy consumption in 24 hours = 24*24 Watt Hour</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the Energy consumption in 30 Days = 24*24*30 Watt Hour</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Consumption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Kwh</a:t>
            </a:r>
            <a:r>
              <a:rPr lang="en-US" sz="1800" dirty="0">
                <a:effectLst/>
                <a:latin typeface="Calibri" panose="020F0502020204030204" pitchFamily="34" charset="0"/>
                <a:ea typeface="Calibri" panose="020F0502020204030204" pitchFamily="34" charset="0"/>
                <a:cs typeface="Times New Roman" panose="02020603050405020304" pitchFamily="18" charset="0"/>
              </a:rPr>
              <a:t> = 17.28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Kwh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Consumption in unit = 17.28 units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Kolkata the price per unit ranges from Rs 4.89 to Rs 8.92</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by using maximum price it will cost Rs 154 per month.</a:t>
            </a:r>
          </a:p>
          <a:p>
            <a:endParaRPr lang="en-US" dirty="0"/>
          </a:p>
        </p:txBody>
      </p:sp>
    </p:spTree>
    <p:extLst>
      <p:ext uri="{BB962C8B-B14F-4D97-AF65-F5344CB8AC3E}">
        <p14:creationId xmlns:p14="http://schemas.microsoft.com/office/powerpoint/2010/main" val="179338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F259-4FC3-4067-B363-D43B1651BF27}"/>
              </a:ext>
            </a:extLst>
          </p:cNvPr>
          <p:cNvSpPr>
            <a:spLocks noGrp="1"/>
          </p:cNvSpPr>
          <p:nvPr>
            <p:ph type="title"/>
          </p:nvPr>
        </p:nvSpPr>
        <p:spPr>
          <a:xfrm>
            <a:off x="208592" y="184636"/>
            <a:ext cx="8086321" cy="1278403"/>
          </a:xfrm>
        </p:spPr>
        <p:txBody>
          <a:bodyPr>
            <a:noAutofit/>
          </a:bodyPr>
          <a:lstStyle/>
          <a:p>
            <a:r>
              <a:rPr lang="en-US" sz="3200" dirty="0">
                <a:latin typeface="Algerian" pitchFamily="82" charset="0"/>
              </a:rPr>
              <a:t>EXPERIMENTAL SETUP(Cad Model of NFT based Hydroponic system )</a:t>
            </a:r>
            <a:br>
              <a:rPr lang="en-US" b="1" u="sng" dirty="0">
                <a:solidFill>
                  <a:schemeClr val="accent2">
                    <a:lumMod val="75000"/>
                  </a:schemeClr>
                </a:solidFill>
              </a:rPr>
            </a:br>
            <a:endParaRPr lang="en-US" b="1" u="sng" dirty="0">
              <a:solidFill>
                <a:schemeClr val="accent2">
                  <a:lumMod val="75000"/>
                </a:schemeClr>
              </a:solidFill>
            </a:endParaRPr>
          </a:p>
        </p:txBody>
      </p:sp>
      <p:pic>
        <p:nvPicPr>
          <p:cNvPr id="5121" name="Picture 1"/>
          <p:cNvPicPr>
            <a:picLocks noChangeAspect="1" noChangeArrowheads="1"/>
          </p:cNvPicPr>
          <p:nvPr/>
        </p:nvPicPr>
        <p:blipFill>
          <a:blip r:embed="rId2"/>
          <a:srcRect/>
          <a:stretch>
            <a:fillRect/>
          </a:stretch>
        </p:blipFill>
        <p:spPr bwMode="auto">
          <a:xfrm>
            <a:off x="5225143" y="1836094"/>
            <a:ext cx="6966857" cy="502190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0" y="1942520"/>
            <a:ext cx="5181600" cy="4915480"/>
          </a:xfrm>
          <a:prstGeom prst="rect">
            <a:avLst/>
          </a:prstGeom>
          <a:noFill/>
          <a:ln w="9525">
            <a:noFill/>
            <a:miter lim="800000"/>
            <a:headEnd/>
            <a:tailEnd/>
          </a:ln>
          <a:effectLst/>
        </p:spPr>
      </p:pic>
    </p:spTree>
    <p:extLst>
      <p:ext uri="{BB962C8B-B14F-4D97-AF65-F5344CB8AC3E}">
        <p14:creationId xmlns:p14="http://schemas.microsoft.com/office/powerpoint/2010/main" val="308996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69817"/>
            <a:ext cx="9078686" cy="1515292"/>
          </a:xfrm>
        </p:spPr>
        <p:txBody>
          <a:bodyPr>
            <a:noAutofit/>
          </a:bodyPr>
          <a:lstStyle/>
          <a:p>
            <a:r>
              <a:rPr lang="en-US" sz="4400" dirty="0">
                <a:latin typeface="Algerian" pitchFamily="82" charset="0"/>
              </a:rPr>
              <a:t>working model (EXPERIMENTAL SETUP)</a:t>
            </a:r>
          </a:p>
        </p:txBody>
      </p:sp>
      <p:sp>
        <p:nvSpPr>
          <p:cNvPr id="4" name="AutoShape 4">
            <a:extLst>
              <a:ext uri="{FF2B5EF4-FFF2-40B4-BE49-F238E27FC236}">
                <a16:creationId xmlns:a16="http://schemas.microsoft.com/office/drawing/2014/main" id="{559B4CEE-516E-72D2-F404-2F35457651AB}"/>
              </a:ext>
            </a:extLst>
          </p:cNvPr>
          <p:cNvSpPr>
            <a:spLocks noChangeAspect="1" noChangeArrowheads="1"/>
          </p:cNvSpPr>
          <p:nvPr/>
        </p:nvSpPr>
        <p:spPr bwMode="auto">
          <a:xfrm>
            <a:off x="5943600" y="3276600"/>
            <a:ext cx="2605596" cy="26055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A4EED1B6-1128-F864-D0D4-1802F2069C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4525" y="1396346"/>
            <a:ext cx="6338656" cy="53007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66" y="0"/>
            <a:ext cx="6335485" cy="992777"/>
          </a:xfrm>
        </p:spPr>
        <p:txBody>
          <a:bodyPr/>
          <a:lstStyle/>
          <a:p>
            <a:r>
              <a:rPr lang="en-US" dirty="0">
                <a:latin typeface="Algerian" pitchFamily="82" charset="0"/>
              </a:rPr>
              <a:t>PERT CHART OF ACTIVITIES</a:t>
            </a:r>
          </a:p>
        </p:txBody>
      </p:sp>
      <p:pic>
        <p:nvPicPr>
          <p:cNvPr id="38914" name="Picture 2"/>
          <p:cNvPicPr>
            <a:picLocks noChangeAspect="1" noChangeArrowheads="1"/>
          </p:cNvPicPr>
          <p:nvPr/>
        </p:nvPicPr>
        <p:blipFill>
          <a:blip r:embed="rId2"/>
          <a:srcRect/>
          <a:stretch>
            <a:fillRect/>
          </a:stretch>
        </p:blipFill>
        <p:spPr bwMode="auto">
          <a:xfrm>
            <a:off x="461893" y="789556"/>
            <a:ext cx="4467497" cy="5873134"/>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5219817" y="1700414"/>
            <a:ext cx="6821667" cy="42546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0D1-DA7D-5755-E8E5-828760C69838}"/>
              </a:ext>
            </a:extLst>
          </p:cNvPr>
          <p:cNvSpPr>
            <a:spLocks noGrp="1"/>
          </p:cNvSpPr>
          <p:nvPr>
            <p:ph type="ctrTitle"/>
          </p:nvPr>
        </p:nvSpPr>
        <p:spPr>
          <a:xfrm>
            <a:off x="1214105" y="228190"/>
            <a:ext cx="8968582" cy="1096899"/>
          </a:xfrm>
        </p:spPr>
        <p:txBody>
          <a:bodyPr/>
          <a:lstStyle/>
          <a:p>
            <a:pPr algn="l"/>
            <a:r>
              <a:rPr lang="en-US" dirty="0">
                <a:latin typeface="Algerian" panose="04020705040A02060702" pitchFamily="82" charset="0"/>
              </a:rPr>
              <a:t>Result of </a:t>
            </a:r>
            <a:r>
              <a:rPr lang="en-US" dirty="0" err="1">
                <a:latin typeface="Algerian" panose="04020705040A02060702" pitchFamily="82" charset="0"/>
              </a:rPr>
              <a:t>ph</a:t>
            </a:r>
            <a:r>
              <a:rPr lang="en-US" dirty="0">
                <a:latin typeface="Algerian" panose="04020705040A02060702" pitchFamily="82" charset="0"/>
              </a:rPr>
              <a:t> sensor</a:t>
            </a:r>
          </a:p>
        </p:txBody>
      </p:sp>
      <p:pic>
        <p:nvPicPr>
          <p:cNvPr id="7" name="Picture 6">
            <a:extLst>
              <a:ext uri="{FF2B5EF4-FFF2-40B4-BE49-F238E27FC236}">
                <a16:creationId xmlns:a16="http://schemas.microsoft.com/office/drawing/2014/main" id="{4B1D9B64-4943-C236-366A-37547FA6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171" y="1624612"/>
            <a:ext cx="2633339" cy="4314642"/>
          </a:xfrm>
          <a:prstGeom prst="rect">
            <a:avLst/>
          </a:prstGeom>
        </p:spPr>
      </p:pic>
      <p:pic>
        <p:nvPicPr>
          <p:cNvPr id="9" name="Picture 8">
            <a:extLst>
              <a:ext uri="{FF2B5EF4-FFF2-40B4-BE49-F238E27FC236}">
                <a16:creationId xmlns:a16="http://schemas.microsoft.com/office/drawing/2014/main" id="{97B4739C-E7BE-1A2F-5F74-F372980B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27" y="1624612"/>
            <a:ext cx="4320786" cy="4380137"/>
          </a:xfrm>
          <a:prstGeom prst="rect">
            <a:avLst/>
          </a:prstGeom>
        </p:spPr>
      </p:pic>
    </p:spTree>
    <p:extLst>
      <p:ext uri="{BB962C8B-B14F-4D97-AF65-F5344CB8AC3E}">
        <p14:creationId xmlns:p14="http://schemas.microsoft.com/office/powerpoint/2010/main" val="121519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44F3-E98E-409A-9C24-17156DF885F1}"/>
              </a:ext>
            </a:extLst>
          </p:cNvPr>
          <p:cNvSpPr>
            <a:spLocks noGrp="1"/>
          </p:cNvSpPr>
          <p:nvPr>
            <p:ph type="title"/>
          </p:nvPr>
        </p:nvSpPr>
        <p:spPr>
          <a:xfrm>
            <a:off x="0" y="169816"/>
            <a:ext cx="4193178" cy="1658984"/>
          </a:xfrm>
        </p:spPr>
        <p:txBody>
          <a:bodyPr>
            <a:normAutofit fontScale="90000"/>
          </a:bodyPr>
          <a:lstStyle/>
          <a:p>
            <a:r>
              <a:rPr lang="en-US" b="1" spc="-10" dirty="0">
                <a:solidFill>
                  <a:schemeClr val="accent1">
                    <a:lumMod val="75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pc="-10" dirty="0">
                <a:solidFill>
                  <a:schemeClr val="accent1">
                    <a:lumMod val="75000"/>
                  </a:schemeClr>
                </a:solidFill>
                <a:effectLst/>
                <a:uFill>
                  <a:solidFill>
                    <a:srgbClr val="000000"/>
                  </a:solidFill>
                </a:uFill>
                <a:latin typeface="Algerian" pitchFamily="82" charset="0"/>
                <a:ea typeface="Times New Roman" panose="02020603050405020304" pitchFamily="18" charset="0"/>
              </a:rPr>
              <a:t>COST ESTIMAION    	For 1SEtup</a:t>
            </a:r>
            <a:br>
              <a:rPr lang="en-US" sz="1800" b="1" u="sng" spc="-10" dirty="0">
                <a:solidFill>
                  <a:schemeClr val="accent2">
                    <a:lumMod val="60000"/>
                    <a:lumOff val="40000"/>
                  </a:schemeClr>
                </a:solidFill>
                <a:effectLst/>
                <a:uFill>
                  <a:solidFill>
                    <a:srgbClr val="000000"/>
                  </a:solidFill>
                </a:uFill>
                <a:latin typeface="Times New Roman" panose="02020603050405020304" pitchFamily="18" charset="0"/>
                <a:ea typeface="Times New Roman" panose="02020603050405020304" pitchFamily="18" charset="0"/>
              </a:rPr>
            </a:br>
            <a:endParaRPr lang="en-US" u="sng" dirty="0">
              <a:solidFill>
                <a:schemeClr val="accent2">
                  <a:lumMod val="60000"/>
                  <a:lumOff val="40000"/>
                </a:schemeClr>
              </a:solidFill>
            </a:endParaRPr>
          </a:p>
        </p:txBody>
      </p:sp>
      <p:pic>
        <p:nvPicPr>
          <p:cNvPr id="3073" name="Picture 1"/>
          <p:cNvPicPr>
            <a:picLocks noChangeAspect="1" noChangeArrowheads="1"/>
          </p:cNvPicPr>
          <p:nvPr/>
        </p:nvPicPr>
        <p:blipFill>
          <a:blip r:embed="rId2"/>
          <a:srcRect/>
          <a:stretch>
            <a:fillRect/>
          </a:stretch>
        </p:blipFill>
        <p:spPr bwMode="auto">
          <a:xfrm>
            <a:off x="4427441" y="0"/>
            <a:ext cx="7329129" cy="6858000"/>
          </a:xfrm>
          <a:prstGeom prst="rect">
            <a:avLst/>
          </a:prstGeom>
          <a:noFill/>
          <a:ln w="9525">
            <a:noFill/>
            <a:miter lim="800000"/>
            <a:headEnd/>
            <a:tailEnd/>
          </a:ln>
          <a:effectLst/>
        </p:spPr>
      </p:pic>
      <p:sp>
        <p:nvSpPr>
          <p:cNvPr id="3075" name="AutoShape 3" descr="8 Types of Cost Estimates in Construction - The Constru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7" name="AutoShape 5" descr="8 Types of Cost Estimates in Construction - The Constru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descr="What is Contingency Reserve in a Cost Estimate? - Project Control Academy"/>
          <p:cNvPicPr>
            <a:picLocks noChangeAspect="1" noChangeArrowheads="1"/>
          </p:cNvPicPr>
          <p:nvPr/>
        </p:nvPicPr>
        <p:blipFill>
          <a:blip r:embed="rId3"/>
          <a:srcRect/>
          <a:stretch>
            <a:fillRect/>
          </a:stretch>
        </p:blipFill>
        <p:spPr bwMode="auto">
          <a:xfrm rot="1520346">
            <a:off x="65908" y="2572203"/>
            <a:ext cx="4061362" cy="2612573"/>
          </a:xfrm>
          <a:prstGeom prst="rect">
            <a:avLst/>
          </a:prstGeom>
          <a:noFill/>
        </p:spPr>
      </p:pic>
    </p:spTree>
    <p:extLst>
      <p:ext uri="{BB962C8B-B14F-4D97-AF65-F5344CB8AC3E}">
        <p14:creationId xmlns:p14="http://schemas.microsoft.com/office/powerpoint/2010/main" val="315738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32BF-68BD-D24E-270C-8E0D5B9A414D}"/>
              </a:ext>
            </a:extLst>
          </p:cNvPr>
          <p:cNvSpPr>
            <a:spLocks noGrp="1"/>
          </p:cNvSpPr>
          <p:nvPr>
            <p:ph type="ctrTitle"/>
          </p:nvPr>
        </p:nvSpPr>
        <p:spPr>
          <a:xfrm>
            <a:off x="479394" y="613368"/>
            <a:ext cx="5616606" cy="1096899"/>
          </a:xfrm>
        </p:spPr>
        <p:txBody>
          <a:bodyPr/>
          <a:lstStyle/>
          <a:p>
            <a:r>
              <a:rPr lang="en-US" dirty="0">
                <a:latin typeface="Algerian" panose="04020705040A02060702" pitchFamily="82" charset="0"/>
              </a:rPr>
              <a:t>	 FUTURE SCOPE</a:t>
            </a:r>
          </a:p>
        </p:txBody>
      </p:sp>
      <p:sp>
        <p:nvSpPr>
          <p:cNvPr id="3" name="Subtitle 2">
            <a:extLst>
              <a:ext uri="{FF2B5EF4-FFF2-40B4-BE49-F238E27FC236}">
                <a16:creationId xmlns:a16="http://schemas.microsoft.com/office/drawing/2014/main" id="{45948889-2D0C-D07B-605E-9069A1940332}"/>
              </a:ext>
            </a:extLst>
          </p:cNvPr>
          <p:cNvSpPr>
            <a:spLocks noGrp="1"/>
          </p:cNvSpPr>
          <p:nvPr>
            <p:ph type="subTitle" idx="1"/>
          </p:nvPr>
        </p:nvSpPr>
        <p:spPr>
          <a:xfrm>
            <a:off x="965529" y="3056534"/>
            <a:ext cx="7766936" cy="1096899"/>
          </a:xfrm>
        </p:spPr>
        <p:txBody>
          <a:bodyPr/>
          <a:lstStyle/>
          <a:p>
            <a:r>
              <a:rPr lang="en-US" sz="2800" dirty="0"/>
              <a:t>With the use of Automation we can reduce the human intervention and energy consumption.</a:t>
            </a:r>
            <a:r>
              <a:rPr lang="en-US" dirty="0"/>
              <a:t> </a:t>
            </a:r>
          </a:p>
        </p:txBody>
      </p:sp>
    </p:spTree>
    <p:extLst>
      <p:ext uri="{BB962C8B-B14F-4D97-AF65-F5344CB8AC3E}">
        <p14:creationId xmlns:p14="http://schemas.microsoft.com/office/powerpoint/2010/main" val="4286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6" y="383268"/>
            <a:ext cx="8596668" cy="1223463"/>
          </a:xfrm>
        </p:spPr>
        <p:txBody>
          <a:bodyPr/>
          <a:lstStyle/>
          <a:p>
            <a:r>
              <a:rPr lang="en-US" i="1" u="sng" dirty="0">
                <a:solidFill>
                  <a:schemeClr val="accent2">
                    <a:lumMod val="75000"/>
                  </a:schemeClr>
                </a:solidFill>
                <a:latin typeface="Algerian" pitchFamily="82" charset="0"/>
              </a:rPr>
              <a:t>Table Of Content</a:t>
            </a:r>
          </a:p>
        </p:txBody>
      </p:sp>
      <p:sp>
        <p:nvSpPr>
          <p:cNvPr id="3" name="Content Placeholder 2"/>
          <p:cNvSpPr>
            <a:spLocks noGrp="1"/>
          </p:cNvSpPr>
          <p:nvPr>
            <p:ph idx="1"/>
          </p:nvPr>
        </p:nvSpPr>
        <p:spPr>
          <a:xfrm>
            <a:off x="585055" y="1593668"/>
            <a:ext cx="8596668" cy="5126727"/>
          </a:xfrm>
        </p:spPr>
        <p:txBody>
          <a:bodyPr>
            <a:normAutofit/>
          </a:bodyPr>
          <a:lstStyle/>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The problem statement</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Need for solution</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Introduction to Hydroponics</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Advantages</a:t>
            </a:r>
          </a:p>
          <a:p>
            <a:pPr marL="457200" indent="-457200">
              <a:buFont typeface="+mj-lt"/>
              <a:buAutoNum type="arabicPeriod"/>
            </a:pPr>
            <a:r>
              <a:rPr lang="en-US" sz="1700"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17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omparison between tradition </a:t>
            </a:r>
            <a:r>
              <a:rPr lang="en-US" sz="1700"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7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griculture and Hydroponic farm</a:t>
            </a:r>
            <a:endParaRPr lang="en-US" sz="1700" i="1" dirty="0">
              <a:solidFill>
                <a:schemeClr val="tx1"/>
              </a:solidFill>
              <a:latin typeface="Times New Roman" panose="02020603050405020304" pitchFamily="18" charset="0"/>
              <a:cs typeface="Times New Roman" pitchFamily="18" charset="0"/>
            </a:endParaRP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Methodology </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Iot(Internet of things)</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Sensors and Components used </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Experimental Setup(Cad model and Working model)</a:t>
            </a:r>
          </a:p>
          <a:p>
            <a:pPr marL="457200" indent="-457200">
              <a:buFont typeface="+mj-lt"/>
              <a:buAutoNum type="arabicPeriod"/>
            </a:pPr>
            <a:r>
              <a:rPr lang="en-US" sz="1700" i="1" dirty="0">
                <a:latin typeface="Times New Roman" panose="02020603050405020304" pitchFamily="18" charset="0"/>
                <a:cs typeface="Times New Roman" panose="02020603050405020304" pitchFamily="18" charset="0"/>
              </a:rPr>
              <a:t>Energy Consumption and its cost per month. </a:t>
            </a:r>
            <a:endParaRPr lang="en-US" sz="1700" i="1" dirty="0">
              <a:solidFill>
                <a:schemeClr val="tx1"/>
              </a:solidFill>
              <a:latin typeface="Times New Roman" panose="02020603050405020304" pitchFamily="18" charset="0"/>
              <a:cs typeface="Times New Roman" pitchFamily="18" charset="0"/>
            </a:endParaRP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Pert Chart of Activities </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Cost Estimation </a:t>
            </a:r>
          </a:p>
          <a:p>
            <a:pPr marL="457200" indent="-457200">
              <a:buFont typeface="+mj-lt"/>
              <a:buAutoNum type="arabicPeriod"/>
            </a:pPr>
            <a:r>
              <a:rPr lang="en-US" sz="1700" i="1" dirty="0">
                <a:solidFill>
                  <a:schemeClr val="tx1"/>
                </a:solidFill>
                <a:latin typeface="Times New Roman" panose="02020603050405020304" pitchFamily="18" charset="0"/>
                <a:cs typeface="Times New Roman" pitchFamily="18" charset="0"/>
              </a:rPr>
              <a:t>Future Scope</a:t>
            </a:r>
          </a:p>
          <a:p>
            <a:pPr marL="457200" indent="-457200">
              <a:buFont typeface="+mj-lt"/>
              <a:buAutoNum type="arabicPeriod"/>
            </a:pPr>
            <a:endParaRPr lang="en-US" sz="2000" i="1" dirty="0">
              <a:solidFill>
                <a:schemeClr val="tx1"/>
              </a:solidFill>
              <a:latin typeface="Times New Roman" panose="02020603050405020304" pitchFamily="18" charset="0"/>
              <a:cs typeface="Times New Roman" pitchFamily="18" charset="0"/>
            </a:endParaRPr>
          </a:p>
          <a:p>
            <a:pPr marL="457200" indent="-457200">
              <a:buFont typeface="+mj-lt"/>
              <a:buAutoNum type="arabicPeriod"/>
            </a:pPr>
            <a:endParaRPr lang="en-US" sz="2000" i="1" dirty="0">
              <a:solidFill>
                <a:schemeClr val="tx1"/>
              </a:solidFill>
              <a:latin typeface="Times New Roman" panose="02020603050405020304" pitchFamily="18" charset="0"/>
              <a:cs typeface="Times New Roman" pitchFamily="18" charset="0"/>
            </a:endParaRPr>
          </a:p>
          <a:p>
            <a:pPr marL="457200" indent="-457200">
              <a:buFont typeface="+mj-lt"/>
              <a:buAutoNum type="arabicPeriod"/>
            </a:pPr>
            <a:endParaRPr lang="en-US" sz="2000" i="1" dirty="0">
              <a:solidFill>
                <a:schemeClr val="tx1"/>
              </a:solidFill>
              <a:latin typeface="Times New Roman" panose="02020603050405020304" pitchFamily="18" charset="0"/>
              <a:cs typeface="Times New Roman" pitchFamily="18" charset="0"/>
            </a:endParaRPr>
          </a:p>
          <a:p>
            <a:pPr marL="0" indent="0">
              <a:buNone/>
            </a:pPr>
            <a:endParaRPr lang="en-US" sz="2000" i="1" dirty="0">
              <a:solidFill>
                <a:schemeClr val="tx1"/>
              </a:solidFill>
              <a:latin typeface="Times New Roman" panose="02020603050405020304" pitchFamily="18" charset="0"/>
              <a:cs typeface="Times New Roman" pitchFamily="18" charset="0"/>
            </a:endParaRPr>
          </a:p>
          <a:p>
            <a:pPr marL="457200" indent="-457200">
              <a:buFont typeface="+mj-lt"/>
              <a:buAutoNum type="arabicPeriod"/>
            </a:pPr>
            <a:endParaRPr lang="en-US" sz="2000" i="1" dirty="0">
              <a:solidFill>
                <a:schemeClr val="tx1"/>
              </a:solidFill>
              <a:latin typeface="Times New Roman" panose="02020603050405020304" pitchFamily="18" charset="0"/>
              <a:cs typeface="Times New Roman" pitchFamily="18" charset="0"/>
            </a:endParaRPr>
          </a:p>
          <a:p>
            <a:pPr>
              <a:buAutoNum type="arabicPeriod"/>
            </a:pPr>
            <a:endParaRPr lang="en-US" sz="2000" i="1"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2A680-27D7-4006-5A7A-79F3904C1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9" y="461640"/>
            <a:ext cx="8345009" cy="6260216"/>
          </a:xfrm>
          <a:prstGeom prst="rect">
            <a:avLst/>
          </a:prstGeom>
        </p:spPr>
      </p:pic>
    </p:spTree>
    <p:extLst>
      <p:ext uri="{BB962C8B-B14F-4D97-AF65-F5344CB8AC3E}">
        <p14:creationId xmlns:p14="http://schemas.microsoft.com/office/powerpoint/2010/main" val="301373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79" y="268831"/>
            <a:ext cx="8596668" cy="1320800"/>
          </a:xfrm>
        </p:spPr>
        <p:txBody>
          <a:bodyPr/>
          <a:lstStyle/>
          <a:p>
            <a:r>
              <a:rPr lang="en-US" i="1" u="sng" dirty="0">
                <a:solidFill>
                  <a:schemeClr val="accent1">
                    <a:lumMod val="75000"/>
                  </a:schemeClr>
                </a:solidFill>
                <a:latin typeface="Algerian" pitchFamily="82" charset="0"/>
              </a:rPr>
              <a:t>The Problem statement</a:t>
            </a:r>
            <a:endParaRPr lang="en-IN" i="1" u="sng" dirty="0">
              <a:solidFill>
                <a:schemeClr val="accent1">
                  <a:lumMod val="75000"/>
                </a:schemeClr>
              </a:solidFill>
              <a:latin typeface="Algerian" pitchFamily="82" charset="0"/>
            </a:endParaRPr>
          </a:p>
        </p:txBody>
      </p:sp>
      <p:sp>
        <p:nvSpPr>
          <p:cNvPr id="3" name="Content Placeholder 2"/>
          <p:cNvSpPr>
            <a:spLocks noGrp="1"/>
          </p:cNvSpPr>
          <p:nvPr>
            <p:ph idx="1"/>
          </p:nvPr>
        </p:nvSpPr>
        <p:spPr>
          <a:xfrm>
            <a:off x="414279" y="1449976"/>
            <a:ext cx="6992361" cy="540802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Even though agriculture has been the source of nutrition since a very a long time, in the past few decades its quality (of nutrition) has been degraded with accusations of depleting natural resources. As the world's population is expected to be about 9.8 billion people by 2050, it stares at increasing food production by at least 70 per cent. However, the production is affected by many factors like – </a:t>
            </a:r>
          </a:p>
          <a:p>
            <a:pPr marL="0" indent="0" algn="just">
              <a:buNone/>
            </a:pPr>
            <a:endParaRPr lang="en-US" dirty="0"/>
          </a:p>
          <a:p>
            <a:pPr algn="just">
              <a:buFont typeface="+mj-lt"/>
              <a:buAutoNum type="arabicParenR"/>
            </a:pPr>
            <a:r>
              <a:rPr lang="en-US" dirty="0">
                <a:latin typeface="Times New Roman" panose="02020603050405020304" pitchFamily="18" charset="0"/>
                <a:cs typeface="Times New Roman" panose="02020603050405020304" pitchFamily="18" charset="0"/>
              </a:rPr>
              <a:t>Drought conditions and unpredictable weather.</a:t>
            </a:r>
          </a:p>
          <a:p>
            <a:pPr algn="just">
              <a:buFont typeface="+mj-lt"/>
              <a:buAutoNum type="arabicParenR"/>
            </a:pPr>
            <a:r>
              <a:rPr lang="en-US" dirty="0">
                <a:latin typeface="Times New Roman" panose="02020603050405020304" pitchFamily="18" charset="0"/>
                <a:cs typeface="Times New Roman" panose="02020603050405020304" pitchFamily="18" charset="0"/>
              </a:rPr>
              <a:t>Poor water management.</a:t>
            </a:r>
          </a:p>
          <a:p>
            <a:pPr algn="just">
              <a:buFont typeface="+mj-lt"/>
              <a:buAutoNum type="arabicParenR"/>
            </a:pPr>
            <a:r>
              <a:rPr lang="en-US" dirty="0">
                <a:latin typeface="Times New Roman" panose="02020603050405020304" pitchFamily="18" charset="0"/>
                <a:cs typeface="Times New Roman" panose="02020603050405020304" pitchFamily="18" charset="0"/>
              </a:rPr>
              <a:t>Raising temperature.</a:t>
            </a:r>
          </a:p>
          <a:p>
            <a:pPr algn="just">
              <a:buFont typeface="+mj-lt"/>
              <a:buAutoNum type="arabicParenR"/>
            </a:pPr>
            <a:r>
              <a:rPr lang="en-US" dirty="0">
                <a:latin typeface="Times New Roman" panose="02020603050405020304" pitchFamily="18" charset="0"/>
                <a:cs typeface="Times New Roman" panose="02020603050405020304" pitchFamily="18" charset="0"/>
              </a:rPr>
              <a:t>Lack of arable lands available to grow the crops.</a:t>
            </a:r>
          </a:p>
          <a:p>
            <a:pPr algn="just">
              <a:buFont typeface="+mj-lt"/>
              <a:buAutoNum type="arabicParenR"/>
            </a:pPr>
            <a:r>
              <a:rPr lang="en-US" dirty="0">
                <a:latin typeface="Times New Roman" panose="02020603050405020304" pitchFamily="18" charset="0"/>
                <a:cs typeface="Times New Roman" panose="02020603050405020304" pitchFamily="18" charset="0"/>
              </a:rPr>
              <a:t>Lack of irrigation.</a:t>
            </a:r>
          </a:p>
          <a:p>
            <a:pPr algn="just">
              <a:buFont typeface="+mj-lt"/>
              <a:buAutoNum type="arabicParenR"/>
            </a:pPr>
            <a:r>
              <a:rPr lang="en-US" dirty="0">
                <a:latin typeface="Times New Roman" panose="02020603050405020304" pitchFamily="18" charset="0"/>
                <a:cs typeface="Times New Roman" panose="02020603050405020304" pitchFamily="18" charset="0"/>
              </a:rPr>
              <a:t>Under – nourished crops.</a:t>
            </a:r>
          </a:p>
          <a:p>
            <a:pPr marL="0" indent="0" algn="just">
              <a:buNone/>
            </a:pPr>
            <a:endParaRPr lang="en-US" dirty="0"/>
          </a:p>
          <a:p>
            <a:pPr algn="just"/>
            <a:endParaRPr lang="en-US" dirty="0"/>
          </a:p>
          <a:p>
            <a:pPr algn="just">
              <a:buFont typeface="+mj-lt"/>
              <a:buAutoNum type="arabicPeriod"/>
            </a:pPr>
            <a:endParaRPr lang="en-IN"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644" y="-1"/>
            <a:ext cx="4225355" cy="3239589"/>
          </a:xfrm>
          <a:prstGeom prst="rect">
            <a:avLst/>
          </a:prstGeom>
        </p:spPr>
      </p:pic>
      <p:sp>
        <p:nvSpPr>
          <p:cNvPr id="6" name="TextBox 5"/>
          <p:cNvSpPr txBox="1"/>
          <p:nvPr/>
        </p:nvSpPr>
        <p:spPr>
          <a:xfrm rot="579295">
            <a:off x="6395580" y="3725535"/>
            <a:ext cx="3901644" cy="2554545"/>
          </a:xfrm>
          <a:prstGeom prst="rect">
            <a:avLst/>
          </a:prstGeom>
          <a:noFill/>
        </p:spPr>
        <p:txBody>
          <a:bodyPr wrap="square" rtlCol="0">
            <a:spAutoFit/>
          </a:bodyPr>
          <a:lstStyle/>
          <a:p>
            <a:r>
              <a:rPr lang="en-US" sz="4000" i="1" u="sng" dirty="0">
                <a:solidFill>
                  <a:schemeClr val="accent1">
                    <a:lumMod val="75000"/>
                  </a:schemeClr>
                </a:solidFill>
                <a:latin typeface="Algerian" pitchFamily="82" charset="0"/>
              </a:rPr>
              <a:t>So the solution is Hydroponic Farming!! </a:t>
            </a:r>
            <a:endParaRPr lang="en-US" sz="40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572552" cy="1320800"/>
          </a:xfrm>
        </p:spPr>
        <p:txBody>
          <a:bodyPr/>
          <a:lstStyle/>
          <a:p>
            <a:r>
              <a:rPr lang="en-US" i="1" u="sng" dirty="0">
                <a:solidFill>
                  <a:schemeClr val="accent2">
                    <a:lumMod val="60000"/>
                    <a:lumOff val="40000"/>
                  </a:schemeClr>
                </a:solidFill>
                <a:latin typeface="Algerian" pitchFamily="82" charset="0"/>
              </a:rPr>
              <a:t>Need for solution </a:t>
            </a:r>
            <a:br>
              <a:rPr lang="en-US" b="1" i="1" u="sng" dirty="0">
                <a:solidFill>
                  <a:schemeClr val="accent2">
                    <a:lumMod val="60000"/>
                    <a:lumOff val="40000"/>
                  </a:schemeClr>
                </a:solidFill>
                <a:latin typeface="Algerian" pitchFamily="82" charset="0"/>
              </a:rPr>
            </a:br>
            <a:endParaRPr lang="en-IN" b="1" i="1" u="sng" dirty="0">
              <a:solidFill>
                <a:schemeClr val="accent2">
                  <a:lumMod val="60000"/>
                  <a:lumOff val="40000"/>
                </a:schemeClr>
              </a:solidFill>
              <a:latin typeface="Algerian" pitchFamily="82" charset="0"/>
            </a:endParaRPr>
          </a:p>
        </p:txBody>
      </p:sp>
      <p:sp>
        <p:nvSpPr>
          <p:cNvPr id="3" name="Content Placeholder 2"/>
          <p:cNvSpPr>
            <a:spLocks noGrp="1"/>
          </p:cNvSpPr>
          <p:nvPr>
            <p:ph idx="1"/>
          </p:nvPr>
        </p:nvSpPr>
        <p:spPr>
          <a:xfrm>
            <a:off x="614555" y="2324360"/>
            <a:ext cx="6453308" cy="3835263"/>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As a result ,people structured to use different methods of farming to reduce water consumption and space for farming.</a:t>
            </a:r>
          </a:p>
          <a:p>
            <a:pPr>
              <a:lnSpc>
                <a:spcPct val="150000"/>
              </a:lnSpc>
            </a:pPr>
            <a:r>
              <a:rPr lang="en-US" dirty="0">
                <a:latin typeface="Times New Roman" panose="02020603050405020304" pitchFamily="18" charset="0"/>
                <a:cs typeface="Times New Roman" panose="02020603050405020304" pitchFamily="18" charset="0"/>
              </a:rPr>
              <a:t>One of the most famous methods is hydroponics farming. In recent research and studies by scientists worldwide have proved its usefulness.</a:t>
            </a:r>
          </a:p>
          <a:p>
            <a:pPr>
              <a:lnSpc>
                <a:spcPct val="150000"/>
              </a:lnSpc>
            </a:pPr>
            <a:r>
              <a:rPr lang="en-US" dirty="0">
                <a:latin typeface="Times New Roman" panose="02020603050405020304" pitchFamily="18" charset="0"/>
                <a:cs typeface="Times New Roman" panose="02020603050405020304" pitchFamily="18" charset="0"/>
              </a:rPr>
              <a:t>The hydroponics system can be developed to solve the problems that affect the plant growth by controlling all the parameters automatically (using IoT), which made it possible to make an indoor farming without large space of land.</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0273" y="0"/>
            <a:ext cx="2499361" cy="2116183"/>
          </a:xfrm>
          <a:prstGeom prst="rect">
            <a:avLst/>
          </a:prstGeom>
        </p:spPr>
      </p:pic>
      <p:pic>
        <p:nvPicPr>
          <p:cNvPr id="15365" name="Picture 5" descr="C:\Users\user\Desktop\Best-DIY-Hydroponics-Solution-in-4-Steps-1.png"/>
          <p:cNvPicPr>
            <a:picLocks noChangeAspect="1" noChangeArrowheads="1"/>
          </p:cNvPicPr>
          <p:nvPr/>
        </p:nvPicPr>
        <p:blipFill>
          <a:blip r:embed="rId3"/>
          <a:srcRect/>
          <a:stretch>
            <a:fillRect/>
          </a:stretch>
        </p:blipFill>
        <p:spPr bwMode="auto">
          <a:xfrm>
            <a:off x="8188053" y="0"/>
            <a:ext cx="4003947"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679"/>
            <a:ext cx="8596668" cy="1320800"/>
          </a:xfrm>
        </p:spPr>
        <p:txBody>
          <a:bodyPr>
            <a:normAutofit/>
          </a:bodyPr>
          <a:lstStyle/>
          <a:p>
            <a:r>
              <a:rPr lang="en-US" sz="3200" b="1" i="1" u="sng" dirty="0">
                <a:solidFill>
                  <a:schemeClr val="tx1"/>
                </a:solidFill>
              </a:rPr>
              <a:t>Introduction To Hydroponics</a:t>
            </a:r>
            <a:endParaRPr lang="en-IN" sz="3200" b="1" i="1" u="sng" dirty="0">
              <a:solidFill>
                <a:schemeClr val="tx1"/>
              </a:solidFill>
            </a:endParaRPr>
          </a:p>
        </p:txBody>
      </p:sp>
      <p:sp>
        <p:nvSpPr>
          <p:cNvPr id="3" name="Content Placeholder 2"/>
          <p:cNvSpPr>
            <a:spLocks noGrp="1"/>
          </p:cNvSpPr>
          <p:nvPr>
            <p:ph idx="1"/>
          </p:nvPr>
        </p:nvSpPr>
        <p:spPr>
          <a:xfrm>
            <a:off x="677334" y="2160589"/>
            <a:ext cx="6691132" cy="3880773"/>
          </a:xfrm>
        </p:spPr>
        <p:txBody>
          <a:bodyPr/>
          <a:lstStyle/>
          <a:p>
            <a:r>
              <a:rPr lang="en-US" dirty="0">
                <a:latin typeface="Times New Roman" panose="02020603050405020304" pitchFamily="18" charset="0"/>
                <a:cs typeface="Times New Roman" panose="02020603050405020304" pitchFamily="18" charset="0"/>
              </a:rPr>
              <a:t>Hydroponics is the methodology of </a:t>
            </a:r>
            <a:r>
              <a:rPr lang="en-US" b="1" u="sng" dirty="0">
                <a:latin typeface="Times New Roman" panose="02020603050405020304" pitchFamily="18" charset="0"/>
                <a:cs typeface="Times New Roman" panose="02020603050405020304" pitchFamily="18" charset="0"/>
              </a:rPr>
              <a:t>soil – less cultivation.</a:t>
            </a:r>
          </a:p>
          <a:p>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the method of growing plants using material nutrients solution dissolved in water ,</a:t>
            </a:r>
            <a:r>
              <a:rPr lang="en-US" b="1" u="sng" dirty="0">
                <a:latin typeface="Times New Roman" panose="02020603050405020304" pitchFamily="18" charset="0"/>
                <a:cs typeface="Times New Roman" panose="02020603050405020304" pitchFamily="18" charset="0"/>
              </a:rPr>
              <a:t>without soil.</a:t>
            </a:r>
          </a:p>
          <a:p>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Utilizing this technology ,the root absorb balanced nutrient dissolved in water that meets all the plant developmental requirements.</a:t>
            </a:r>
          </a:p>
          <a:p>
            <a:endParaRPr lang="en-US" dirty="0"/>
          </a:p>
          <a:p>
            <a:endParaRPr lang="en-US" dirty="0"/>
          </a:p>
          <a:p>
            <a:pPr marL="0" indent="0">
              <a:buNone/>
            </a:pPr>
            <a:endParaRPr lang="en-IN" dirty="0"/>
          </a:p>
        </p:txBody>
      </p:sp>
      <p:sp>
        <p:nvSpPr>
          <p:cNvPr id="14338" name="AutoShape 2" descr="What is Hydroponics And How Does It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2" name="Picture 6" descr="What is Hydroponics And How Does It Work?"/>
          <p:cNvPicPr>
            <a:picLocks noChangeAspect="1" noChangeArrowheads="1"/>
          </p:cNvPicPr>
          <p:nvPr/>
        </p:nvPicPr>
        <p:blipFill>
          <a:blip r:embed="rId2"/>
          <a:srcRect/>
          <a:stretch>
            <a:fillRect/>
          </a:stretch>
        </p:blipFill>
        <p:spPr bwMode="auto">
          <a:xfrm>
            <a:off x="8116389" y="0"/>
            <a:ext cx="4075611" cy="685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1173480"/>
            <a:ext cx="8596668" cy="1320800"/>
          </a:xfrm>
        </p:spPr>
        <p:txBody>
          <a:bodyPr/>
          <a:lstStyle/>
          <a:p>
            <a:r>
              <a:rPr lang="en-US" b="1" i="1" u="sng" dirty="0">
                <a:solidFill>
                  <a:schemeClr val="accent2">
                    <a:lumMod val="75000"/>
                  </a:schemeClr>
                </a:solidFill>
              </a:rPr>
              <a:t>Advantages</a:t>
            </a:r>
            <a:endParaRPr lang="en-IN" b="1" i="1" u="sng" dirty="0">
              <a:solidFill>
                <a:schemeClr val="accent2">
                  <a:lumMod val="75000"/>
                </a:schemeClr>
              </a:solidFill>
            </a:endParaRPr>
          </a:p>
        </p:txBody>
      </p:sp>
      <p:sp>
        <p:nvSpPr>
          <p:cNvPr id="3" name="Content Placeholder 2"/>
          <p:cNvSpPr>
            <a:spLocks noGrp="1"/>
          </p:cNvSpPr>
          <p:nvPr>
            <p:ph idx="1"/>
          </p:nvPr>
        </p:nvSpPr>
        <p:spPr>
          <a:xfrm>
            <a:off x="443183" y="2184041"/>
            <a:ext cx="7164534" cy="4172371"/>
          </a:xfrm>
        </p:spPr>
        <p:txBody>
          <a:bodyPr/>
          <a:lstStyle/>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soil is needed for hydroponics.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water stays in the system and can be reused.</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It is possible to control the nutrition level accurately.</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Through IoT platform, the designed system is capable of maintaining healthy parameters for the plants.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Plants are healthier and reach maturity faster.</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Production in off season possible when market prices are highest.</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288" y="226222"/>
            <a:ext cx="2940858" cy="2940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B412-96B1-4DBD-8E2B-F4A850E70179}"/>
              </a:ext>
            </a:extLst>
          </p:cNvPr>
          <p:cNvSpPr>
            <a:spLocks noGrp="1"/>
          </p:cNvSpPr>
          <p:nvPr>
            <p:ph type="title"/>
          </p:nvPr>
        </p:nvSpPr>
        <p:spPr>
          <a:xfrm>
            <a:off x="329954" y="634753"/>
            <a:ext cx="3897296" cy="1349406"/>
          </a:xfrm>
        </p:spPr>
        <p:style>
          <a:lnRef idx="2">
            <a:schemeClr val="accent1"/>
          </a:lnRef>
          <a:fillRef idx="1">
            <a:schemeClr val="lt1"/>
          </a:fillRef>
          <a:effectRef idx="0">
            <a:schemeClr val="accent1"/>
          </a:effectRef>
          <a:fontRef idx="minor">
            <a:schemeClr val="dk1"/>
          </a:fontRef>
        </p:style>
        <p:txBody>
          <a:bodyPr>
            <a:noAutofit/>
          </a:bodyPr>
          <a:lstStyle/>
          <a:p>
            <a:r>
              <a:rPr lang="en-US" sz="2400" i="1" u="sng" dirty="0">
                <a:solidFill>
                  <a:schemeClr val="accent1">
                    <a:lumMod val="75000"/>
                  </a:schemeClr>
                </a:solidFill>
                <a:latin typeface="Algerian" panose="04020705040A02060702" pitchFamily="82" charset="0"/>
                <a:ea typeface="Times New Roman" panose="02020603050405020304" pitchFamily="18" charset="0"/>
              </a:rPr>
              <a:t>C</a:t>
            </a:r>
            <a:r>
              <a:rPr lang="en-US" sz="2400" i="1" u="sng" dirty="0">
                <a:solidFill>
                  <a:schemeClr val="accent1">
                    <a:lumMod val="75000"/>
                  </a:schemeClr>
                </a:solidFill>
                <a:effectLst/>
                <a:latin typeface="Algerian" panose="04020705040A02060702" pitchFamily="82" charset="0"/>
                <a:ea typeface="Times New Roman" panose="02020603050405020304" pitchFamily="18" charset="0"/>
              </a:rPr>
              <a:t>omparison between tradition </a:t>
            </a:r>
            <a:r>
              <a:rPr lang="en-US" sz="2400" i="1" u="sng" dirty="0">
                <a:solidFill>
                  <a:schemeClr val="accent1">
                    <a:lumMod val="75000"/>
                  </a:schemeClr>
                </a:solidFill>
                <a:latin typeface="Algerian" panose="04020705040A02060702" pitchFamily="82" charset="0"/>
                <a:ea typeface="Times New Roman" panose="02020603050405020304" pitchFamily="18" charset="0"/>
              </a:rPr>
              <a:t>a</a:t>
            </a:r>
            <a:r>
              <a:rPr lang="en-US" sz="2400" i="1" u="sng" dirty="0">
                <a:solidFill>
                  <a:schemeClr val="accent1">
                    <a:lumMod val="75000"/>
                  </a:schemeClr>
                </a:solidFill>
                <a:effectLst/>
                <a:latin typeface="Algerian" panose="04020705040A02060702" pitchFamily="82" charset="0"/>
                <a:ea typeface="Times New Roman" panose="02020603050405020304" pitchFamily="18" charset="0"/>
              </a:rPr>
              <a:t>griculture and Hydroponic farm</a:t>
            </a:r>
            <a:endParaRPr lang="en-US" sz="2400" i="1" u="sng" dirty="0">
              <a:solidFill>
                <a:schemeClr val="accent1">
                  <a:lumMod val="75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330B5E19-AFDD-4432-9A05-DAACEB794D23}"/>
              </a:ext>
            </a:extLst>
          </p:cNvPr>
          <p:cNvPicPr>
            <a:picLocks noChangeAspect="1"/>
          </p:cNvPicPr>
          <p:nvPr/>
        </p:nvPicPr>
        <p:blipFill>
          <a:blip r:embed="rId2"/>
          <a:stretch>
            <a:fillRect/>
          </a:stretch>
        </p:blipFill>
        <p:spPr>
          <a:xfrm>
            <a:off x="4730695" y="1"/>
            <a:ext cx="7461305" cy="6858000"/>
          </a:xfrm>
          <a:prstGeom prst="rect">
            <a:avLst/>
          </a:prstGeom>
        </p:spPr>
      </p:pic>
      <p:pic>
        <p:nvPicPr>
          <p:cNvPr id="1026" name="Picture 2" descr="Will vertical farms and soil-free systems ever compete with traditional  farming for bulk food production? - Quora">
            <a:extLst>
              <a:ext uri="{FF2B5EF4-FFF2-40B4-BE49-F238E27FC236}">
                <a16:creationId xmlns:a16="http://schemas.microsoft.com/office/drawing/2014/main" id="{1DAAF57D-3710-1B49-DEB7-7E1B67AB5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43" y="3044207"/>
            <a:ext cx="3897296" cy="250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3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6804" y="301414"/>
            <a:ext cx="7766936" cy="913432"/>
          </a:xfrm>
        </p:spPr>
        <p:txBody>
          <a:bodyPr/>
          <a:lstStyle/>
          <a:p>
            <a:pPr algn="l"/>
            <a:r>
              <a:rPr lang="en-US" dirty="0">
                <a:latin typeface="Algerian" pitchFamily="82" charset="0"/>
              </a:rPr>
              <a:t>METHODOLOGY</a:t>
            </a:r>
          </a:p>
        </p:txBody>
      </p:sp>
      <p:sp>
        <p:nvSpPr>
          <p:cNvPr id="3" name="Subtitle 2"/>
          <p:cNvSpPr>
            <a:spLocks noGrp="1"/>
          </p:cNvSpPr>
          <p:nvPr>
            <p:ph type="subTitle" idx="1"/>
          </p:nvPr>
        </p:nvSpPr>
        <p:spPr>
          <a:xfrm>
            <a:off x="640080" y="1698172"/>
            <a:ext cx="5521023" cy="4454434"/>
          </a:xfrm>
        </p:spPr>
        <p:txBody>
          <a:bodyPr>
            <a:noAutofit/>
          </a:bodyPr>
          <a:lstStyle/>
          <a:p>
            <a:pPr algn="just"/>
            <a:r>
              <a:rPr lang="en-US" sz="2000" dirty="0">
                <a:solidFill>
                  <a:schemeClr val="tx1"/>
                </a:solidFill>
                <a:latin typeface="Times New Roman" panose="02020603050405020304" pitchFamily="18" charset="0"/>
                <a:cs typeface="Times New Roman" pitchFamily="18" charset="0"/>
              </a:rPr>
              <a:t>This IoT based hydroponic system can be divided into two parts. The first part is an automatically control system used to continuously regulate two important elements in the solution of an IoT based hydroponic system. Those two elements are pH value and EC value (nutrient concentration). The values are continuously being sensed by their respective sensor to maintain the nutrient solution in the right condition for growth of the plant. The second part of the system is where the technology of IoT comes into play. With the special features of ESP32 microcontroller, the data from four sensors (pH, EC, temperature and flow rate) can always be monitored on the blink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274001" y="1567542"/>
            <a:ext cx="614582" cy="362857"/>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195943" y="261257"/>
            <a:ext cx="8672169" cy="3699545"/>
          </a:xfrm>
        </p:spPr>
        <p:txBody>
          <a:bodyPr/>
          <a:lstStyle/>
          <a:p>
            <a:pPr marL="0" indent="0">
              <a:buNone/>
            </a:pPr>
            <a:r>
              <a:rPr lang="en-US" dirty="0"/>
              <a:t> </a:t>
            </a:r>
            <a:r>
              <a:rPr lang="en-US" sz="2400" u="sng" dirty="0">
                <a:solidFill>
                  <a:schemeClr val="accent2">
                    <a:lumMod val="75000"/>
                  </a:schemeClr>
                </a:solidFill>
              </a:rPr>
              <a:t>Internet of things (IOT) Platforms </a:t>
            </a:r>
            <a:r>
              <a:rPr lang="en-US" b="1" dirty="0"/>
              <a:t>– </a:t>
            </a:r>
          </a:p>
          <a:p>
            <a:pPr marL="0" indent="0">
              <a:buNone/>
            </a:pPr>
            <a:r>
              <a:rPr lang="en-US" b="1" dirty="0"/>
              <a:t> </a:t>
            </a:r>
          </a:p>
          <a:p>
            <a:pPr marL="0" indent="0" algn="just">
              <a:buNone/>
            </a:pPr>
            <a:r>
              <a:rPr lang="en-US" dirty="0">
                <a:latin typeface="Times New Roman" pitchFamily="18" charset="0"/>
                <a:cs typeface="Times New Roman" pitchFamily="18" charset="0"/>
              </a:rPr>
              <a:t>Internet of Things (IoT) is a network that connect things to internet network for communicate or exchange data or information via sensing devices with protocol that agreed. As for topology that used in this system can be seen in the fig bellow. In the NFT Hydroponic systems, Several   parameters such as </a:t>
            </a:r>
            <a:r>
              <a:rPr lang="en-US" b="1" dirty="0">
                <a:latin typeface="Times New Roman" pitchFamily="18" charset="0"/>
                <a:cs typeface="Times New Roman" pitchFamily="18" charset="0"/>
              </a:rPr>
              <a:t>pH level of water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nutrients contained in water, temperature </a:t>
            </a:r>
            <a:r>
              <a:rPr lang="en-US" dirty="0">
                <a:latin typeface="Times New Roman" pitchFamily="18" charset="0"/>
                <a:cs typeface="Times New Roman" pitchFamily="18" charset="0"/>
              </a:rPr>
              <a:t>and </a:t>
            </a:r>
            <a:r>
              <a:rPr lang="en-US" b="1" dirty="0">
                <a:latin typeface="Times New Roman" pitchFamily="18" charset="0"/>
                <a:cs typeface="Times New Roman" pitchFamily="18" charset="0"/>
              </a:rPr>
              <a:t>humidity</a:t>
            </a:r>
            <a:r>
              <a:rPr lang="en-US" dirty="0">
                <a:latin typeface="Times New Roman" pitchFamily="18" charset="0"/>
                <a:cs typeface="Times New Roman" pitchFamily="18" charset="0"/>
              </a:rPr>
              <a:t> can be monitored using this IoT platform.</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0" y="-1"/>
            <a:ext cx="2956560" cy="2416629"/>
          </a:xfrm>
          <a:prstGeom prst="rect">
            <a:avLst/>
          </a:prstGeom>
        </p:spPr>
      </p:pic>
      <p:pic>
        <p:nvPicPr>
          <p:cNvPr id="10241" name="Picture 1"/>
          <p:cNvPicPr>
            <a:picLocks noChangeAspect="1" noChangeArrowheads="1"/>
          </p:cNvPicPr>
          <p:nvPr/>
        </p:nvPicPr>
        <p:blipFill>
          <a:blip r:embed="rId3"/>
          <a:srcRect/>
          <a:stretch>
            <a:fillRect/>
          </a:stretch>
        </p:blipFill>
        <p:spPr bwMode="auto">
          <a:xfrm>
            <a:off x="576126" y="3056708"/>
            <a:ext cx="5302160" cy="350084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909</TotalTime>
  <Words>813</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Times New Roman</vt:lpstr>
      <vt:lpstr>Trebuchet MS</vt:lpstr>
      <vt:lpstr>Wingdings</vt:lpstr>
      <vt:lpstr>Wingdings 3</vt:lpstr>
      <vt:lpstr>Facet</vt:lpstr>
      <vt:lpstr>OPTIMISATION (DESIGN AND CONSTRUCTION) AND TESTING OF IOT BASED NFT HYDRPONICS SYSTEM</vt:lpstr>
      <vt:lpstr>Table Of Content</vt:lpstr>
      <vt:lpstr>The Problem statement</vt:lpstr>
      <vt:lpstr>Need for solution  </vt:lpstr>
      <vt:lpstr>Introduction To Hydroponics</vt:lpstr>
      <vt:lpstr>Advantages</vt:lpstr>
      <vt:lpstr>Comparison between tradition agriculture and Hydroponic farm</vt:lpstr>
      <vt:lpstr>METHODOLOGY</vt:lpstr>
      <vt:lpstr> </vt:lpstr>
      <vt:lpstr>ESP32    Microcontroller </vt:lpstr>
      <vt:lpstr>Sensors and Components of IoT used in Hydroponic</vt:lpstr>
      <vt:lpstr>      circuit setup </vt:lpstr>
      <vt:lpstr>ENERGY CONSUMPTION AND ITS COST PER MONTH</vt:lpstr>
      <vt:lpstr>EXPERIMENTAL SETUP(Cad Model of NFT based Hydroponic system ) </vt:lpstr>
      <vt:lpstr>working model (EXPERIMENTAL SETUP)</vt:lpstr>
      <vt:lpstr>PERT CHART OF ACTIVITIES</vt:lpstr>
      <vt:lpstr>Result of ph sensor</vt:lpstr>
      <vt:lpstr> COST ESTIMAION     For 1SEtup </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BHAGAT;Akash K Sinha</dc:creator>
  <cp:lastModifiedBy>HARSH BHAGAT</cp:lastModifiedBy>
  <cp:revision>93</cp:revision>
  <dcterms:created xsi:type="dcterms:W3CDTF">2021-04-29T05:11:00Z</dcterms:created>
  <dcterms:modified xsi:type="dcterms:W3CDTF">2022-05-06T05:50:28Z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