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72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BFDB7CA-794F-491C-BD7E-F7107262D35B}" type="datetimeFigureOut">
              <a:rPr lang="en-US" smtClean="0"/>
              <a:pPr/>
              <a:t>7/23/2025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0631B8B-6E2E-4FF7-8CD6-F4AA9188E6E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FDB7CA-794F-491C-BD7E-F7107262D35B}" type="datetimeFigureOut">
              <a:rPr lang="en-US" smtClean="0"/>
              <a:pPr/>
              <a:t>7/23/2025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0631B8B-6E2E-4FF7-8CD6-F4AA9188E6E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FDB7CA-794F-491C-BD7E-F7107262D35B}" type="datetimeFigureOut">
              <a:rPr lang="en-US" smtClean="0"/>
              <a:pPr/>
              <a:t>7/23/2025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0631B8B-6E2E-4FF7-8CD6-F4AA9188E6E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FDB7CA-794F-491C-BD7E-F7107262D35B}" type="datetimeFigureOut">
              <a:rPr lang="en-US" smtClean="0"/>
              <a:pPr/>
              <a:t>7/23/2025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0631B8B-6E2E-4FF7-8CD6-F4AA9188E6EF}"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FDB7CA-794F-491C-BD7E-F7107262D35B}" type="datetimeFigureOut">
              <a:rPr lang="en-US" smtClean="0"/>
              <a:pPr/>
              <a:t>7/23/2025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30631B8B-6E2E-4FF7-8CD6-F4AA9188E6EF}"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FDB7CA-794F-491C-BD7E-F7107262D35B}" type="datetimeFigureOut">
              <a:rPr lang="en-US" smtClean="0"/>
              <a:pPr/>
              <a:t>7/23/2025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0631B8B-6E2E-4FF7-8CD6-F4AA9188E6EF}"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FDB7CA-794F-491C-BD7E-F7107262D35B}" type="datetimeFigureOut">
              <a:rPr lang="en-US" smtClean="0"/>
              <a:pPr/>
              <a:t>7/23/2025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30631B8B-6E2E-4FF7-8CD6-F4AA9188E6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BFDB7CA-794F-491C-BD7E-F7107262D35B}" type="datetimeFigureOut">
              <a:rPr lang="en-US" smtClean="0"/>
              <a:pPr/>
              <a:t>7/23/2025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30631B8B-6E2E-4FF7-8CD6-F4AA9188E6EF}"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BFDB7CA-794F-491C-BD7E-F7107262D35B}" type="datetimeFigureOut">
              <a:rPr lang="en-US" smtClean="0"/>
              <a:pPr/>
              <a:t>7/23/2025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30631B8B-6E2E-4FF7-8CD6-F4AA9188E6E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BFDB7CA-794F-491C-BD7E-F7107262D35B}" type="datetimeFigureOut">
              <a:rPr lang="en-US" smtClean="0"/>
              <a:pPr/>
              <a:t>7/23/2025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30631B8B-6E2E-4FF7-8CD6-F4AA9188E6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BFDB7CA-794F-491C-BD7E-F7107262D35B}" type="datetimeFigureOut">
              <a:rPr lang="en-US" smtClean="0"/>
              <a:pPr/>
              <a:t>7/23/2025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0631B8B-6E2E-4FF7-8CD6-F4AA9188E6EF}"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BFDB7CA-794F-491C-BD7E-F7107262D35B}" type="datetimeFigureOut">
              <a:rPr lang="en-US" smtClean="0"/>
              <a:pPr/>
              <a:t>7/23/2025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0631B8B-6E2E-4FF7-8CD6-F4AA9188E6E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rkiattisak/salaly-prediction-for-begin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836712"/>
            <a:ext cx="7776864" cy="1728192"/>
          </a:xfrm>
        </p:spPr>
        <p:txBody>
          <a:bodyPr>
            <a:noAutofit/>
          </a:bodyPr>
          <a:lstStyle/>
          <a:p>
            <a:pPr algn="ctr"/>
            <a:r>
              <a:rPr lang="en-US" b="1" dirty="0" smtClean="0">
                <a:solidFill>
                  <a:srgbClr val="7030A0"/>
                </a:solidFill>
              </a:rPr>
              <a:t>CAPSTONE PROJECT</a:t>
            </a:r>
            <a:r>
              <a:rPr lang="en-US" sz="5400" dirty="0" smtClean="0"/>
              <a:t/>
            </a:r>
            <a:br>
              <a:rPr lang="en-US" sz="5400" dirty="0" smtClean="0"/>
            </a:br>
            <a:endParaRPr lang="en-US" sz="5400" dirty="0"/>
          </a:p>
        </p:txBody>
      </p:sp>
      <p:sp>
        <p:nvSpPr>
          <p:cNvPr id="3" name="Subtitle 2"/>
          <p:cNvSpPr>
            <a:spLocks noGrp="1"/>
          </p:cNvSpPr>
          <p:nvPr>
            <p:ph type="subTitle" idx="1"/>
          </p:nvPr>
        </p:nvSpPr>
        <p:spPr>
          <a:xfrm>
            <a:off x="907504" y="1844824"/>
            <a:ext cx="6616824" cy="1752600"/>
          </a:xfrm>
        </p:spPr>
        <p:style>
          <a:lnRef idx="2">
            <a:schemeClr val="accent2"/>
          </a:lnRef>
          <a:fillRef idx="1">
            <a:schemeClr val="lt1"/>
          </a:fillRef>
          <a:effectRef idx="0">
            <a:schemeClr val="accent2"/>
          </a:effectRef>
          <a:fontRef idx="minor">
            <a:schemeClr val="dk1"/>
          </a:fontRef>
        </p:style>
        <p:txBody>
          <a:bodyPr>
            <a:noAutofit/>
          </a:bodyPr>
          <a:lstStyle/>
          <a:p>
            <a:r>
              <a:rPr lang="en-US" sz="4800" b="1" dirty="0" smtClean="0">
                <a:solidFill>
                  <a:srgbClr val="FF0000"/>
                </a:solidFill>
                <a:latin typeface="Algerian" pitchFamily="82" charset="0"/>
              </a:rPr>
              <a:t>Employee Salary</a:t>
            </a:r>
          </a:p>
          <a:p>
            <a:pPr algn="ctr"/>
            <a:r>
              <a:rPr lang="en-US" sz="4800" b="1" dirty="0" smtClean="0">
                <a:solidFill>
                  <a:srgbClr val="FF0000"/>
                </a:solidFill>
                <a:latin typeface="Algerian" pitchFamily="82" charset="0"/>
              </a:rPr>
              <a:t>Prediction</a:t>
            </a:r>
            <a:endParaRPr lang="en-US" sz="4800" b="1" dirty="0">
              <a:solidFill>
                <a:srgbClr val="FF0000"/>
              </a:solidFill>
              <a:latin typeface="Algerian" pitchFamily="82" charset="0"/>
            </a:endParaRPr>
          </a:p>
        </p:txBody>
      </p:sp>
      <p:sp>
        <p:nvSpPr>
          <p:cNvPr id="4" name="Rectangle 3"/>
          <p:cNvSpPr/>
          <p:nvPr/>
        </p:nvSpPr>
        <p:spPr>
          <a:xfrm>
            <a:off x="971600" y="3573016"/>
            <a:ext cx="7272808" cy="1569660"/>
          </a:xfrm>
          <a:prstGeom prst="rect">
            <a:avLst/>
          </a:prstGeom>
          <a:noFill/>
        </p:spPr>
        <p:txBody>
          <a:bodyPr wrap="square" lIns="91440" tIns="45720" rIns="91440" bIns="45720">
            <a:spAutoFit/>
          </a:bodyPr>
          <a:lstStyle/>
          <a:p>
            <a:pPr algn="ctr"/>
            <a:r>
              <a:rPr lang="en-US" sz="3200" b="1" dirty="0" smtClean="0">
                <a:solidFill>
                  <a:srgbClr val="7030A0"/>
                </a:solidFill>
                <a:latin typeface="Britannic Bold" pitchFamily="34" charset="0"/>
              </a:rPr>
              <a:t>Presented By: Akash Kumar</a:t>
            </a:r>
            <a:br>
              <a:rPr lang="en-US" sz="3200" b="1" dirty="0" smtClean="0">
                <a:solidFill>
                  <a:srgbClr val="7030A0"/>
                </a:solidFill>
                <a:latin typeface="Britannic Bold" pitchFamily="34" charset="0"/>
              </a:rPr>
            </a:br>
            <a:r>
              <a:rPr lang="en-US" sz="3200" b="1" dirty="0" smtClean="0">
                <a:solidFill>
                  <a:srgbClr val="7030A0"/>
                </a:solidFill>
                <a:latin typeface="Britannic Bold" pitchFamily="34" charset="0"/>
              </a:rPr>
              <a:t>Bareilly College, Bareilly – Department of Computer Application</a:t>
            </a:r>
            <a:endParaRPr lang="en-US" sz="3200" b="1" cap="none" spc="100" dirty="0">
              <a:ln w="18000">
                <a:solidFill>
                  <a:schemeClr val="accent1">
                    <a:satMod val="200000"/>
                    <a:tint val="72000"/>
                  </a:schemeClr>
                </a:solidFill>
                <a:prstDash val="solid"/>
              </a:ln>
              <a:solidFill>
                <a:srgbClr val="7030A0"/>
              </a:solidFill>
              <a:effectLst>
                <a:outerShdw blurRad="25000" dist="20000" dir="16020000" algn="tl">
                  <a:schemeClr val="accent1">
                    <a:satMod val="200000"/>
                    <a:shade val="1000"/>
                    <a:alpha val="60000"/>
                  </a:schemeClr>
                </a:outerShdw>
              </a:effectLst>
              <a:latin typeface="Britannic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US" dirty="0" smtClean="0"/>
              <a:t>This project successfully demonstrates how machine learning models can be leveraged to predict employee attrition with decent accuracy. The use of simple features like salary, job title, and education level provided insightful patterns. Challenges included limited data diversity and class imbalance. Future models can include more attributes like performance scores or work experience to improve accuracy.</a:t>
            </a:r>
            <a:endParaRPr lang="en-US" dirty="0"/>
          </a:p>
        </p:txBody>
      </p:sp>
      <p:sp>
        <p:nvSpPr>
          <p:cNvPr id="3" name="Title 2"/>
          <p:cNvSpPr>
            <a:spLocks noGrp="1"/>
          </p:cNvSpPr>
          <p:nvPr>
            <p:ph type="title"/>
          </p:nvPr>
        </p:nvSpPr>
        <p:spPr>
          <a:xfrm>
            <a:off x="457200" y="274638"/>
            <a:ext cx="3538736" cy="994122"/>
          </a:xfrm>
        </p:spPr>
        <p:style>
          <a:lnRef idx="2">
            <a:schemeClr val="accent1"/>
          </a:lnRef>
          <a:fillRef idx="1">
            <a:schemeClr val="lt1"/>
          </a:fillRef>
          <a:effectRef idx="0">
            <a:schemeClr val="accent1"/>
          </a:effectRef>
          <a:fontRef idx="minor">
            <a:schemeClr val="dk1"/>
          </a:fontRef>
        </p:style>
        <p:txBody>
          <a:bodyPr/>
          <a:lstStyle/>
          <a:p>
            <a:r>
              <a:rPr lang="en-US" sz="4000" dirty="0" smtClean="0">
                <a:solidFill>
                  <a:schemeClr val="accent1"/>
                </a:solidFill>
                <a:latin typeface="Arial"/>
                <a:ea typeface="+mj-lt"/>
                <a:cs typeface="Arial"/>
              </a:rPr>
              <a:t>Conclusion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r>
              <a:rPr lang="en-US" sz="2000" dirty="0" smtClean="0"/>
              <a:t>Enhanced Feature Engineering Integrate company size, industry, location, and performance metrics for a more comprehensive model</a:t>
            </a:r>
          </a:p>
          <a:p>
            <a:r>
              <a:rPr lang="en-US" sz="2000" dirty="0" smtClean="0"/>
              <a:t>Hyperparameter Tuning Utilize techniques like GridSearchCV to fine-tune Random Forest and XGBoost for peak accuracy</a:t>
            </a:r>
          </a:p>
          <a:p>
            <a:r>
              <a:rPr lang="en-US" sz="2000" dirty="0" smtClean="0"/>
              <a:t>Web Application Deployment Develop a user-friendly web interface (e.g., Flask/Django) for instant salary predictions.</a:t>
            </a:r>
          </a:p>
          <a:p>
            <a:r>
              <a:rPr lang="en-US" sz="2000" dirty="0" smtClean="0"/>
              <a:t>Model Interpretability Implement SHAP (SHapley Additive exPlanations) to clarify which factors influence salary predictions most.</a:t>
            </a:r>
          </a:p>
          <a:p>
            <a:r>
              <a:rPr lang="en-US" sz="2000" dirty="0" smtClean="0"/>
              <a:t>Integrate with a live HR dashboard</a:t>
            </a:r>
          </a:p>
          <a:p>
            <a:r>
              <a:rPr lang="en-US" sz="2000" dirty="0" smtClean="0"/>
              <a:t>Use ensemble models like Random Forest or XGBoost</a:t>
            </a:r>
          </a:p>
          <a:p>
            <a:r>
              <a:rPr lang="en-US" sz="2000" dirty="0" smtClean="0"/>
              <a:t>Expand dataset across industries and countries</a:t>
            </a:r>
          </a:p>
          <a:p>
            <a:endParaRPr lang="en-US" sz="2000" dirty="0" smtClean="0"/>
          </a:p>
          <a:p>
            <a:endParaRPr lang="en-US" dirty="0"/>
          </a:p>
        </p:txBody>
      </p:sp>
      <p:sp>
        <p:nvSpPr>
          <p:cNvPr id="3" name="Title 2"/>
          <p:cNvSpPr>
            <a:spLocks noGrp="1"/>
          </p:cNvSpPr>
          <p:nvPr>
            <p:ph type="title"/>
          </p:nvPr>
        </p:nvSpPr>
        <p:spPr>
          <a:xfrm>
            <a:off x="539552" y="332656"/>
            <a:ext cx="3096344" cy="936104"/>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4000" dirty="0" smtClean="0">
                <a:solidFill>
                  <a:schemeClr val="accent1"/>
                </a:solidFill>
                <a:latin typeface="Arial"/>
                <a:cs typeface="Arial"/>
              </a:rPr>
              <a:t/>
            </a:r>
            <a:br>
              <a:rPr lang="en-US" sz="4000" dirty="0" smtClean="0">
                <a:solidFill>
                  <a:schemeClr val="accent1"/>
                </a:solidFill>
                <a:latin typeface="Arial"/>
                <a:cs typeface="Arial"/>
              </a:rPr>
            </a:br>
            <a:r>
              <a:rPr lang="en-US" sz="4000" dirty="0" smtClean="0">
                <a:solidFill>
                  <a:schemeClr val="accent1"/>
                </a:solidFill>
                <a:latin typeface="Arial"/>
                <a:cs typeface="Arial"/>
              </a:rPr>
              <a:t/>
            </a:r>
            <a:br>
              <a:rPr lang="en-US" sz="4000" dirty="0" smtClean="0">
                <a:solidFill>
                  <a:schemeClr val="accent1"/>
                </a:solidFill>
                <a:latin typeface="Arial"/>
                <a:cs typeface="Arial"/>
              </a:rPr>
            </a:br>
            <a:r>
              <a:rPr lang="en-US" sz="4000" dirty="0" smtClean="0">
                <a:solidFill>
                  <a:schemeClr val="accent1"/>
                </a:solidFill>
                <a:latin typeface="Arial"/>
                <a:cs typeface="Arial"/>
              </a:rPr>
              <a:t>Future scope </a:t>
            </a:r>
            <a:br>
              <a:rPr lang="en-US" sz="4000" dirty="0" smtClean="0">
                <a:solidFill>
                  <a:schemeClr val="accent1"/>
                </a:solidFill>
                <a:latin typeface="Arial"/>
                <a:cs typeface="Arial"/>
              </a:rPr>
            </a:br>
            <a:r>
              <a:rPr lang="en-US" sz="4000" dirty="0" smtClean="0">
                <a:solidFill>
                  <a:schemeClr val="accent1"/>
                </a:solidFill>
                <a:latin typeface="Arial"/>
                <a:cs typeface="Arial"/>
              </a:rPr>
              <a:t/>
            </a:r>
            <a:br>
              <a:rPr lang="en-US" sz="4000" dirty="0" smtClean="0">
                <a:solidFill>
                  <a:schemeClr val="accent1"/>
                </a:solidFill>
                <a:latin typeface="Arial"/>
                <a:cs typeface="Arial"/>
              </a:rPr>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25192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en-US" sz="1800" dirty="0" smtClean="0"/>
              <a:t>Kaggle Dataset (if used)</a:t>
            </a:r>
          </a:p>
          <a:p>
            <a:r>
              <a:rPr lang="en-US" sz="1800" dirty="0" smtClean="0"/>
              <a:t>scikit-learn documentation</a:t>
            </a:r>
          </a:p>
          <a:p>
            <a:r>
              <a:rPr lang="en-US" sz="1800" dirty="0" smtClean="0"/>
              <a:t>HR analytics research papers</a:t>
            </a:r>
          </a:p>
          <a:p>
            <a:r>
              <a:rPr lang="en-US" sz="1800" dirty="0" smtClean="0"/>
              <a:t>Machine Learning with Python (Sebastian Raschka)</a:t>
            </a:r>
          </a:p>
          <a:p>
            <a:r>
              <a:rPr lang="en-US" sz="1800" dirty="0" smtClean="0"/>
              <a:t>Dataset Source: Kaggle - Salary Data. Available at: </a:t>
            </a:r>
            <a:r>
              <a:rPr lang="en-US" sz="1800" dirty="0" smtClean="0">
                <a:hlinkClick r:id="rId2"/>
              </a:rPr>
              <a:t>https://www.kaggle.com/datasets/rkiattisak/salaly-prediction-for-beginer</a:t>
            </a:r>
            <a:endParaRPr lang="en-US" sz="1800" dirty="0" smtClean="0"/>
          </a:p>
          <a:p>
            <a:r>
              <a:rPr lang="en-US" sz="1800" dirty="0" smtClean="0"/>
              <a:t>Scikit-learn Documentation: </a:t>
            </a:r>
            <a:r>
              <a:rPr lang="en-US" sz="1800" dirty="0" err="1" smtClean="0"/>
              <a:t>Pedregosa</a:t>
            </a:r>
            <a:r>
              <a:rPr lang="en-US" sz="1800" dirty="0" smtClean="0"/>
              <a:t>, F., </a:t>
            </a:r>
            <a:r>
              <a:rPr lang="en-US" sz="1800" dirty="0" err="1" smtClean="0"/>
              <a:t>Varoquaux</a:t>
            </a:r>
            <a:r>
              <a:rPr lang="en-US" sz="1800" dirty="0" smtClean="0"/>
              <a:t>, G., et al. (2011). Scikit-learn: Machine learning in Python. Journal of Machine Learning Research, 12(Oct), 2825-2830</a:t>
            </a:r>
          </a:p>
          <a:p>
            <a:r>
              <a:rPr lang="pt-BR" sz="1800" dirty="0" smtClean="0"/>
              <a:t>Pandas Documentation: The pandas development team. (2020). pandas-dev/pandas: Pandas. Zenodo. https://doi.org/10.5281/zenodo.3509134</a:t>
            </a:r>
            <a:endParaRPr lang="en-US" sz="1800" dirty="0" smtClean="0"/>
          </a:p>
          <a:p>
            <a:endParaRPr lang="en-US" dirty="0" smtClean="0"/>
          </a:p>
          <a:p>
            <a:pPr>
              <a:buNone/>
            </a:pP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thank You -------</a:t>
            </a:r>
            <a:endParaRPr lang="en-US" sz="4800" dirty="0"/>
          </a:p>
        </p:txBody>
      </p:sp>
      <p:sp>
        <p:nvSpPr>
          <p:cNvPr id="3" name="Title 2"/>
          <p:cNvSpPr>
            <a:spLocks noGrp="1"/>
          </p:cNvSpPr>
          <p:nvPr>
            <p:ph type="title"/>
          </p:nvPr>
        </p:nvSpPr>
        <p:spPr>
          <a:xfrm>
            <a:off x="457200" y="274638"/>
            <a:ext cx="3106688" cy="1066130"/>
          </a:xfrm>
        </p:spPr>
        <p:style>
          <a:lnRef idx="2">
            <a:schemeClr val="accent1"/>
          </a:lnRef>
          <a:fillRef idx="1">
            <a:schemeClr val="lt1"/>
          </a:fillRef>
          <a:effectRef idx="0">
            <a:schemeClr val="accent1"/>
          </a:effectRef>
          <a:fontRef idx="minor">
            <a:schemeClr val="dk1"/>
          </a:fontRef>
        </p:style>
        <p:txBody>
          <a:bodyPr/>
          <a:lstStyle/>
          <a:p>
            <a:r>
              <a:rPr lang="en-US" sz="4000" dirty="0" smtClean="0">
                <a:solidFill>
                  <a:schemeClr val="accent1"/>
                </a:solidFill>
                <a:latin typeface="Arial"/>
                <a:ea typeface="+mj-lt"/>
                <a:cs typeface="Arial"/>
              </a:rPr>
              <a:t>References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305435" indent="-305435">
              <a:buFont typeface="Wingdings" pitchFamily="2" charset="2"/>
              <a:buChar char="Ø"/>
            </a:pPr>
            <a:r>
              <a:rPr lang="en-US" b="1" dirty="0" smtClean="0">
                <a:solidFill>
                  <a:schemeClr val="tx2">
                    <a:lumMod val="60000"/>
                    <a:lumOff val="40000"/>
                  </a:schemeClr>
                </a:solidFill>
                <a:latin typeface="Arial"/>
                <a:ea typeface="+mn-lt"/>
                <a:cs typeface="Arial"/>
              </a:rPr>
              <a:t> </a:t>
            </a:r>
            <a:r>
              <a:rPr lang="en-US" b="1" dirty="0" smtClean="0">
                <a:solidFill>
                  <a:srgbClr val="0070C0"/>
                </a:solidFill>
                <a:latin typeface="Arial"/>
                <a:ea typeface="+mn-lt"/>
                <a:cs typeface="Arial"/>
              </a:rPr>
              <a:t>Problem Statement</a:t>
            </a:r>
            <a:endParaRPr lang="en-US" dirty="0" smtClean="0">
              <a:solidFill>
                <a:srgbClr val="0070C0"/>
              </a:solidFill>
              <a:latin typeface="Arial"/>
              <a:cs typeface="Arial"/>
            </a:endParaRPr>
          </a:p>
          <a:p>
            <a:pPr marL="305435" indent="-305435">
              <a:buFont typeface="Wingdings" pitchFamily="2" charset="2"/>
              <a:buChar char="Ø"/>
            </a:pPr>
            <a:r>
              <a:rPr lang="en-US" b="1" dirty="0" smtClean="0">
                <a:solidFill>
                  <a:srgbClr val="0070C0"/>
                </a:solidFill>
                <a:latin typeface="Arial"/>
                <a:ea typeface="+mn-lt"/>
                <a:cs typeface="Calibri"/>
              </a:rPr>
              <a:t> System </a:t>
            </a:r>
            <a:r>
              <a:rPr lang="en-US" b="1" dirty="0" smtClean="0">
                <a:solidFill>
                  <a:srgbClr val="0070C0"/>
                </a:solidFill>
                <a:latin typeface="Arial"/>
                <a:ea typeface="+mn-lt"/>
                <a:cs typeface="+mn-lt"/>
              </a:rPr>
              <a:t>Development Approach   </a:t>
            </a:r>
            <a:r>
              <a:rPr lang="en-US" dirty="0" smtClean="0">
                <a:solidFill>
                  <a:srgbClr val="0070C0"/>
                </a:solidFill>
                <a:latin typeface="Arial"/>
                <a:ea typeface="+mn-lt"/>
                <a:cs typeface="+mn-lt"/>
              </a:rPr>
              <a:t>(Technology Used) </a:t>
            </a:r>
          </a:p>
          <a:p>
            <a:pPr marL="305435" indent="-305435">
              <a:buFont typeface="Wingdings" pitchFamily="2" charset="2"/>
              <a:buChar char="Ø"/>
            </a:pPr>
            <a:r>
              <a:rPr lang="en-US" b="1" dirty="0" smtClean="0">
                <a:solidFill>
                  <a:srgbClr val="0070C0"/>
                </a:solidFill>
                <a:latin typeface="Arial"/>
                <a:ea typeface="+mn-lt"/>
                <a:cs typeface="+mn-lt"/>
              </a:rPr>
              <a:t> Algorithm &amp; Deployment (Step by Step   Procedure) </a:t>
            </a:r>
            <a:endParaRPr lang="en-US" dirty="0" smtClean="0">
              <a:solidFill>
                <a:srgbClr val="0070C0"/>
              </a:solidFill>
              <a:latin typeface="Arial"/>
              <a:cs typeface="Calibri"/>
            </a:endParaRPr>
          </a:p>
          <a:p>
            <a:pPr marL="305435" indent="-305435">
              <a:buFont typeface="Wingdings" pitchFamily="2" charset="2"/>
              <a:buChar char="Ø"/>
            </a:pPr>
            <a:r>
              <a:rPr lang="en-US" b="1" dirty="0" smtClean="0">
                <a:solidFill>
                  <a:srgbClr val="0070C0"/>
                </a:solidFill>
                <a:latin typeface="Arial"/>
                <a:ea typeface="+mn-lt"/>
                <a:cs typeface="Arial"/>
              </a:rPr>
              <a:t> Result</a:t>
            </a:r>
          </a:p>
          <a:p>
            <a:pPr marL="305435" indent="-305435">
              <a:buFont typeface="Wingdings" pitchFamily="2" charset="2"/>
              <a:buChar char="Ø"/>
            </a:pPr>
            <a:r>
              <a:rPr lang="en-US" b="1" dirty="0" smtClean="0">
                <a:solidFill>
                  <a:srgbClr val="0070C0"/>
                </a:solidFill>
                <a:latin typeface="Arial"/>
                <a:ea typeface="+mn-lt"/>
                <a:cs typeface="Arial"/>
              </a:rPr>
              <a:t> Conclusion</a:t>
            </a:r>
            <a:endParaRPr lang="en-US" dirty="0" smtClean="0">
              <a:solidFill>
                <a:srgbClr val="0070C0"/>
              </a:solidFill>
              <a:latin typeface="Arial"/>
              <a:cs typeface="Arial"/>
            </a:endParaRPr>
          </a:p>
          <a:p>
            <a:pPr marL="305435" indent="-305435">
              <a:buFont typeface="Wingdings" pitchFamily="2" charset="2"/>
              <a:buChar char="Ø"/>
            </a:pPr>
            <a:r>
              <a:rPr lang="en-US" b="1" dirty="0" smtClean="0">
                <a:solidFill>
                  <a:srgbClr val="0070C0"/>
                </a:solidFill>
                <a:latin typeface="Arial"/>
                <a:ea typeface="+mn-lt"/>
                <a:cs typeface="Arial"/>
              </a:rPr>
              <a:t> Future Scope(Optional)</a:t>
            </a:r>
          </a:p>
          <a:p>
            <a:pPr marL="305435" indent="-305435">
              <a:buFont typeface="Wingdings" pitchFamily="2" charset="2"/>
              <a:buChar char="Ø"/>
            </a:pPr>
            <a:r>
              <a:rPr lang="en-US" b="1" dirty="0" smtClean="0">
                <a:solidFill>
                  <a:srgbClr val="0070C0"/>
                </a:solidFill>
                <a:latin typeface="Arial"/>
                <a:ea typeface="+mn-lt"/>
                <a:cs typeface="Arial"/>
              </a:rPr>
              <a:t> References</a:t>
            </a:r>
            <a:endParaRPr lang="en-US" dirty="0" smtClean="0">
              <a:solidFill>
                <a:srgbClr val="0070C0"/>
              </a:solidFill>
              <a:latin typeface="Arial"/>
              <a:cs typeface="Arial"/>
            </a:endParaRPr>
          </a:p>
          <a:p>
            <a:pPr>
              <a:buFont typeface="Wingdings" pitchFamily="2" charset="2"/>
              <a:buChar char="Ø"/>
            </a:pPr>
            <a:endParaRPr lang="en-US" dirty="0"/>
          </a:p>
        </p:txBody>
      </p:sp>
      <p:sp>
        <p:nvSpPr>
          <p:cNvPr id="4" name="Title 3"/>
          <p:cNvSpPr>
            <a:spLocks noGrp="1"/>
          </p:cNvSpPr>
          <p:nvPr>
            <p:ph type="title"/>
          </p:nvPr>
        </p:nvSpPr>
        <p:spPr>
          <a:xfrm>
            <a:off x="457200" y="274638"/>
            <a:ext cx="3322712" cy="1143000"/>
          </a:xfrm>
        </p:spPr>
        <p:style>
          <a:lnRef idx="2">
            <a:schemeClr val="accent2"/>
          </a:lnRef>
          <a:fillRef idx="1">
            <a:schemeClr val="lt1"/>
          </a:fillRef>
          <a:effectRef idx="0">
            <a:schemeClr val="accent2"/>
          </a:effectRef>
          <a:fontRef idx="minor">
            <a:schemeClr val="dk1"/>
          </a:fontRef>
        </p:style>
        <p:txBody>
          <a:bodyPr/>
          <a:lstStyle/>
          <a:p>
            <a:r>
              <a:rPr lang="en-US" b="1"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OUTLINE</a:t>
            </a:r>
            <a:endParaRPr lang="en-US" b="1" dirty="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a:buNone/>
            </a:pPr>
            <a:r>
              <a:rPr lang="en-US" dirty="0" smtClean="0"/>
              <a:t>    Employee attrition is a critical issue in human resource management that affects the operational and financial efficiency of organizations. Predicting whether an employee is likely to leave helps HR departments proactively retain valuable talent. This project aims to identify key factors influencing attrition and build a machine learning model that can accurately predict if an employee is at risk of leaving based on historical data.</a:t>
            </a:r>
            <a:endParaRPr lang="en-US" dirty="0"/>
          </a:p>
        </p:txBody>
      </p:sp>
      <p:sp>
        <p:nvSpPr>
          <p:cNvPr id="2" name="Title 1"/>
          <p:cNvSpPr>
            <a:spLocks noGrp="1"/>
          </p:cNvSpPr>
          <p:nvPr>
            <p:ph type="title"/>
          </p:nvPr>
        </p:nvSpPr>
        <p:spPr>
          <a:xfrm>
            <a:off x="457200" y="274638"/>
            <a:ext cx="5698976" cy="1143000"/>
          </a:xfrm>
        </p:spPr>
        <p:style>
          <a:lnRef idx="2">
            <a:schemeClr val="accent1"/>
          </a:lnRef>
          <a:fillRef idx="1">
            <a:schemeClr val="lt1"/>
          </a:fillRef>
          <a:effectRef idx="0">
            <a:schemeClr val="accent1"/>
          </a:effectRef>
          <a:fontRef idx="minor">
            <a:schemeClr val="dk1"/>
          </a:fontRef>
        </p:style>
        <p:txBody>
          <a:bodyPr>
            <a:normAutofit/>
          </a:bodyPr>
          <a:lstStyle/>
          <a:p>
            <a:r>
              <a:rPr lang="en-US" b="1" dirty="0">
                <a:solidFill>
                  <a:schemeClr val="accent1"/>
                </a:solidFill>
                <a:latin typeface="Arial" panose="020B0604020202020204" pitchFamily="34" charset="0"/>
                <a:cs typeface="Arial" panose="020B0604020202020204" pitchFamily="34" charset="0"/>
              </a:rPr>
              <a:t>Problem </a:t>
            </a:r>
            <a:r>
              <a:rPr lang="en-US" b="1" dirty="0" smtClean="0">
                <a:solidFill>
                  <a:schemeClr val="accent1"/>
                </a:solidFill>
                <a:latin typeface="Arial" panose="020B0604020202020204" pitchFamily="34" charset="0"/>
                <a:cs typeface="Arial" panose="020B0604020202020204" pitchFamily="34" charset="0"/>
              </a:rPr>
              <a:t>Statement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b="1" dirty="0" smtClean="0"/>
              <a:t>System Requirements Hardware:</a:t>
            </a:r>
          </a:p>
          <a:p>
            <a:pPr>
              <a:buNone/>
            </a:pPr>
            <a:r>
              <a:rPr lang="en-US" sz="1600" dirty="0"/>
              <a:t> </a:t>
            </a:r>
            <a:r>
              <a:rPr lang="en-US" sz="1600" dirty="0" smtClean="0"/>
              <a:t>       Processor: Intel Core i3 (i5+ recommended) RAM: 4 GB+ (8 GB+ recommended)</a:t>
            </a:r>
          </a:p>
          <a:p>
            <a:pPr>
              <a:buNone/>
            </a:pPr>
            <a:r>
              <a:rPr lang="en-US" sz="1600" dirty="0"/>
              <a:t> </a:t>
            </a:r>
            <a:r>
              <a:rPr lang="en-US" sz="1600" dirty="0" smtClean="0"/>
              <a:t>       Storage: 500 MB free disk space </a:t>
            </a:r>
          </a:p>
          <a:p>
            <a:pPr>
              <a:buNone/>
            </a:pPr>
            <a:r>
              <a:rPr lang="en-US" sz="1600" dirty="0"/>
              <a:t> </a:t>
            </a:r>
            <a:r>
              <a:rPr lang="en-US" sz="1600" dirty="0" smtClean="0"/>
              <a:t>      OS: Windows 10+, macOS 10.13+, Linux </a:t>
            </a:r>
          </a:p>
          <a:p>
            <a:pPr>
              <a:buNone/>
            </a:pPr>
            <a:r>
              <a:rPr lang="en-US" sz="1600" dirty="0"/>
              <a:t> </a:t>
            </a:r>
            <a:r>
              <a:rPr lang="en-US" sz="1600" dirty="0" smtClean="0"/>
              <a:t>       </a:t>
            </a:r>
            <a:r>
              <a:rPr lang="en-US" sz="1600" b="1" dirty="0" smtClean="0"/>
              <a:t>Software:</a:t>
            </a:r>
          </a:p>
          <a:p>
            <a:pPr>
              <a:buNone/>
            </a:pPr>
            <a:r>
              <a:rPr lang="en-US" sz="1600" dirty="0"/>
              <a:t> </a:t>
            </a:r>
            <a:r>
              <a:rPr lang="en-US" sz="1600" dirty="0" smtClean="0"/>
              <a:t>      Programming Language: Python 3.8+</a:t>
            </a:r>
          </a:p>
          <a:p>
            <a:pPr>
              <a:buNone/>
            </a:pPr>
            <a:r>
              <a:rPr lang="en-US" sz="1600" dirty="0"/>
              <a:t> </a:t>
            </a:r>
            <a:r>
              <a:rPr lang="en-US" sz="1600" dirty="0" smtClean="0"/>
              <a:t>       Development Environment: Jupyter Notebook, VS Code, or PyCharm</a:t>
            </a:r>
          </a:p>
          <a:p>
            <a:pPr>
              <a:buNone/>
            </a:pPr>
            <a:r>
              <a:rPr lang="en-US" sz="1600" dirty="0"/>
              <a:t> </a:t>
            </a:r>
            <a:r>
              <a:rPr lang="en-US" sz="1600" dirty="0" smtClean="0"/>
              <a:t>       </a:t>
            </a:r>
            <a:r>
              <a:rPr lang="en-US" sz="1600" b="1" dirty="0" smtClean="0"/>
              <a:t>Key Libraries for Model Development:</a:t>
            </a:r>
          </a:p>
          <a:p>
            <a:pPr>
              <a:buNone/>
            </a:pPr>
            <a:r>
              <a:rPr lang="en-US" sz="1600" b="1" dirty="0"/>
              <a:t> </a:t>
            </a:r>
            <a:r>
              <a:rPr lang="en-US" sz="1600" b="1" dirty="0" smtClean="0"/>
              <a:t>       </a:t>
            </a:r>
            <a:r>
              <a:rPr lang="en-US" sz="1600" dirty="0" smtClean="0"/>
              <a:t>pandas: Data manipulation and analysis.</a:t>
            </a:r>
          </a:p>
          <a:p>
            <a:pPr>
              <a:buNone/>
            </a:pPr>
            <a:r>
              <a:rPr lang="en-US" sz="1600" dirty="0"/>
              <a:t> </a:t>
            </a:r>
            <a:r>
              <a:rPr lang="en-US" sz="1600" dirty="0" smtClean="0"/>
              <a:t>       numpy: Efficient numerical operations. </a:t>
            </a:r>
          </a:p>
          <a:p>
            <a:pPr>
              <a:buNone/>
            </a:pPr>
            <a:r>
              <a:rPr lang="en-US" sz="1600" dirty="0"/>
              <a:t> </a:t>
            </a:r>
            <a:r>
              <a:rPr lang="en-US" sz="1600" dirty="0" smtClean="0"/>
              <a:t>        scikit-learn: ML algorithms, preprocessing, evaluation. </a:t>
            </a:r>
          </a:p>
          <a:p>
            <a:pPr>
              <a:buNone/>
            </a:pPr>
            <a:r>
              <a:rPr lang="en-US" sz="1600" dirty="0"/>
              <a:t> </a:t>
            </a:r>
            <a:r>
              <a:rPr lang="en-US" sz="1600" dirty="0" smtClean="0"/>
              <a:t>        matplotlib: Data visualization and plotting. </a:t>
            </a:r>
          </a:p>
          <a:p>
            <a:pPr>
              <a:buNone/>
            </a:pPr>
            <a:r>
              <a:rPr lang="en-US" sz="1600" dirty="0" smtClean="0"/>
              <a:t>         xgboost: High-performance gradient boosting.</a:t>
            </a:r>
          </a:p>
          <a:p>
            <a:pPr>
              <a:buNone/>
            </a:pPr>
            <a:r>
              <a:rPr lang="en-US" sz="1600" dirty="0"/>
              <a:t> </a:t>
            </a:r>
            <a:r>
              <a:rPr lang="en-US" sz="1600" dirty="0" smtClean="0"/>
              <a:t>        joblib: Model persistence (saving/loading).</a:t>
            </a:r>
            <a:endParaRPr lang="en-US" sz="1600" b="1" dirty="0" smtClean="0"/>
          </a:p>
          <a:p>
            <a:pPr>
              <a:buNone/>
            </a:pPr>
            <a:endParaRPr lang="en-US" sz="1600" dirty="0" smtClean="0"/>
          </a:p>
          <a:p>
            <a:pPr>
              <a:buNone/>
            </a:pPr>
            <a:endParaRPr lang="en-US" sz="1600" dirty="0"/>
          </a:p>
        </p:txBody>
      </p:sp>
      <p:sp>
        <p:nvSpPr>
          <p:cNvPr id="2" name="Title 1"/>
          <p:cNvSpPr>
            <a:spLocks noGrp="1"/>
          </p:cNvSpPr>
          <p:nvPr>
            <p:ph type="title"/>
          </p:nvPr>
        </p:nvSpPr>
        <p:spPr>
          <a:xfrm>
            <a:off x="457200" y="274638"/>
            <a:ext cx="5554960" cy="994122"/>
          </a:xfrm>
        </p:spPr>
        <p:style>
          <a:lnRef idx="2">
            <a:schemeClr val="accent1"/>
          </a:lnRef>
          <a:fillRef idx="1">
            <a:schemeClr val="lt1"/>
          </a:fillRef>
          <a:effectRef idx="0">
            <a:schemeClr val="accent1"/>
          </a:effectRef>
          <a:fontRef idx="minor">
            <a:schemeClr val="dk1"/>
          </a:fontRef>
        </p:style>
        <p:txBody>
          <a:bodyPr/>
          <a:lstStyle/>
          <a:p>
            <a:r>
              <a:rPr lang="en-US" b="1" dirty="0">
                <a:solidFill>
                  <a:schemeClr val="accent1"/>
                </a:solidFill>
                <a:latin typeface="Arial"/>
                <a:ea typeface="+mj-lt"/>
                <a:cs typeface="Arial"/>
              </a:rPr>
              <a:t>System  Approach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4784"/>
            <a:ext cx="8229600" cy="4522507"/>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r>
              <a:rPr lang="en-US" b="1" dirty="0" smtClean="0"/>
              <a:t>Step-by-Step Procedure:</a:t>
            </a:r>
            <a:endParaRPr lang="en-US" dirty="0" smtClean="0"/>
          </a:p>
          <a:p>
            <a:r>
              <a:rPr lang="en-US" b="1" dirty="0" smtClean="0"/>
              <a:t>Data Loading</a:t>
            </a:r>
            <a:r>
              <a:rPr lang="en-US" dirty="0" smtClean="0"/>
              <a:t>: Import dataset (CSV file with salary and attrition data).</a:t>
            </a:r>
          </a:p>
          <a:p>
            <a:r>
              <a:rPr lang="en-US" b="1" dirty="0" smtClean="0"/>
              <a:t>Data Cleaning</a:t>
            </a:r>
            <a:r>
              <a:rPr lang="en-US" dirty="0" smtClean="0"/>
              <a:t>: Handle missing values and inspect data types.</a:t>
            </a:r>
          </a:p>
          <a:p>
            <a:r>
              <a:rPr lang="en-US" b="1" dirty="0" smtClean="0"/>
              <a:t>Feature Encoding</a:t>
            </a:r>
            <a:r>
              <a:rPr lang="en-US" dirty="0" smtClean="0"/>
              <a:t>: Convert categorical columns like gender, education level, and job title into numeric form.</a:t>
            </a:r>
          </a:p>
          <a:p>
            <a:r>
              <a:rPr lang="en-US" b="1" dirty="0" smtClean="0"/>
              <a:t>Train-Test Split</a:t>
            </a:r>
            <a:r>
              <a:rPr lang="en-US" dirty="0" smtClean="0"/>
              <a:t>: Divide the dataset into training and test sets.</a:t>
            </a:r>
          </a:p>
          <a:p>
            <a:r>
              <a:rPr lang="en-US" b="1" dirty="0" smtClean="0"/>
              <a:t>Model Training</a:t>
            </a:r>
            <a:r>
              <a:rPr lang="en-US" dirty="0" smtClean="0"/>
              <a:t>: Apply a classifier (e.g., Decision Tree or Logistic Regression).</a:t>
            </a:r>
          </a:p>
          <a:p>
            <a:r>
              <a:rPr lang="en-US" b="1" dirty="0" smtClean="0"/>
              <a:t>Prediction &amp; Evaluation</a:t>
            </a:r>
            <a:r>
              <a:rPr lang="en-US" dirty="0" smtClean="0"/>
              <a:t>: Predict attrition and evaluate using accuracy score and confusion matrix.</a:t>
            </a:r>
          </a:p>
          <a:p>
            <a:r>
              <a:rPr lang="en-US" b="1" dirty="0" smtClean="0"/>
              <a:t>Deployment (Optional)</a:t>
            </a:r>
            <a:r>
              <a:rPr lang="en-US" dirty="0" smtClean="0"/>
              <a:t>: Deploy using Streamlit or Flask (for presentation).</a:t>
            </a:r>
          </a:p>
          <a:p>
            <a:pPr marL="624078" indent="-514350">
              <a:buFont typeface="+mj-lt"/>
              <a:buAutoNum type="arabicPeriod"/>
            </a:pPr>
            <a:endParaRPr lang="en-US" dirty="0"/>
          </a:p>
        </p:txBody>
      </p:sp>
      <p:sp>
        <p:nvSpPr>
          <p:cNvPr id="3" name="Title 2"/>
          <p:cNvSpPr>
            <a:spLocks noGrp="1"/>
          </p:cNvSpPr>
          <p:nvPr>
            <p:ph type="title"/>
          </p:nvPr>
        </p:nvSpPr>
        <p:spPr>
          <a:xfrm>
            <a:off x="457200" y="274638"/>
            <a:ext cx="6635080" cy="922114"/>
          </a:xfrm>
        </p:spPr>
        <p:style>
          <a:lnRef idx="2">
            <a:schemeClr val="accent1"/>
          </a:lnRef>
          <a:fillRef idx="1">
            <a:schemeClr val="lt1"/>
          </a:fillRef>
          <a:effectRef idx="0">
            <a:schemeClr val="accent1"/>
          </a:effectRef>
          <a:fontRef idx="minor">
            <a:schemeClr val="dk1"/>
          </a:fontRef>
        </p:style>
        <p:txBody>
          <a:bodyPr/>
          <a:lstStyle/>
          <a:p>
            <a:r>
              <a:rPr lang="en-US" sz="4000" dirty="0" smtClean="0">
                <a:solidFill>
                  <a:schemeClr val="accent1"/>
                </a:solidFill>
                <a:latin typeface="Arial"/>
                <a:ea typeface="+mj-lt"/>
                <a:cs typeface="Arial"/>
              </a:rPr>
              <a:t>Algorithm &amp; Deployment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utput1.jpg"/>
          <p:cNvPicPr>
            <a:picLocks noGrp="1" noChangeAspect="1"/>
          </p:cNvPicPr>
          <p:nvPr>
            <p:ph idx="1"/>
          </p:nvPr>
        </p:nvPicPr>
        <p:blipFill>
          <a:blip r:embed="rId2" cstate="print"/>
          <a:stretch>
            <a:fillRect/>
          </a:stretch>
        </p:blipFill>
        <p:spPr>
          <a:xfrm>
            <a:off x="1146820" y="1481138"/>
            <a:ext cx="6850360" cy="4525962"/>
          </a:xfrm>
        </p:spPr>
      </p:pic>
      <p:sp>
        <p:nvSpPr>
          <p:cNvPr id="3" name="Title 2"/>
          <p:cNvSpPr>
            <a:spLocks noGrp="1"/>
          </p:cNvSpPr>
          <p:nvPr>
            <p:ph type="title"/>
          </p:nvPr>
        </p:nvSpPr>
        <p:spPr>
          <a:xfrm>
            <a:off x="457200" y="274638"/>
            <a:ext cx="2818656" cy="922114"/>
          </a:xfrm>
        </p:spPr>
        <p:style>
          <a:lnRef idx="2">
            <a:schemeClr val="accent1"/>
          </a:lnRef>
          <a:fillRef idx="1">
            <a:schemeClr val="lt1"/>
          </a:fillRef>
          <a:effectRef idx="0">
            <a:schemeClr val="accent1"/>
          </a:effectRef>
          <a:fontRef idx="minor">
            <a:schemeClr val="dk1"/>
          </a:fontRef>
        </p:style>
        <p:txBody>
          <a:bodyPr/>
          <a:lstStyle/>
          <a:p>
            <a:r>
              <a:rPr lang="en-US" sz="4000" dirty="0" smtClean="0">
                <a:solidFill>
                  <a:schemeClr val="accent1"/>
                </a:solidFill>
                <a:latin typeface="Arial"/>
                <a:ea typeface="+mj-lt"/>
                <a:cs typeface="Arial"/>
              </a:rPr>
              <a:t>  Result 1</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output2.jpg"/>
          <p:cNvPicPr>
            <a:picLocks noGrp="1" noChangeAspect="1"/>
          </p:cNvPicPr>
          <p:nvPr>
            <p:ph idx="1"/>
          </p:nvPr>
        </p:nvPicPr>
        <p:blipFill>
          <a:blip r:embed="rId2" cstate="print"/>
          <a:stretch>
            <a:fillRect/>
          </a:stretch>
        </p:blipFill>
        <p:spPr>
          <a:xfrm>
            <a:off x="179512" y="1988840"/>
            <a:ext cx="3856980" cy="3506982"/>
          </a:xfrm>
        </p:spPr>
      </p:pic>
      <p:sp>
        <p:nvSpPr>
          <p:cNvPr id="4" name="Title 2"/>
          <p:cNvSpPr>
            <a:spLocks noGrp="1"/>
          </p:cNvSpPr>
          <p:nvPr>
            <p:ph type="title"/>
          </p:nvPr>
        </p:nvSpPr>
        <p:spPr>
          <a:xfrm>
            <a:off x="457200" y="274638"/>
            <a:ext cx="2890664" cy="994122"/>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US" sz="4000" dirty="0" smtClean="0">
                <a:solidFill>
                  <a:schemeClr val="accent1"/>
                </a:solidFill>
                <a:latin typeface="Arial"/>
                <a:ea typeface="+mj-lt"/>
                <a:cs typeface="Arial"/>
              </a:rPr>
              <a:t>  Result 2 ,3</a:t>
            </a:r>
            <a:endParaRPr lang="en-US" dirty="0"/>
          </a:p>
        </p:txBody>
      </p:sp>
      <p:pic>
        <p:nvPicPr>
          <p:cNvPr id="6" name="Picture 5" descr="output3.jpg"/>
          <p:cNvPicPr>
            <a:picLocks noChangeAspect="1"/>
          </p:cNvPicPr>
          <p:nvPr/>
        </p:nvPicPr>
        <p:blipFill>
          <a:blip r:embed="rId3" cstate="print"/>
          <a:stretch>
            <a:fillRect/>
          </a:stretch>
        </p:blipFill>
        <p:spPr>
          <a:xfrm>
            <a:off x="4355976" y="2060848"/>
            <a:ext cx="4176464" cy="34333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output4.jpg"/>
          <p:cNvPicPr>
            <a:picLocks noGrp="1" noChangeAspect="1"/>
          </p:cNvPicPr>
          <p:nvPr>
            <p:ph idx="1"/>
          </p:nvPr>
        </p:nvPicPr>
        <p:blipFill>
          <a:blip r:embed="rId2" cstate="print"/>
          <a:stretch>
            <a:fillRect/>
          </a:stretch>
        </p:blipFill>
        <p:spPr>
          <a:xfrm>
            <a:off x="251521" y="1988840"/>
            <a:ext cx="4104456" cy="3456384"/>
          </a:xfrm>
        </p:spPr>
      </p:pic>
      <p:sp>
        <p:nvSpPr>
          <p:cNvPr id="4" name="Title 2"/>
          <p:cNvSpPr>
            <a:spLocks noGrp="1"/>
          </p:cNvSpPr>
          <p:nvPr>
            <p:ph type="title"/>
          </p:nvPr>
        </p:nvSpPr>
        <p:spPr>
          <a:xfrm>
            <a:off x="457200" y="274638"/>
            <a:ext cx="3178696" cy="922114"/>
          </a:xfrm>
        </p:spPr>
        <p:style>
          <a:lnRef idx="2">
            <a:schemeClr val="accent1"/>
          </a:lnRef>
          <a:fillRef idx="1">
            <a:schemeClr val="lt1"/>
          </a:fillRef>
          <a:effectRef idx="0">
            <a:schemeClr val="accent1"/>
          </a:effectRef>
          <a:fontRef idx="minor">
            <a:schemeClr val="dk1"/>
          </a:fontRef>
        </p:style>
        <p:txBody>
          <a:bodyPr>
            <a:normAutofit/>
          </a:bodyPr>
          <a:lstStyle/>
          <a:p>
            <a:r>
              <a:rPr lang="en-US" sz="4000" dirty="0" smtClean="0">
                <a:solidFill>
                  <a:schemeClr val="accent1"/>
                </a:solidFill>
                <a:latin typeface="Arial"/>
                <a:ea typeface="+mj-lt"/>
                <a:cs typeface="Arial"/>
              </a:rPr>
              <a:t>  Result 4,5</a:t>
            </a:r>
            <a:endParaRPr lang="en-US" dirty="0"/>
          </a:p>
        </p:txBody>
      </p:sp>
      <p:pic>
        <p:nvPicPr>
          <p:cNvPr id="6" name="Picture 5" descr="output5.jpg"/>
          <p:cNvPicPr>
            <a:picLocks noChangeAspect="1"/>
          </p:cNvPicPr>
          <p:nvPr/>
        </p:nvPicPr>
        <p:blipFill>
          <a:blip r:embed="rId3" cstate="print"/>
          <a:stretch>
            <a:fillRect/>
          </a:stretch>
        </p:blipFill>
        <p:spPr>
          <a:xfrm>
            <a:off x="4470298" y="1988840"/>
            <a:ext cx="4673702" cy="36059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output6.jpg"/>
          <p:cNvPicPr>
            <a:picLocks noGrp="1" noChangeAspect="1"/>
          </p:cNvPicPr>
          <p:nvPr>
            <p:ph idx="1"/>
          </p:nvPr>
        </p:nvPicPr>
        <p:blipFill>
          <a:blip r:embed="rId2" cstate="print"/>
          <a:stretch>
            <a:fillRect/>
          </a:stretch>
        </p:blipFill>
        <p:spPr>
          <a:xfrm>
            <a:off x="179512" y="1628800"/>
            <a:ext cx="4320480" cy="2952328"/>
          </a:xfrm>
        </p:spPr>
      </p:pic>
      <p:sp>
        <p:nvSpPr>
          <p:cNvPr id="4" name="Title 2"/>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4000" dirty="0" smtClean="0">
                <a:solidFill>
                  <a:schemeClr val="accent1"/>
                </a:solidFill>
                <a:latin typeface="Arial"/>
                <a:ea typeface="+mj-lt"/>
                <a:cs typeface="Arial"/>
              </a:rPr>
              <a:t>  Result 6 ,7</a:t>
            </a:r>
            <a:endParaRPr lang="en-US" dirty="0"/>
          </a:p>
        </p:txBody>
      </p:sp>
      <p:pic>
        <p:nvPicPr>
          <p:cNvPr id="6" name="Picture 5" descr="output7.jpg"/>
          <p:cNvPicPr>
            <a:picLocks noChangeAspect="1"/>
          </p:cNvPicPr>
          <p:nvPr/>
        </p:nvPicPr>
        <p:blipFill>
          <a:blip r:embed="rId3" cstate="print"/>
          <a:stretch>
            <a:fillRect/>
          </a:stretch>
        </p:blipFill>
        <p:spPr>
          <a:xfrm>
            <a:off x="4716016" y="1412776"/>
            <a:ext cx="4427984" cy="3024336"/>
          </a:xfrm>
          <a:prstGeom prst="rect">
            <a:avLst/>
          </a:prstGeom>
        </p:spPr>
      </p:pic>
      <p:sp>
        <p:nvSpPr>
          <p:cNvPr id="7" name="Title 2"/>
          <p:cNvSpPr txBox="1">
            <a:spLocks/>
          </p:cNvSpPr>
          <p:nvPr/>
        </p:nvSpPr>
        <p:spPr>
          <a:xfrm>
            <a:off x="539552" y="5022304"/>
            <a:ext cx="8229600" cy="854968"/>
          </a:xfrm>
          <a:prstGeom prst="rect">
            <a:avLst/>
          </a:prstGeom>
        </p:spPr>
        <p:style>
          <a:lnRef idx="2">
            <a:schemeClr val="accent2"/>
          </a:lnRef>
          <a:fillRef idx="1">
            <a:schemeClr val="lt1"/>
          </a:fillRef>
          <a:effectRef idx="0">
            <a:schemeClr val="accent2"/>
          </a:effectRef>
          <a:fontRef idx="minor">
            <a:schemeClr val="dk1"/>
          </a:fontRef>
        </p:style>
        <p:txBody>
          <a:bodyPr vert="horz" rtlCol="0" anchor="ctr">
            <a:normAutofit fontScale="47500" lnSpcReduction="20000"/>
            <a:scene3d>
              <a:camera prst="orthographicFront"/>
              <a:lightRig rig="soft" dir="t"/>
            </a:scene3d>
            <a:sp3d prstMaterial="softEdge">
              <a:bevelT w="25400" h="25400"/>
            </a:sp3d>
          </a:bodyPr>
          <a:lstStyle/>
          <a:p>
            <a:pPr lvl="0">
              <a:spcBef>
                <a:spcPct val="0"/>
              </a:spcBef>
            </a:pPr>
            <a:r>
              <a:rPr lang="en-US" sz="4000" dirty="0" err="1" smtClean="0"/>
              <a:t>Github</a:t>
            </a:r>
            <a:r>
              <a:rPr lang="en-US" sz="4000" dirty="0" smtClean="0"/>
              <a:t> Repository: https://github.com/akdev63063/Employee_Salary_ Prediction.git</a:t>
            </a:r>
            <a:endParaRPr kumimoji="0" lang="en-US" sz="4100" b="1" i="0" u="none" strike="noStrike" kern="1200" cap="none" spc="0" normalizeH="0" baseline="0" noProof="0" dirty="0">
              <a:ln>
                <a:noFill/>
              </a:ln>
              <a:solidFill>
                <a:schemeClr val="dk1"/>
              </a:solidFill>
              <a:effectLst>
                <a:outerShdw blurRad="31750" dist="25400" dir="5400000" algn="tl" rotWithShape="0">
                  <a:srgbClr val="000000">
                    <a:alpha val="25000"/>
                  </a:srgbClr>
                </a:outerShdw>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107</TotalTime>
  <Words>590</Words>
  <Application>Microsoft Office PowerPoint</Application>
  <PresentationFormat>On-screen Show (4:3)</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CAPSTONE PROJECT </vt:lpstr>
      <vt:lpstr>OUTLINE</vt:lpstr>
      <vt:lpstr>Problem Statement :</vt:lpstr>
      <vt:lpstr>System  Approach</vt:lpstr>
      <vt:lpstr>Algorithm &amp; Deployment</vt:lpstr>
      <vt:lpstr>  Result 1</vt:lpstr>
      <vt:lpstr>  Result 2 ,3</vt:lpstr>
      <vt:lpstr>  Result 4,5</vt:lpstr>
      <vt:lpstr>  Result 6 ,7</vt:lpstr>
      <vt:lpstr>Conclusion</vt:lpstr>
      <vt:lpstr>  Future scope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Ironman</dc:creator>
  <cp:lastModifiedBy>Ironman</cp:lastModifiedBy>
  <cp:revision>18</cp:revision>
  <dcterms:created xsi:type="dcterms:W3CDTF">2025-07-23T05:33:51Z</dcterms:created>
  <dcterms:modified xsi:type="dcterms:W3CDTF">2025-07-23T07:22:24Z</dcterms:modified>
</cp:coreProperties>
</file>