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754" r:id="rId1"/>
  </p:sldMasterIdLst>
  <p:sldIdLst>
    <p:sldId id="278" r:id="rId2"/>
    <p:sldId id="256" r:id="rId3"/>
    <p:sldId id="257" r:id="rId4"/>
    <p:sldId id="258" r:id="rId5"/>
    <p:sldId id="273" r:id="rId6"/>
    <p:sldId id="259" r:id="rId7"/>
    <p:sldId id="274" r:id="rId8"/>
    <p:sldId id="261" r:id="rId9"/>
    <p:sldId id="260" r:id="rId10"/>
    <p:sldId id="275" r:id="rId11"/>
    <p:sldId id="276" r:id="rId12"/>
    <p:sldId id="282" r:id="rId13"/>
    <p:sldId id="280" r:id="rId14"/>
    <p:sldId id="281" r:id="rId15"/>
    <p:sldId id="283" r:id="rId16"/>
    <p:sldId id="284" r:id="rId17"/>
    <p:sldId id="285" r:id="rId18"/>
    <p:sldId id="286" r:id="rId19"/>
    <p:sldId id="287" r:id="rId20"/>
    <p:sldId id="288" r:id="rId21"/>
    <p:sldId id="270" r:id="rId22"/>
    <p:sldId id="269"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74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63077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6505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77008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18023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19380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0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968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148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926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552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376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782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813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688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04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5/27/2023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351859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FA55E89-532F-6A5C-1051-DCD7951F3B55}"/>
              </a:ext>
            </a:extLst>
          </p:cNvPr>
          <p:cNvSpPr/>
          <p:nvPr/>
        </p:nvSpPr>
        <p:spPr>
          <a:xfrm>
            <a:off x="1559859" y="2106707"/>
            <a:ext cx="8821272" cy="1766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600" dirty="0">
                <a:solidFill>
                  <a:schemeClr val="tx1"/>
                </a:solidFill>
                <a:latin typeface="Arial" panose="020B0604020202020204" pitchFamily="34" charset="0"/>
                <a:cs typeface="Arial" panose="020B0604020202020204" pitchFamily="34" charset="0"/>
              </a:rPr>
              <a:t>WELCOME</a:t>
            </a:r>
          </a:p>
        </p:txBody>
      </p:sp>
    </p:spTree>
    <p:extLst>
      <p:ext uri="{BB962C8B-B14F-4D97-AF65-F5344CB8AC3E}">
        <p14:creationId xmlns:p14="http://schemas.microsoft.com/office/powerpoint/2010/main" val="369476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056" y="622479"/>
            <a:ext cx="10058400" cy="1176138"/>
          </a:xfrm>
        </p:spPr>
        <p:txBody>
          <a:bodyPr/>
          <a:lstStyle/>
          <a:p>
            <a:pPr lvl="0"/>
            <a:r>
              <a:rPr lang="en-IN" b="1" dirty="0">
                <a:solidFill>
                  <a:schemeClr val="tx1"/>
                </a:solidFill>
              </a:rPr>
              <a:t>Flowchart</a:t>
            </a:r>
            <a:endParaRPr lang="en-ZA" b="1" dirty="0">
              <a:solidFill>
                <a:schemeClr val="tx1"/>
              </a:solidFill>
            </a:endParaRPr>
          </a:p>
        </p:txBody>
      </p:sp>
      <p:sp>
        <p:nvSpPr>
          <p:cNvPr id="8" name="Rectangle 5"/>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6"/>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rotWithShape="1">
          <a:blip r:embed="rId2"/>
          <a:srcRect l="38959" t="16543" r="20208" b="9815"/>
          <a:stretch/>
        </p:blipFill>
        <p:spPr>
          <a:xfrm>
            <a:off x="4724400" y="-12700"/>
            <a:ext cx="7467600" cy="6870700"/>
          </a:xfrm>
          <a:prstGeom prst="rect">
            <a:avLst/>
          </a:prstGeom>
          <a:ln w="28575">
            <a:solidFill>
              <a:schemeClr val="tx1">
                <a:lumMod val="85000"/>
                <a:lumOff val="15000"/>
              </a:schemeClr>
            </a:solidFill>
          </a:ln>
        </p:spPr>
      </p:pic>
    </p:spTree>
    <p:extLst>
      <p:ext uri="{BB962C8B-B14F-4D97-AF65-F5344CB8AC3E}">
        <p14:creationId xmlns:p14="http://schemas.microsoft.com/office/powerpoint/2010/main" val="41417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76" y="622479"/>
            <a:ext cx="10058400" cy="1191809"/>
          </a:xfrm>
        </p:spPr>
        <p:txBody>
          <a:bodyPr/>
          <a:lstStyle/>
          <a:p>
            <a:pPr lvl="0"/>
            <a:r>
              <a:rPr lang="en-IN" b="1" dirty="0">
                <a:solidFill>
                  <a:schemeClr val="tx1"/>
                </a:solidFill>
              </a:rPr>
              <a:t>Implementation</a:t>
            </a:r>
            <a:endParaRPr lang="en-ZA" b="1" dirty="0">
              <a:solidFill>
                <a:schemeClr val="tx1"/>
              </a:solidFill>
            </a:endParaRPr>
          </a:p>
        </p:txBody>
      </p:sp>
      <p:sp>
        <p:nvSpPr>
          <p:cNvPr id="8" name="Rectangle 5"/>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6"/>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1636776" y="1306815"/>
            <a:ext cx="10608945" cy="31861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ZA" sz="3600" b="1" dirty="0">
                <a:latin typeface="+mj-lt"/>
                <a:ea typeface="Calibri" panose="020F0502020204030204" pitchFamily="34" charset="0"/>
                <a:cs typeface="Arial" panose="020B0604020202020204" pitchFamily="34" charset="0"/>
              </a:rPr>
              <a:t>Interface</a:t>
            </a:r>
          </a:p>
        </p:txBody>
      </p:sp>
      <p:pic>
        <p:nvPicPr>
          <p:cNvPr id="4" name="Picture 3">
            <a:extLst>
              <a:ext uri="{FF2B5EF4-FFF2-40B4-BE49-F238E27FC236}">
                <a16:creationId xmlns="" xmlns:a16="http://schemas.microsoft.com/office/drawing/2014/main" id="{37E490EB-B5DE-3B90-FCC4-59281B5BB803}"/>
              </a:ext>
            </a:extLst>
          </p:cNvPr>
          <p:cNvPicPr>
            <a:picLocks noChangeAspect="1"/>
          </p:cNvPicPr>
          <p:nvPr/>
        </p:nvPicPr>
        <p:blipFill>
          <a:blip r:embed="rId2"/>
          <a:srcRect/>
          <a:stretch/>
        </p:blipFill>
        <p:spPr>
          <a:xfrm>
            <a:off x="1636776" y="2146089"/>
            <a:ext cx="4239544" cy="4252560"/>
          </a:xfrm>
          <a:prstGeom prst="rect">
            <a:avLst/>
          </a:prstGeom>
          <a:ln w="28575">
            <a:solidFill>
              <a:schemeClr val="tx1"/>
            </a:solidFill>
          </a:ln>
        </p:spPr>
      </p:pic>
      <p:sp>
        <p:nvSpPr>
          <p:cNvPr id="7" name="Title 1">
            <a:extLst>
              <a:ext uri="{FF2B5EF4-FFF2-40B4-BE49-F238E27FC236}">
                <a16:creationId xmlns="" xmlns:a16="http://schemas.microsoft.com/office/drawing/2014/main" id="{0D87575D-2747-9757-191F-20D9B29DBED2}"/>
              </a:ext>
            </a:extLst>
          </p:cNvPr>
          <p:cNvSpPr txBox="1">
            <a:spLocks/>
          </p:cNvSpPr>
          <p:nvPr/>
        </p:nvSpPr>
        <p:spPr>
          <a:xfrm>
            <a:off x="6978869" y="1306815"/>
            <a:ext cx="4195381"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Log</a:t>
            </a:r>
            <a:r>
              <a:rPr lang="en-US" dirty="0" smtClean="0"/>
              <a:t> </a:t>
            </a:r>
            <a:r>
              <a:rPr lang="en-US" b="1" dirty="0" smtClean="0"/>
              <a:t>in</a:t>
            </a:r>
            <a:endParaRPr lang="en-US" b="1" dirty="0"/>
          </a:p>
        </p:txBody>
      </p:sp>
      <p:pic>
        <p:nvPicPr>
          <p:cNvPr id="10" name="Picture 9">
            <a:extLst>
              <a:ext uri="{FF2B5EF4-FFF2-40B4-BE49-F238E27FC236}">
                <a16:creationId xmlns="" xmlns:a16="http://schemas.microsoft.com/office/drawing/2014/main" id="{D89B1655-09CC-F21E-BEA9-426C36496000}"/>
              </a:ext>
            </a:extLst>
          </p:cNvPr>
          <p:cNvPicPr>
            <a:picLocks noChangeAspect="1"/>
          </p:cNvPicPr>
          <p:nvPr/>
        </p:nvPicPr>
        <p:blipFill>
          <a:blip r:embed="rId3"/>
          <a:stretch>
            <a:fillRect/>
          </a:stretch>
        </p:blipFill>
        <p:spPr>
          <a:xfrm>
            <a:off x="7341527" y="2146089"/>
            <a:ext cx="3470064" cy="4252561"/>
          </a:xfrm>
          <a:prstGeom prst="rect">
            <a:avLst/>
          </a:prstGeom>
          <a:ln w="28575">
            <a:solidFill>
              <a:schemeClr val="tx1">
                <a:lumMod val="85000"/>
                <a:lumOff val="15000"/>
              </a:schemeClr>
            </a:solidFill>
          </a:ln>
        </p:spPr>
      </p:pic>
      <p:cxnSp>
        <p:nvCxnSpPr>
          <p:cNvPr id="16" name="Straight Arrow Connector 15"/>
          <p:cNvCxnSpPr/>
          <p:nvPr/>
        </p:nvCxnSpPr>
        <p:spPr>
          <a:xfrm flipH="1" flipV="1">
            <a:off x="9912096" y="5888736"/>
            <a:ext cx="438912" cy="301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77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221FD37-93DC-031C-0A2A-B02C8D52B6D9}"/>
              </a:ext>
            </a:extLst>
          </p:cNvPr>
          <p:cNvSpPr>
            <a:spLocks noGrp="1"/>
          </p:cNvSpPr>
          <p:nvPr>
            <p:ph type="title"/>
          </p:nvPr>
        </p:nvSpPr>
        <p:spPr>
          <a:xfrm>
            <a:off x="1357643" y="1264555"/>
            <a:ext cx="8911687" cy="1280890"/>
          </a:xfrm>
        </p:spPr>
        <p:txBody>
          <a:bodyPr>
            <a:normAutofit/>
          </a:bodyPr>
          <a:lstStyle/>
          <a:p>
            <a:pPr marL="342900" indent="-342900">
              <a:buFont typeface="Wingdings" panose="05000000000000000000" pitchFamily="2" charset="2"/>
              <a:buChar char="Ø"/>
            </a:pPr>
            <a:r>
              <a:rPr lang="en-US" sz="1600" dirty="0" smtClean="0"/>
              <a:t>Here we are make the two types of registration </a:t>
            </a:r>
            <a:br>
              <a:rPr lang="en-US" sz="1600" dirty="0" smtClean="0"/>
            </a:br>
            <a:r>
              <a:rPr lang="en-US" sz="1600" dirty="0"/>
              <a:t>	</a:t>
            </a:r>
            <a:r>
              <a:rPr lang="en-US" sz="1600" dirty="0" smtClean="0"/>
              <a:t>	</a:t>
            </a:r>
            <a:br>
              <a:rPr lang="en-US" sz="1600" dirty="0" smtClean="0"/>
            </a:br>
            <a:r>
              <a:rPr lang="en-US" sz="1600" dirty="0"/>
              <a:t> </a:t>
            </a:r>
            <a:r>
              <a:rPr lang="en-US" sz="1600" dirty="0" smtClean="0"/>
              <a:t>        </a:t>
            </a:r>
            <a:r>
              <a:rPr lang="en-US" sz="1600" b="1" dirty="0" smtClean="0"/>
              <a:t>1. car owner</a:t>
            </a:r>
            <a:r>
              <a:rPr lang="en-US" sz="1600" b="1" dirty="0"/>
              <a:t> </a:t>
            </a:r>
            <a:r>
              <a:rPr lang="en-US" sz="1600" b="1" dirty="0" smtClean="0"/>
              <a:t>                                                                                  2. Parking owner</a:t>
            </a:r>
            <a:r>
              <a:rPr lang="en-US" sz="1600" dirty="0" smtClean="0"/>
              <a:t/>
            </a:r>
            <a:br>
              <a:rPr lang="en-US" sz="1600" dirty="0" smtClean="0"/>
            </a:br>
            <a:r>
              <a:rPr lang="en-US" sz="1600" dirty="0"/>
              <a:t>	</a:t>
            </a:r>
            <a:r>
              <a:rPr lang="en-US" sz="1600" dirty="0" smtClean="0"/>
              <a:t>	</a:t>
            </a:r>
            <a:endParaRPr lang="en-US" sz="1600" dirty="0"/>
          </a:p>
        </p:txBody>
      </p:sp>
      <p:pic>
        <p:nvPicPr>
          <p:cNvPr id="6" name="Picture 5">
            <a:extLst>
              <a:ext uri="{FF2B5EF4-FFF2-40B4-BE49-F238E27FC236}">
                <a16:creationId xmlns="" xmlns:a16="http://schemas.microsoft.com/office/drawing/2014/main" id="{8E00B6B0-2ECE-14EC-64F3-9DDDBE5D05F5}"/>
              </a:ext>
            </a:extLst>
          </p:cNvPr>
          <p:cNvPicPr>
            <a:picLocks noChangeAspect="1"/>
          </p:cNvPicPr>
          <p:nvPr/>
        </p:nvPicPr>
        <p:blipFill>
          <a:blip r:embed="rId2"/>
          <a:srcRect/>
          <a:stretch/>
        </p:blipFill>
        <p:spPr>
          <a:xfrm>
            <a:off x="1357643" y="2217780"/>
            <a:ext cx="3385403" cy="4375044"/>
          </a:xfrm>
          <a:prstGeom prst="rect">
            <a:avLst/>
          </a:prstGeom>
          <a:ln w="28575">
            <a:solidFill>
              <a:schemeClr val="tx1"/>
            </a:solidFill>
          </a:ln>
        </p:spPr>
      </p:pic>
      <p:sp>
        <p:nvSpPr>
          <p:cNvPr id="7" name="Title 1">
            <a:extLst>
              <a:ext uri="{FF2B5EF4-FFF2-40B4-BE49-F238E27FC236}">
                <a16:creationId xmlns="" xmlns:a16="http://schemas.microsoft.com/office/drawing/2014/main" id="{DDFA2480-3BDC-C433-CDF2-D991FD0246DE}"/>
              </a:ext>
            </a:extLst>
          </p:cNvPr>
          <p:cNvSpPr txBox="1">
            <a:spLocks/>
          </p:cNvSpPr>
          <p:nvPr/>
        </p:nvSpPr>
        <p:spPr>
          <a:xfrm>
            <a:off x="1669380"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Registration</a:t>
            </a:r>
            <a:endParaRPr lang="en-US" b="1" dirty="0"/>
          </a:p>
        </p:txBody>
      </p:sp>
      <p:sp>
        <p:nvSpPr>
          <p:cNvPr id="8" name="Rectangle 7"/>
          <p:cNvSpPr/>
          <p:nvPr/>
        </p:nvSpPr>
        <p:spPr>
          <a:xfrm>
            <a:off x="2182157" y="6131159"/>
            <a:ext cx="1736373" cy="461665"/>
          </a:xfrm>
          <a:prstGeom prst="rect">
            <a:avLst/>
          </a:prstGeom>
          <a:noFill/>
        </p:spPr>
        <p:txBody>
          <a:bodyPr wrap="none" lIns="91440" tIns="45720" rIns="91440" bIns="45720">
            <a:spAutoFit/>
          </a:bodyPr>
          <a:lstStyle/>
          <a:p>
            <a:pPr algn="ctr"/>
            <a:r>
              <a:rPr lang="en-US" sz="2400" b="1" cap="none" spc="0" dirty="0" smtClean="0">
                <a:ln w="0"/>
                <a:solidFill>
                  <a:schemeClr val="tx1"/>
                </a:solidFill>
                <a:effectLst>
                  <a:outerShdw blurRad="38100" dist="19050" dir="2700000" algn="tl" rotWithShape="0">
                    <a:schemeClr val="dk1">
                      <a:alpha val="40000"/>
                    </a:schemeClr>
                  </a:outerShdw>
                </a:effectLst>
              </a:rPr>
              <a:t>Car owner</a:t>
            </a:r>
            <a:endParaRPr lang="en-US" sz="2400" b="1" cap="none" spc="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488" y="2217780"/>
            <a:ext cx="3086100" cy="4448196"/>
          </a:xfrm>
          <a:prstGeom prst="rect">
            <a:avLst/>
          </a:prstGeom>
          <a:ln w="28575">
            <a:solidFill>
              <a:schemeClr val="tx1"/>
            </a:solidFill>
          </a:ln>
        </p:spPr>
      </p:pic>
      <p:sp>
        <p:nvSpPr>
          <p:cNvPr id="11" name="Rectangle 10"/>
          <p:cNvSpPr/>
          <p:nvPr/>
        </p:nvSpPr>
        <p:spPr>
          <a:xfrm>
            <a:off x="7984215" y="6131159"/>
            <a:ext cx="2308645" cy="461665"/>
          </a:xfrm>
          <a:prstGeom prst="rect">
            <a:avLst/>
          </a:prstGeom>
          <a:noFill/>
        </p:spPr>
        <p:txBody>
          <a:bodyPr wrap="non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rPr>
              <a:t>Parking</a:t>
            </a:r>
            <a:r>
              <a:rPr lang="en-US" sz="2400" b="1" cap="none" spc="0" dirty="0" smtClean="0">
                <a:ln w="0"/>
                <a:solidFill>
                  <a:schemeClr val="tx1"/>
                </a:solidFill>
                <a:effectLst>
                  <a:outerShdw blurRad="38100" dist="19050" dir="2700000" algn="tl" rotWithShape="0">
                    <a:schemeClr val="dk1">
                      <a:alpha val="40000"/>
                    </a:schemeClr>
                  </a:outerShdw>
                </a:effectLst>
              </a:rPr>
              <a:t> owner</a:t>
            </a:r>
            <a:endParaRPr lang="en-US" sz="2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397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9BC36B80-2312-3254-2572-A040803CBD3C}"/>
              </a:ext>
            </a:extLst>
          </p:cNvPr>
          <p:cNvSpPr>
            <a:spLocks noGrp="1"/>
          </p:cNvSpPr>
          <p:nvPr>
            <p:ph type="title"/>
          </p:nvPr>
        </p:nvSpPr>
        <p:spPr>
          <a:xfrm>
            <a:off x="1666413" y="649224"/>
            <a:ext cx="8911687" cy="1280890"/>
          </a:xfrm>
        </p:spPr>
        <p:txBody>
          <a:bodyPr/>
          <a:lstStyle/>
          <a:p>
            <a:r>
              <a:rPr lang="en-US" b="1" dirty="0"/>
              <a:t>Log in Successfully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13" y="1751333"/>
            <a:ext cx="3086100" cy="3895162"/>
          </a:xfrm>
          <a:prstGeom prst="rect">
            <a:avLst/>
          </a:prstGeom>
          <a:ln w="28575">
            <a:solidFill>
              <a:schemeClr val="tx1"/>
            </a:solidFill>
          </a:ln>
        </p:spPr>
      </p:pic>
      <p:sp>
        <p:nvSpPr>
          <p:cNvPr id="10" name="Rectangle 9"/>
          <p:cNvSpPr/>
          <p:nvPr/>
        </p:nvSpPr>
        <p:spPr>
          <a:xfrm>
            <a:off x="2310633" y="1289669"/>
            <a:ext cx="1736373" cy="461665"/>
          </a:xfrm>
          <a:prstGeom prst="rect">
            <a:avLst/>
          </a:prstGeom>
          <a:noFill/>
        </p:spPr>
        <p:txBody>
          <a:bodyPr wrap="none" lIns="91440" tIns="45720" rIns="91440" bIns="45720">
            <a:spAutoFit/>
          </a:bodyPr>
          <a:lstStyle/>
          <a:p>
            <a:pPr algn="ctr"/>
            <a:r>
              <a:rPr lang="en-US" sz="2400" b="1" cap="none" spc="0" dirty="0" smtClean="0">
                <a:ln w="0"/>
                <a:solidFill>
                  <a:schemeClr val="tx1"/>
                </a:solidFill>
                <a:effectLst>
                  <a:outerShdw blurRad="38100" dist="19050" dir="2700000" algn="tl" rotWithShape="0">
                    <a:schemeClr val="dk1">
                      <a:alpha val="40000"/>
                    </a:schemeClr>
                  </a:outerShdw>
                </a:effectLst>
              </a:rPr>
              <a:t>Car owner</a:t>
            </a:r>
            <a:endParaRPr lang="en-US" sz="24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496351" y="1293801"/>
            <a:ext cx="2308644" cy="461665"/>
          </a:xfrm>
          <a:prstGeom prst="rect">
            <a:avLst/>
          </a:prstGeom>
          <a:noFill/>
        </p:spPr>
        <p:txBody>
          <a:bodyPr wrap="non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rPr>
              <a:t>Parking</a:t>
            </a:r>
            <a:r>
              <a:rPr lang="en-US" sz="2400" b="1" cap="none" spc="0" dirty="0" smtClean="0">
                <a:ln w="0"/>
                <a:solidFill>
                  <a:schemeClr val="tx1"/>
                </a:solidFill>
                <a:effectLst>
                  <a:outerShdw blurRad="38100" dist="19050" dir="2700000" algn="tl" rotWithShape="0">
                    <a:schemeClr val="dk1">
                      <a:alpha val="40000"/>
                    </a:schemeClr>
                  </a:outerShdw>
                </a:effectLst>
              </a:rPr>
              <a:t> owner</a:t>
            </a:r>
            <a:endParaRPr lang="en-US" sz="2400" b="1" cap="none" spc="0" dirty="0">
              <a:ln w="0"/>
              <a:solidFill>
                <a:schemeClr val="tx1"/>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869" y="1751334"/>
            <a:ext cx="3086100" cy="3895162"/>
          </a:xfrm>
          <a:prstGeom prst="rect">
            <a:avLst/>
          </a:prstGeom>
          <a:ln w="28575">
            <a:solidFill>
              <a:schemeClr val="tx1"/>
            </a:solidFill>
          </a:ln>
        </p:spPr>
      </p:pic>
      <p:sp>
        <p:nvSpPr>
          <p:cNvPr id="14" name="Title 2"/>
          <p:cNvSpPr txBox="1">
            <a:spLocks/>
          </p:cNvSpPr>
          <p:nvPr/>
        </p:nvSpPr>
        <p:spPr>
          <a:xfrm>
            <a:off x="1666413" y="5725936"/>
            <a:ext cx="3086100" cy="923330"/>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a:t>Here by clicking on </a:t>
            </a:r>
            <a:r>
              <a:rPr lang="en-US" b="1" dirty="0"/>
              <a:t>‘RESERVE PARKING</a:t>
            </a:r>
            <a:r>
              <a:rPr lang="en-IN" b="1" dirty="0"/>
              <a:t>’</a:t>
            </a:r>
          </a:p>
          <a:p>
            <a:r>
              <a:rPr lang="en-US" dirty="0"/>
              <a:t>We book a slot for parking</a:t>
            </a:r>
          </a:p>
        </p:txBody>
      </p:sp>
      <p:sp>
        <p:nvSpPr>
          <p:cNvPr id="15" name="Title 2"/>
          <p:cNvSpPr txBox="1">
            <a:spLocks/>
          </p:cNvSpPr>
          <p:nvPr/>
        </p:nvSpPr>
        <p:spPr>
          <a:xfrm>
            <a:off x="7320869" y="5780863"/>
            <a:ext cx="3086100" cy="923330"/>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a:t>Here we need to select the </a:t>
            </a:r>
            <a:r>
              <a:rPr lang="en-US" dirty="0" err="1"/>
              <a:t>loction</a:t>
            </a:r>
            <a:r>
              <a:rPr lang="en-US" dirty="0"/>
              <a:t> of parking and detail of parking.</a:t>
            </a:r>
            <a:endParaRPr lang="en-IN" dirty="0"/>
          </a:p>
        </p:txBody>
      </p:sp>
    </p:spTree>
    <p:extLst>
      <p:ext uri="{BB962C8B-B14F-4D97-AF65-F5344CB8AC3E}">
        <p14:creationId xmlns:p14="http://schemas.microsoft.com/office/powerpoint/2010/main" val="163703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FA2480-3BDC-C433-CDF2-D991FD0246DE}"/>
              </a:ext>
            </a:extLst>
          </p:cNvPr>
          <p:cNvSpPr>
            <a:spLocks noGrp="1"/>
          </p:cNvSpPr>
          <p:nvPr>
            <p:ph type="title"/>
          </p:nvPr>
        </p:nvSpPr>
        <p:spPr>
          <a:xfrm>
            <a:off x="1861405" y="633254"/>
            <a:ext cx="3015794" cy="720058"/>
          </a:xfrm>
        </p:spPr>
        <p:txBody>
          <a:bodyPr/>
          <a:lstStyle/>
          <a:p>
            <a:r>
              <a:rPr lang="en-US" b="1" dirty="0" smtClean="0"/>
              <a:t>Booking</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405" y="1298448"/>
            <a:ext cx="3086100" cy="4251960"/>
          </a:xfrm>
          <a:prstGeom prst="rect">
            <a:avLst/>
          </a:prstGeom>
          <a:ln w="28575">
            <a:solidFill>
              <a:schemeClr val="tx1">
                <a:lumMod val="85000"/>
                <a:lumOff val="15000"/>
              </a:schemeClr>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782" y="1298448"/>
            <a:ext cx="3086100" cy="4251960"/>
          </a:xfrm>
          <a:prstGeom prst="rect">
            <a:avLst/>
          </a:prstGeom>
          <a:ln w="28575">
            <a:solidFill>
              <a:schemeClr val="tx1">
                <a:lumMod val="85000"/>
                <a:lumOff val="15000"/>
              </a:schemeClr>
            </a:solidFill>
          </a:ln>
        </p:spPr>
      </p:pic>
      <p:sp>
        <p:nvSpPr>
          <p:cNvPr id="6" name="Title 2"/>
          <p:cNvSpPr txBox="1">
            <a:spLocks/>
          </p:cNvSpPr>
          <p:nvPr/>
        </p:nvSpPr>
        <p:spPr>
          <a:xfrm>
            <a:off x="7780783" y="5753937"/>
            <a:ext cx="3086100" cy="369332"/>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smtClean="0"/>
              <a:t>Parking book </a:t>
            </a:r>
            <a:r>
              <a:rPr lang="en-US" dirty="0" err="1" smtClean="0"/>
              <a:t>succefully</a:t>
            </a:r>
            <a:r>
              <a:rPr lang="en-US" dirty="0" smtClean="0"/>
              <a:t>.</a:t>
            </a:r>
          </a:p>
        </p:txBody>
      </p:sp>
      <p:sp>
        <p:nvSpPr>
          <p:cNvPr id="7" name="Title 2"/>
          <p:cNvSpPr txBox="1">
            <a:spLocks/>
          </p:cNvSpPr>
          <p:nvPr/>
        </p:nvSpPr>
        <p:spPr>
          <a:xfrm>
            <a:off x="1861405" y="5753937"/>
            <a:ext cx="3086100" cy="923330"/>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a:t>Here you need to select the time duration to book your slot</a:t>
            </a:r>
          </a:p>
        </p:txBody>
      </p:sp>
    </p:spTree>
    <p:extLst>
      <p:ext uri="{BB962C8B-B14F-4D97-AF65-F5344CB8AC3E}">
        <p14:creationId xmlns:p14="http://schemas.microsoft.com/office/powerpoint/2010/main" val="338874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DFA2480-3BDC-C433-CDF2-D991FD0246DE}"/>
              </a:ext>
            </a:extLst>
          </p:cNvPr>
          <p:cNvSpPr txBox="1">
            <a:spLocks/>
          </p:cNvSpPr>
          <p:nvPr/>
        </p:nvSpPr>
        <p:spPr>
          <a:xfrm>
            <a:off x="1702510" y="523526"/>
            <a:ext cx="3015794" cy="7200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Payment</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82" y="1243584"/>
            <a:ext cx="3086100" cy="4526280"/>
          </a:xfrm>
          <a:prstGeom prst="rect">
            <a:avLst/>
          </a:prstGeom>
          <a:ln w="28575">
            <a:solidFill>
              <a:schemeClr val="tx1">
                <a:lumMod val="85000"/>
                <a:lumOff val="15000"/>
              </a:schemeClr>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381" y="1243584"/>
            <a:ext cx="3086100" cy="4526280"/>
          </a:xfrm>
          <a:prstGeom prst="rect">
            <a:avLst/>
          </a:prstGeom>
          <a:ln w="28575">
            <a:solidFill>
              <a:schemeClr val="tx1">
                <a:lumMod val="85000"/>
                <a:lumOff val="15000"/>
              </a:schemeClr>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6622" y="1243584"/>
            <a:ext cx="3086100" cy="4526280"/>
          </a:xfrm>
          <a:prstGeom prst="rect">
            <a:avLst/>
          </a:prstGeom>
          <a:ln w="28575">
            <a:solidFill>
              <a:schemeClr val="tx1">
                <a:lumMod val="85000"/>
                <a:lumOff val="15000"/>
              </a:schemeClr>
            </a:solidFill>
          </a:ln>
        </p:spPr>
      </p:pic>
      <p:sp>
        <p:nvSpPr>
          <p:cNvPr id="9" name="TextBox 8"/>
          <p:cNvSpPr txBox="1"/>
          <p:nvPr/>
        </p:nvSpPr>
        <p:spPr>
          <a:xfrm>
            <a:off x="1436190" y="5858410"/>
            <a:ext cx="3098291" cy="646331"/>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a:t>For payment we giver the above options.</a:t>
            </a:r>
            <a:endParaRPr lang="en-IN" dirty="0"/>
          </a:p>
        </p:txBody>
      </p:sp>
      <p:sp>
        <p:nvSpPr>
          <p:cNvPr id="10" name="TextBox 9"/>
          <p:cNvSpPr txBox="1"/>
          <p:nvPr/>
        </p:nvSpPr>
        <p:spPr>
          <a:xfrm>
            <a:off x="5037583" y="5858411"/>
            <a:ext cx="3086100" cy="646331"/>
          </a:xfrm>
          <a:prstGeom prst="rect">
            <a:avLst/>
          </a:prstGeom>
          <a:noFill/>
          <a:ln>
            <a:solidFill>
              <a:schemeClr val="tx1">
                <a:lumMod val="85000"/>
                <a:lumOff val="15000"/>
              </a:schemeClr>
            </a:solidFill>
          </a:ln>
        </p:spPr>
        <p:txBody>
          <a:bodyPr wrap="square" rtlCol="0">
            <a:spAutoFit/>
          </a:bodyPr>
          <a:lstStyle>
            <a:defPPr>
              <a:defRPr lang="en-US"/>
            </a:defPPr>
          </a:lstStyle>
          <a:p>
            <a:r>
              <a:rPr lang="en-US" dirty="0"/>
              <a:t>Fill the card detail and pay the money.</a:t>
            </a:r>
            <a:endParaRPr lang="en-IN" dirty="0"/>
          </a:p>
        </p:txBody>
      </p:sp>
      <p:sp>
        <p:nvSpPr>
          <p:cNvPr id="11" name="TextBox 10"/>
          <p:cNvSpPr txBox="1"/>
          <p:nvPr/>
        </p:nvSpPr>
        <p:spPr>
          <a:xfrm>
            <a:off x="8786623" y="5833872"/>
            <a:ext cx="3086100" cy="646331"/>
          </a:xfrm>
          <a:prstGeom prst="rect">
            <a:avLst/>
          </a:prstGeom>
          <a:noFill/>
          <a:ln>
            <a:solidFill>
              <a:schemeClr val="tx1">
                <a:lumMod val="85000"/>
                <a:lumOff val="15000"/>
              </a:schemeClr>
            </a:solidFill>
          </a:ln>
        </p:spPr>
        <p:txBody>
          <a:bodyPr wrap="square" rtlCol="0">
            <a:spAutoFit/>
          </a:bodyPr>
          <a:lstStyle/>
          <a:p>
            <a:r>
              <a:rPr lang="en-US" dirty="0" smtClean="0"/>
              <a:t>This is the verification for the payment.</a:t>
            </a:r>
            <a:endParaRPr lang="en-IN" dirty="0"/>
          </a:p>
        </p:txBody>
      </p:sp>
    </p:spTree>
    <p:extLst>
      <p:ext uri="{BB962C8B-B14F-4D97-AF65-F5344CB8AC3E}">
        <p14:creationId xmlns:p14="http://schemas.microsoft.com/office/powerpoint/2010/main" val="224936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DFA2480-3BDC-C433-CDF2-D991FD0246DE}"/>
              </a:ext>
            </a:extLst>
          </p:cNvPr>
          <p:cNvSpPr txBox="1">
            <a:spLocks/>
          </p:cNvSpPr>
          <p:nvPr/>
        </p:nvSpPr>
        <p:spPr>
          <a:xfrm>
            <a:off x="1843116" y="624110"/>
            <a:ext cx="6633372" cy="13235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For Parking owner</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116" y="1591056"/>
            <a:ext cx="3086100" cy="4398264"/>
          </a:xfrm>
          <a:prstGeom prst="rect">
            <a:avLst/>
          </a:prstGeom>
          <a:ln w="28575">
            <a:solidFill>
              <a:schemeClr val="tx1">
                <a:lumMod val="85000"/>
                <a:lumOff val="15000"/>
              </a:schemeClr>
            </a:solidFill>
          </a:ln>
        </p:spPr>
      </p:pic>
      <p:sp>
        <p:nvSpPr>
          <p:cNvPr id="5" name="TextBox 4"/>
          <p:cNvSpPr txBox="1"/>
          <p:nvPr/>
        </p:nvSpPr>
        <p:spPr>
          <a:xfrm>
            <a:off x="5632704" y="2512915"/>
            <a:ext cx="6446520" cy="2554545"/>
          </a:xfrm>
          <a:prstGeom prst="rect">
            <a:avLst/>
          </a:prstGeom>
          <a:noFill/>
          <a:ln>
            <a:solidFill>
              <a:schemeClr val="tx1">
                <a:lumMod val="85000"/>
                <a:lumOff val="15000"/>
              </a:schemeClr>
            </a:solidFill>
          </a:ln>
        </p:spPr>
        <p:txBody>
          <a:bodyPr wrap="square" rtlCol="0">
            <a:spAutoFit/>
          </a:bodyPr>
          <a:lstStyle/>
          <a:p>
            <a:r>
              <a:rPr lang="en-US" sz="2000" dirty="0" smtClean="0"/>
              <a:t>After creating the parking the app shows the next page to the parking owner that is the home page</a:t>
            </a:r>
          </a:p>
          <a:p>
            <a:endParaRPr lang="en-US" sz="2000" dirty="0"/>
          </a:p>
          <a:p>
            <a:pPr marL="285750" indent="-285750">
              <a:buFont typeface="Wingdings" panose="05000000000000000000" pitchFamily="2" charset="2"/>
              <a:buChar char="v"/>
            </a:pPr>
            <a:r>
              <a:rPr lang="en-US" sz="2000" dirty="0" smtClean="0"/>
              <a:t>Here is the three options are given to the parking owner  profile.</a:t>
            </a:r>
          </a:p>
          <a:p>
            <a:r>
              <a:rPr lang="en-US" sz="2000" dirty="0" smtClean="0"/>
              <a:t> 		</a:t>
            </a:r>
            <a:r>
              <a:rPr lang="en-US" sz="2000" b="1" dirty="0" smtClean="0"/>
              <a:t>1. currently parked vehicle.</a:t>
            </a:r>
          </a:p>
          <a:p>
            <a:r>
              <a:rPr lang="en-US" sz="2000" b="1" dirty="0"/>
              <a:t>	</a:t>
            </a:r>
            <a:r>
              <a:rPr lang="en-US" sz="2000" b="1" dirty="0" smtClean="0"/>
              <a:t>	2. update parking details.</a:t>
            </a:r>
          </a:p>
          <a:p>
            <a:r>
              <a:rPr lang="en-US" sz="2000" b="1" dirty="0"/>
              <a:t>	</a:t>
            </a:r>
            <a:r>
              <a:rPr lang="en-US" sz="2000" b="1" dirty="0" smtClean="0"/>
              <a:t>	3. history of parking vehicle.</a:t>
            </a:r>
          </a:p>
        </p:txBody>
      </p:sp>
    </p:spTree>
    <p:extLst>
      <p:ext uri="{BB962C8B-B14F-4D97-AF65-F5344CB8AC3E}">
        <p14:creationId xmlns:p14="http://schemas.microsoft.com/office/powerpoint/2010/main" val="80577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99" y="1681329"/>
            <a:ext cx="3086100" cy="4398264"/>
          </a:xfrm>
          <a:prstGeom prst="rect">
            <a:avLst/>
          </a:prstGeom>
          <a:ln w="28575">
            <a:solidFill>
              <a:schemeClr val="tx1">
                <a:lumMod val="85000"/>
                <a:lumOff val="15000"/>
              </a:schemeClr>
            </a:solidFill>
          </a:ln>
        </p:spPr>
      </p:pic>
      <p:sp>
        <p:nvSpPr>
          <p:cNvPr id="9" name="Rectangle 8"/>
          <p:cNvSpPr/>
          <p:nvPr/>
        </p:nvSpPr>
        <p:spPr>
          <a:xfrm>
            <a:off x="5133822" y="2544609"/>
            <a:ext cx="7058178" cy="830997"/>
          </a:xfrm>
          <a:prstGeom prst="rect">
            <a:avLst/>
          </a:prstGeom>
          <a:noFill/>
          <a:ln>
            <a:solidFill>
              <a:srgbClr val="00B0F0"/>
            </a:solidFill>
          </a:ln>
        </p:spPr>
        <p:txBody>
          <a:bodyPr wrap="square" lIns="91440" tIns="45720" rIns="91440" bIns="45720">
            <a:spAutoFit/>
          </a:bodyPr>
          <a:lstStyle/>
          <a:p>
            <a:r>
              <a:rPr lang="en-US" sz="2400" dirty="0" smtClean="0">
                <a:ln w="0"/>
                <a:solidFill>
                  <a:srgbClr val="00B0F0"/>
                </a:solidFill>
                <a:effectLst>
                  <a:outerShdw blurRad="38100" dist="25400" dir="5400000" algn="ctr" rotWithShape="0">
                    <a:srgbClr val="6E747A">
                      <a:alpha val="43000"/>
                    </a:srgbClr>
                  </a:outerShdw>
                </a:effectLst>
              </a:rPr>
              <a:t>In ‘currently parked vehicle’ we </a:t>
            </a:r>
            <a:r>
              <a:rPr lang="en-US" sz="2400" dirty="0" err="1" smtClean="0">
                <a:ln w="0"/>
                <a:solidFill>
                  <a:srgbClr val="00B0F0"/>
                </a:solidFill>
                <a:effectLst>
                  <a:outerShdw blurRad="38100" dist="25400" dir="5400000" algn="ctr" rotWithShape="0">
                    <a:srgbClr val="6E747A">
                      <a:alpha val="43000"/>
                    </a:srgbClr>
                  </a:outerShdw>
                </a:effectLst>
              </a:rPr>
              <a:t>khow</a:t>
            </a:r>
            <a:r>
              <a:rPr lang="en-US" sz="2400" dirty="0" smtClean="0">
                <a:ln w="0"/>
                <a:solidFill>
                  <a:srgbClr val="00B0F0"/>
                </a:solidFill>
                <a:effectLst>
                  <a:outerShdw blurRad="38100" dist="25400" dir="5400000" algn="ctr" rotWithShape="0">
                    <a:srgbClr val="6E747A">
                      <a:alpha val="43000"/>
                    </a:srgbClr>
                  </a:outerShdw>
                </a:effectLst>
              </a:rPr>
              <a:t> the how many vehicle are parked into the parking lot</a:t>
            </a:r>
            <a:endParaRPr lang="en-US" sz="2400" b="0" cap="none" spc="0" dirty="0" smtClean="0">
              <a:ln w="0"/>
              <a:solidFill>
                <a:srgbClr val="00B0F0"/>
              </a:solidFill>
              <a:effectLst>
                <a:outerShdw blurRad="38100" dist="25400" dir="5400000" algn="ctr" rotWithShape="0">
                  <a:srgbClr val="6E747A">
                    <a:alpha val="43000"/>
                  </a:srgbClr>
                </a:outerShdw>
              </a:effectLst>
            </a:endParaRPr>
          </a:p>
        </p:txBody>
      </p:sp>
      <p:sp>
        <p:nvSpPr>
          <p:cNvPr id="10" name="Rectangle 9"/>
          <p:cNvSpPr/>
          <p:nvPr/>
        </p:nvSpPr>
        <p:spPr>
          <a:xfrm>
            <a:off x="5133822" y="3529437"/>
            <a:ext cx="7058178" cy="830997"/>
          </a:xfrm>
          <a:prstGeom prst="rect">
            <a:avLst/>
          </a:prstGeom>
          <a:noFill/>
          <a:ln>
            <a:solidFill>
              <a:schemeClr val="accent1"/>
            </a:solidFill>
          </a:ln>
        </p:spPr>
        <p:txBody>
          <a:bodyPr wrap="square" lIns="91440" tIns="45720" rIns="91440" bIns="45720">
            <a:spAutoFit/>
          </a:bodyPr>
          <a:lstStyle/>
          <a:p>
            <a:r>
              <a:rPr lang="en-US" sz="2400" dirty="0" smtClean="0">
                <a:ln w="0"/>
                <a:solidFill>
                  <a:srgbClr val="7030A0"/>
                </a:solidFill>
                <a:effectLst>
                  <a:outerShdw blurRad="38100" dist="25400" dir="5400000" algn="ctr" rotWithShape="0">
                    <a:srgbClr val="6E747A">
                      <a:alpha val="43000"/>
                    </a:srgbClr>
                  </a:outerShdw>
                </a:effectLst>
              </a:rPr>
              <a:t>In update parking details owner can update the no. of parking available.</a:t>
            </a:r>
            <a:endParaRPr lang="en-US" sz="2400" b="0" cap="none" spc="0" dirty="0" smtClean="0">
              <a:ln w="0"/>
              <a:solidFill>
                <a:srgbClr val="7030A0"/>
              </a:solidFill>
              <a:effectLst>
                <a:outerShdw blurRad="38100" dist="25400" dir="5400000" algn="ctr" rotWithShape="0">
                  <a:srgbClr val="6E747A">
                    <a:alpha val="43000"/>
                  </a:srgbClr>
                </a:outerShdw>
              </a:effectLst>
            </a:endParaRPr>
          </a:p>
        </p:txBody>
      </p:sp>
      <p:sp>
        <p:nvSpPr>
          <p:cNvPr id="11" name="Rectangle 10"/>
          <p:cNvSpPr/>
          <p:nvPr/>
        </p:nvSpPr>
        <p:spPr>
          <a:xfrm>
            <a:off x="5133822" y="4570657"/>
            <a:ext cx="7058178" cy="1200329"/>
          </a:xfrm>
          <a:prstGeom prst="rect">
            <a:avLst/>
          </a:prstGeom>
          <a:noFill/>
          <a:ln>
            <a:solidFill>
              <a:schemeClr val="accent1"/>
            </a:solidFill>
          </a:ln>
        </p:spPr>
        <p:txBody>
          <a:bodyPr wrap="square" lIns="91440" tIns="45720" rIns="91440" bIns="45720">
            <a:spAutoFit/>
          </a:bodyPr>
          <a:lstStyle/>
          <a:p>
            <a:r>
              <a:rPr lang="en-US" sz="2400" dirty="0" smtClean="0">
                <a:ln w="0"/>
                <a:solidFill>
                  <a:srgbClr val="C00000"/>
                </a:solidFill>
                <a:effectLst>
                  <a:outerShdw blurRad="38100" dist="25400" dir="5400000" algn="ctr" rotWithShape="0">
                    <a:srgbClr val="6E747A">
                      <a:alpha val="43000"/>
                    </a:srgbClr>
                  </a:outerShdw>
                </a:effectLst>
              </a:rPr>
              <a:t>In History there are information of all the parked vehicle in the parking lot with booking time</a:t>
            </a:r>
            <a:endParaRPr lang="en-US" sz="2400" b="0" cap="none" spc="0" dirty="0" smtClean="0">
              <a:ln w="0"/>
              <a:solidFill>
                <a:srgbClr val="C00000"/>
              </a:solidFill>
              <a:effectLst>
                <a:outerShdw blurRad="38100" dist="25400" dir="5400000" algn="ctr" rotWithShape="0">
                  <a:srgbClr val="6E747A">
                    <a:alpha val="43000"/>
                  </a:srgbClr>
                </a:outerShdw>
              </a:effectLst>
            </a:endParaRPr>
          </a:p>
        </p:txBody>
      </p:sp>
      <p:sp>
        <p:nvSpPr>
          <p:cNvPr id="12" name="Right Arrow 11"/>
          <p:cNvSpPr/>
          <p:nvPr/>
        </p:nvSpPr>
        <p:spPr>
          <a:xfrm>
            <a:off x="4072377" y="2836039"/>
            <a:ext cx="1061443" cy="34942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4072376" y="3703348"/>
            <a:ext cx="1061443" cy="34942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4072375" y="4668095"/>
            <a:ext cx="1061443" cy="349426"/>
          </a:xfrm>
          <a:prstGeom prst="rightArrow">
            <a:avLst/>
          </a:prstGeom>
          <a:solidFill>
            <a:srgbClr val="D41C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
            <a:extLst>
              <a:ext uri="{FF2B5EF4-FFF2-40B4-BE49-F238E27FC236}">
                <a16:creationId xmlns="" xmlns:a16="http://schemas.microsoft.com/office/drawing/2014/main" id="{DDFA2480-3BDC-C433-CDF2-D991FD0246DE}"/>
              </a:ext>
            </a:extLst>
          </p:cNvPr>
          <p:cNvSpPr txBox="1">
            <a:spLocks/>
          </p:cNvSpPr>
          <p:nvPr/>
        </p:nvSpPr>
        <p:spPr>
          <a:xfrm>
            <a:off x="1678524" y="643692"/>
            <a:ext cx="8928516" cy="7299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Details of </a:t>
            </a:r>
            <a:r>
              <a:rPr lang="en-US" b="1" dirty="0"/>
              <a:t>p</a:t>
            </a:r>
            <a:r>
              <a:rPr lang="en-US" b="1" dirty="0" smtClean="0"/>
              <a:t>arking owner home page</a:t>
            </a:r>
            <a:endParaRPr lang="en-US" b="1" dirty="0"/>
          </a:p>
        </p:txBody>
      </p:sp>
    </p:spTree>
    <p:extLst>
      <p:ext uri="{BB962C8B-B14F-4D97-AF65-F5344CB8AC3E}">
        <p14:creationId xmlns:p14="http://schemas.microsoft.com/office/powerpoint/2010/main" val="328361496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498" y="1435608"/>
            <a:ext cx="3086100" cy="4398453"/>
          </a:xfrm>
          <a:prstGeom prst="rect">
            <a:avLst/>
          </a:prstGeom>
          <a:ln w="28575">
            <a:solidFill>
              <a:schemeClr val="tx1">
                <a:lumMod val="85000"/>
                <a:lumOff val="15000"/>
              </a:schemeClr>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648" y="1435608"/>
            <a:ext cx="3086100" cy="4398264"/>
          </a:xfrm>
          <a:prstGeom prst="rect">
            <a:avLst/>
          </a:prstGeom>
          <a:ln w="28575">
            <a:solidFill>
              <a:schemeClr val="tx1">
                <a:lumMod val="85000"/>
                <a:lumOff val="15000"/>
              </a:schemeClr>
            </a:solidFill>
          </a:ln>
        </p:spPr>
      </p:pic>
      <p:sp>
        <p:nvSpPr>
          <p:cNvPr id="9" name="Right Arrow 8"/>
          <p:cNvSpPr/>
          <p:nvPr/>
        </p:nvSpPr>
        <p:spPr>
          <a:xfrm>
            <a:off x="4343400" y="2633472"/>
            <a:ext cx="1165098" cy="39319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1755648" y="624686"/>
            <a:ext cx="5694188" cy="646331"/>
          </a:xfrm>
          <a:prstGeom prst="rect">
            <a:avLst/>
          </a:prstGeom>
          <a:noFill/>
        </p:spPr>
        <p:txBody>
          <a:bodyPr wrap="none" lIns="91440" tIns="45720" rIns="91440" bIns="45720">
            <a:spAutoFit/>
          </a:bodyPr>
          <a:lstStyle/>
          <a:p>
            <a:pPr algn="ctr"/>
            <a:r>
              <a:rPr lang="en-US" sz="3600" b="1" cap="none" spc="0" dirty="0" smtClean="0">
                <a:ln w="0"/>
                <a:solidFill>
                  <a:schemeClr val="tx1"/>
                </a:solidFill>
                <a:effectLst>
                  <a:outerShdw blurRad="38100" dist="19050" dir="2700000" algn="tl" rotWithShape="0">
                    <a:schemeClr val="dk1">
                      <a:alpha val="40000"/>
                    </a:schemeClr>
                  </a:outerShdw>
                </a:effectLst>
              </a:rPr>
              <a:t>Currently parked vehicle</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17" name="Oval Callout 16"/>
          <p:cNvSpPr/>
          <p:nvPr/>
        </p:nvSpPr>
        <p:spPr>
          <a:xfrm>
            <a:off x="8897112" y="1435608"/>
            <a:ext cx="3130296" cy="2029968"/>
          </a:xfrm>
          <a:prstGeom prst="wedgeEllipseCallout">
            <a:avLst>
              <a:gd name="adj1" fmla="val -70784"/>
              <a:gd name="adj2" fmla="val -1092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rgbClr val="C00000"/>
                </a:solidFill>
              </a:rPr>
              <a:t>Here are the all information of the parked car, their owner ,mobile no. ,vehicle no. and </a:t>
            </a:r>
            <a:r>
              <a:rPr lang="en-US" sz="1400" b="1" dirty="0" smtClean="0">
                <a:solidFill>
                  <a:srgbClr val="C00000"/>
                </a:solidFill>
              </a:rPr>
              <a:t>time of parking.</a:t>
            </a:r>
            <a:endParaRPr lang="en-IN" sz="1400" b="1" dirty="0">
              <a:solidFill>
                <a:srgbClr val="C00000"/>
              </a:solidFill>
            </a:endParaRPr>
          </a:p>
        </p:txBody>
      </p:sp>
    </p:spTree>
    <p:extLst>
      <p:ext uri="{BB962C8B-B14F-4D97-AF65-F5344CB8AC3E}">
        <p14:creationId xmlns:p14="http://schemas.microsoft.com/office/powerpoint/2010/main" val="3544757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984" y="1435608"/>
            <a:ext cx="3086100" cy="4398264"/>
          </a:xfrm>
          <a:prstGeom prst="rect">
            <a:avLst/>
          </a:prstGeom>
          <a:ln w="28575">
            <a:solidFill>
              <a:schemeClr val="tx1">
                <a:lumMod val="85000"/>
                <a:lumOff val="15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325" y="1435608"/>
            <a:ext cx="3086100" cy="4398453"/>
          </a:xfrm>
          <a:prstGeom prst="rect">
            <a:avLst/>
          </a:prstGeom>
          <a:ln w="28575">
            <a:solidFill>
              <a:schemeClr val="tx1">
                <a:lumMod val="85000"/>
                <a:lumOff val="15000"/>
              </a:schemeClr>
            </a:solidFill>
          </a:ln>
        </p:spPr>
      </p:pic>
      <p:sp>
        <p:nvSpPr>
          <p:cNvPr id="5" name="Right Arrow 4"/>
          <p:cNvSpPr/>
          <p:nvPr/>
        </p:nvSpPr>
        <p:spPr>
          <a:xfrm>
            <a:off x="4792679" y="3438144"/>
            <a:ext cx="1091646" cy="39319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157984" y="624686"/>
            <a:ext cx="5269391" cy="646331"/>
          </a:xfrm>
          <a:prstGeom prst="rect">
            <a:avLst/>
          </a:prstGeom>
          <a:noFill/>
        </p:spPr>
        <p:txBody>
          <a:bodyPr wrap="none" lIns="91440" tIns="45720" rIns="91440" bIns="45720">
            <a:spAutoFit/>
          </a:bodyPr>
          <a:lstStyle/>
          <a:p>
            <a:pPr algn="ctr"/>
            <a:r>
              <a:rPr lang="en-US" sz="3600" b="1" dirty="0" smtClean="0">
                <a:ln w="0"/>
                <a:effectLst>
                  <a:outerShdw blurRad="38100" dist="19050" dir="2700000" algn="tl" rotWithShape="0">
                    <a:schemeClr val="dk1">
                      <a:alpha val="40000"/>
                    </a:schemeClr>
                  </a:outerShdw>
                </a:effectLst>
              </a:rPr>
              <a:t>Update parking details</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7" name="Oval Callout 6"/>
          <p:cNvSpPr/>
          <p:nvPr/>
        </p:nvSpPr>
        <p:spPr>
          <a:xfrm>
            <a:off x="9317736" y="1883664"/>
            <a:ext cx="2615184" cy="1828800"/>
          </a:xfrm>
          <a:prstGeom prst="wedgeEllipseCallout">
            <a:avLst>
              <a:gd name="adj1" fmla="val -71076"/>
              <a:gd name="adj2" fmla="val 6385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Here parking owner can update the parking details like the name, </a:t>
            </a:r>
            <a:r>
              <a:rPr lang="en-US" sz="1400" b="1" dirty="0" err="1" smtClean="0">
                <a:solidFill>
                  <a:srgbClr val="C00000"/>
                </a:solidFill>
              </a:rPr>
              <a:t>no.of</a:t>
            </a:r>
            <a:r>
              <a:rPr lang="en-US" sz="1400" b="1" dirty="0" smtClean="0">
                <a:solidFill>
                  <a:srgbClr val="C00000"/>
                </a:solidFill>
              </a:rPr>
              <a:t> parking available.</a:t>
            </a:r>
            <a:endParaRPr lang="en-IN" sz="1400" b="1" dirty="0">
              <a:solidFill>
                <a:srgbClr val="C00000"/>
              </a:solidFill>
            </a:endParaRPr>
          </a:p>
        </p:txBody>
      </p:sp>
    </p:spTree>
    <p:extLst>
      <p:ext uri="{BB962C8B-B14F-4D97-AF65-F5344CB8AC3E}">
        <p14:creationId xmlns:p14="http://schemas.microsoft.com/office/powerpoint/2010/main" val="339089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457" y="521958"/>
            <a:ext cx="9430872" cy="1595717"/>
          </a:xfrm>
        </p:spPr>
        <p:txBody>
          <a:bodyPr>
            <a:normAutofit fontScale="90000"/>
          </a:bodyPr>
          <a:lstStyle/>
          <a:p>
            <a:pPr algn="ctr"/>
            <a:r>
              <a:rPr lang="en-ZA" b="1" dirty="0">
                <a:solidFill>
                  <a:schemeClr val="tx1"/>
                </a:solidFill>
                <a:latin typeface="Times New Roman" panose="02020603050405020304" pitchFamily="18" charset="0"/>
                <a:cs typeface="Times New Roman" panose="02020603050405020304" pitchFamily="18" charset="0"/>
              </a:rPr>
              <a:t/>
            </a:r>
            <a:br>
              <a:rPr lang="en-ZA" b="1" dirty="0">
                <a:solidFill>
                  <a:schemeClr val="tx1"/>
                </a:solidFill>
                <a:latin typeface="Times New Roman" panose="02020603050405020304" pitchFamily="18" charset="0"/>
                <a:cs typeface="Times New Roman" panose="02020603050405020304" pitchFamily="18" charset="0"/>
              </a:rPr>
            </a:br>
            <a:r>
              <a:rPr lang="en-ZA" sz="6000" b="1" dirty="0">
                <a:solidFill>
                  <a:schemeClr val="tx1"/>
                </a:solidFill>
                <a:latin typeface="Times New Roman" panose="02020603050405020304" pitchFamily="18" charset="0"/>
                <a:cs typeface="Times New Roman" panose="02020603050405020304" pitchFamily="18" charset="0"/>
              </a:rPr>
              <a:t>Android Application For</a:t>
            </a:r>
            <a:br>
              <a:rPr lang="en-ZA" sz="6000" b="1" dirty="0">
                <a:solidFill>
                  <a:schemeClr val="tx1"/>
                </a:solidFill>
                <a:latin typeface="Times New Roman" panose="02020603050405020304" pitchFamily="18" charset="0"/>
                <a:cs typeface="Times New Roman" panose="02020603050405020304" pitchFamily="18" charset="0"/>
              </a:rPr>
            </a:br>
            <a:r>
              <a:rPr lang="en-ZA" sz="6000" b="1" dirty="0">
                <a:solidFill>
                  <a:schemeClr val="tx1"/>
                </a:solidFill>
                <a:latin typeface="Times New Roman" panose="02020603050405020304" pitchFamily="18" charset="0"/>
                <a:cs typeface="Times New Roman" panose="02020603050405020304" pitchFamily="18" charset="0"/>
              </a:rPr>
              <a:t>Smart Parking System </a:t>
            </a:r>
          </a:p>
        </p:txBody>
      </p:sp>
      <p:sp>
        <p:nvSpPr>
          <p:cNvPr id="3" name="Subtitle 2"/>
          <p:cNvSpPr>
            <a:spLocks noGrp="1"/>
          </p:cNvSpPr>
          <p:nvPr>
            <p:ph type="subTitle" idx="1"/>
          </p:nvPr>
        </p:nvSpPr>
        <p:spPr>
          <a:xfrm>
            <a:off x="2184438" y="2190827"/>
            <a:ext cx="10199227" cy="2070277"/>
          </a:xfrm>
        </p:spPr>
        <p:txBody>
          <a:bodyPr>
            <a:normAutofit lnSpcReduction="10000"/>
          </a:bodyPr>
          <a:lstStyle/>
          <a:p>
            <a:pPr algn="l"/>
            <a:r>
              <a:rPr lang="en-US" sz="2600" b="1" u="sng" dirty="0">
                <a:solidFill>
                  <a:schemeClr val="tx1"/>
                </a:solidFill>
                <a:latin typeface="Century Gothic" pitchFamily="34" charset="0"/>
              </a:rPr>
              <a:t>Prepared by</a:t>
            </a:r>
            <a:r>
              <a:rPr lang="en-US" sz="2600" b="1" dirty="0">
                <a:solidFill>
                  <a:schemeClr val="tx1"/>
                </a:solidFill>
                <a:latin typeface="Century Gothic" pitchFamily="34" charset="0"/>
              </a:rPr>
              <a:t> </a:t>
            </a:r>
            <a:r>
              <a:rPr lang="en-US" sz="2600" b="1" dirty="0" smtClean="0">
                <a:solidFill>
                  <a:schemeClr val="tx1"/>
                </a:solidFill>
                <a:latin typeface="Century Gothic" pitchFamily="34" charset="0"/>
              </a:rPr>
              <a:t>: </a:t>
            </a:r>
          </a:p>
          <a:p>
            <a:pPr algn="l"/>
            <a:r>
              <a:rPr lang="en-US" b="1" dirty="0">
                <a:solidFill>
                  <a:schemeClr val="tx1"/>
                </a:solidFill>
                <a:latin typeface="Century Gothic" pitchFamily="34" charset="0"/>
              </a:rPr>
              <a:t>                </a:t>
            </a:r>
            <a:r>
              <a:rPr lang="en-US" b="1" dirty="0" smtClean="0">
                <a:solidFill>
                  <a:schemeClr val="tx1"/>
                </a:solidFill>
                <a:latin typeface="Century Gothic" pitchFamily="34" charset="0"/>
              </a:rPr>
              <a:t>		      1.ABHILASH KARE</a:t>
            </a:r>
            <a:endParaRPr lang="en-US" b="1" dirty="0">
              <a:solidFill>
                <a:schemeClr val="tx1"/>
              </a:solidFill>
              <a:latin typeface="Century Gothic" pitchFamily="34" charset="0"/>
            </a:endParaRPr>
          </a:p>
          <a:p>
            <a:pPr algn="l"/>
            <a:r>
              <a:rPr lang="en-US" b="1" dirty="0">
                <a:solidFill>
                  <a:schemeClr val="tx1"/>
                </a:solidFill>
                <a:latin typeface="Century Gothic" pitchFamily="34" charset="0"/>
              </a:rPr>
              <a:t>                      </a:t>
            </a:r>
            <a:r>
              <a:rPr lang="en-US" b="1" dirty="0" smtClean="0">
                <a:solidFill>
                  <a:schemeClr val="tx1"/>
                </a:solidFill>
                <a:latin typeface="Century Gothic" pitchFamily="34" charset="0"/>
              </a:rPr>
              <a:t>	      2.AKASH </a:t>
            </a:r>
            <a:r>
              <a:rPr lang="en-US" b="1" dirty="0">
                <a:solidFill>
                  <a:schemeClr val="tx1"/>
                </a:solidFill>
                <a:latin typeface="Century Gothic" pitchFamily="34" charset="0"/>
              </a:rPr>
              <a:t>DIGHE</a:t>
            </a:r>
          </a:p>
          <a:p>
            <a:pPr algn="l"/>
            <a:r>
              <a:rPr lang="en-US" b="1" dirty="0">
                <a:solidFill>
                  <a:schemeClr val="tx1"/>
                </a:solidFill>
                <a:latin typeface="Century Gothic" pitchFamily="34" charset="0"/>
              </a:rPr>
              <a:t>                      </a:t>
            </a:r>
            <a:r>
              <a:rPr lang="en-US" b="1" dirty="0" smtClean="0">
                <a:solidFill>
                  <a:schemeClr val="tx1"/>
                </a:solidFill>
                <a:latin typeface="Century Gothic" pitchFamily="34" charset="0"/>
              </a:rPr>
              <a:t>	      3.SWARAJ </a:t>
            </a:r>
            <a:r>
              <a:rPr lang="en-US" b="1" dirty="0">
                <a:solidFill>
                  <a:schemeClr val="tx1"/>
                </a:solidFill>
                <a:latin typeface="Century Gothic" pitchFamily="34" charset="0"/>
              </a:rPr>
              <a:t>MIRAJKAR</a:t>
            </a:r>
          </a:p>
          <a:p>
            <a:pPr algn="l"/>
            <a:r>
              <a:rPr lang="en-US" b="1" dirty="0">
                <a:solidFill>
                  <a:schemeClr val="tx1"/>
                </a:solidFill>
                <a:latin typeface="Century Gothic" pitchFamily="34" charset="0"/>
              </a:rPr>
              <a:t>                      </a:t>
            </a:r>
            <a:r>
              <a:rPr lang="en-US" b="1" dirty="0" smtClean="0">
                <a:solidFill>
                  <a:schemeClr val="tx1"/>
                </a:solidFill>
                <a:latin typeface="Century Gothic" pitchFamily="34" charset="0"/>
              </a:rPr>
              <a:t>	</a:t>
            </a:r>
            <a:r>
              <a:rPr lang="en-US" b="1" dirty="0">
                <a:solidFill>
                  <a:schemeClr val="tx1"/>
                </a:solidFill>
                <a:latin typeface="Century Gothic" pitchFamily="34" charset="0"/>
              </a:rPr>
              <a:t> </a:t>
            </a:r>
            <a:r>
              <a:rPr lang="en-US" b="1" dirty="0" smtClean="0">
                <a:solidFill>
                  <a:schemeClr val="tx1"/>
                </a:solidFill>
                <a:latin typeface="Century Gothic" pitchFamily="34" charset="0"/>
              </a:rPr>
              <a:t>     4.SHUBHAM </a:t>
            </a:r>
            <a:r>
              <a:rPr lang="en-US" b="1" dirty="0">
                <a:solidFill>
                  <a:schemeClr val="tx1"/>
                </a:solidFill>
                <a:latin typeface="Century Gothic" pitchFamily="34" charset="0"/>
              </a:rPr>
              <a:t>PATIL</a:t>
            </a:r>
          </a:p>
          <a:p>
            <a:endParaRPr lang="en-ZA" dirty="0"/>
          </a:p>
        </p:txBody>
      </p:sp>
      <p:sp>
        <p:nvSpPr>
          <p:cNvPr id="4" name="TextBox 3">
            <a:extLst>
              <a:ext uri="{FF2B5EF4-FFF2-40B4-BE49-F238E27FC236}">
                <a16:creationId xmlns="" xmlns:a16="http://schemas.microsoft.com/office/drawing/2014/main" id="{5A0E86AA-F97E-04E6-ADDF-905C9E661E73}"/>
              </a:ext>
            </a:extLst>
          </p:cNvPr>
          <p:cNvSpPr txBox="1"/>
          <p:nvPr/>
        </p:nvSpPr>
        <p:spPr>
          <a:xfrm>
            <a:off x="2184438" y="4472915"/>
            <a:ext cx="7591802" cy="461665"/>
          </a:xfrm>
          <a:prstGeom prst="rect">
            <a:avLst/>
          </a:prstGeom>
          <a:noFill/>
        </p:spPr>
        <p:txBody>
          <a:bodyPr wrap="square" rtlCol="0">
            <a:spAutoFit/>
          </a:bodyPr>
          <a:lstStyle/>
          <a:p>
            <a:r>
              <a:rPr lang="en-US" sz="2400" b="1" u="sng" dirty="0"/>
              <a:t>Under the Guidance of </a:t>
            </a:r>
            <a:r>
              <a:rPr lang="en-US" sz="2400" b="1" dirty="0"/>
              <a:t>: Prof. Sana Shaikh</a:t>
            </a:r>
          </a:p>
        </p:txBody>
      </p:sp>
    </p:spTree>
    <p:extLst>
      <p:ext uri="{BB962C8B-B14F-4D97-AF65-F5344CB8AC3E}">
        <p14:creationId xmlns:p14="http://schemas.microsoft.com/office/powerpoint/2010/main" val="158241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544" y="1435608"/>
            <a:ext cx="3086100" cy="4398264"/>
          </a:xfrm>
          <a:prstGeom prst="rect">
            <a:avLst/>
          </a:prstGeom>
          <a:ln w="28575">
            <a:solidFill>
              <a:schemeClr val="tx1">
                <a:lumMod val="85000"/>
                <a:lumOff val="15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680" y="1435608"/>
            <a:ext cx="3086100" cy="4398452"/>
          </a:xfrm>
          <a:prstGeom prst="rect">
            <a:avLst/>
          </a:prstGeom>
          <a:ln w="28575">
            <a:solidFill>
              <a:schemeClr val="tx1">
                <a:lumMod val="85000"/>
                <a:lumOff val="15000"/>
              </a:schemeClr>
            </a:solidFill>
          </a:ln>
        </p:spPr>
      </p:pic>
      <p:sp>
        <p:nvSpPr>
          <p:cNvPr id="5" name="Right Arrow 4"/>
          <p:cNvSpPr/>
          <p:nvPr/>
        </p:nvSpPr>
        <p:spPr>
          <a:xfrm>
            <a:off x="4531614" y="4462272"/>
            <a:ext cx="1290066" cy="393192"/>
          </a:xfrm>
          <a:prstGeom prst="rightArrow">
            <a:avLst/>
          </a:prstGeom>
          <a:solidFill>
            <a:srgbClr val="D41C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66544" y="661262"/>
            <a:ext cx="5944256" cy="646331"/>
          </a:xfrm>
          <a:prstGeom prst="rect">
            <a:avLst/>
          </a:prstGeom>
          <a:noFill/>
        </p:spPr>
        <p:txBody>
          <a:bodyPr wrap="none" lIns="91440" tIns="45720" rIns="91440" bIns="45720">
            <a:spAutoFit/>
          </a:bodyPr>
          <a:lstStyle/>
          <a:p>
            <a:pPr algn="ctr"/>
            <a:r>
              <a:rPr lang="en-US" sz="3600" b="1" dirty="0" smtClean="0">
                <a:ln w="0"/>
                <a:effectLst>
                  <a:outerShdw blurRad="38100" dist="19050" dir="2700000" algn="tl" rotWithShape="0">
                    <a:schemeClr val="dk1">
                      <a:alpha val="40000"/>
                    </a:schemeClr>
                  </a:outerShdw>
                </a:effectLst>
              </a:rPr>
              <a:t>History of </a:t>
            </a:r>
            <a:r>
              <a:rPr lang="en-US" sz="3600" b="1" cap="none" spc="0" dirty="0" smtClean="0">
                <a:ln w="0"/>
                <a:solidFill>
                  <a:schemeClr val="tx1"/>
                </a:solidFill>
                <a:effectLst>
                  <a:outerShdw blurRad="38100" dist="19050" dir="2700000" algn="tl" rotWithShape="0">
                    <a:schemeClr val="dk1">
                      <a:alpha val="40000"/>
                    </a:schemeClr>
                  </a:outerShdw>
                </a:effectLst>
              </a:rPr>
              <a:t>parked vehicles</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7" name="Oval Callout 6"/>
          <p:cNvSpPr/>
          <p:nvPr/>
        </p:nvSpPr>
        <p:spPr>
          <a:xfrm>
            <a:off x="9317736" y="1883664"/>
            <a:ext cx="2615184" cy="1828800"/>
          </a:xfrm>
          <a:prstGeom prst="wedgeEllipseCallout">
            <a:avLst>
              <a:gd name="adj1" fmla="val -76670"/>
              <a:gd name="adj2" fmla="val -964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Here are the history of all the cars parked into the parking lot.</a:t>
            </a:r>
            <a:endParaRPr lang="en-IN" sz="1400" b="1" dirty="0">
              <a:solidFill>
                <a:srgbClr val="C00000"/>
              </a:solidFill>
            </a:endParaRPr>
          </a:p>
        </p:txBody>
      </p:sp>
    </p:spTree>
    <p:extLst>
      <p:ext uri="{BB962C8B-B14F-4D97-AF65-F5344CB8AC3E}">
        <p14:creationId xmlns:p14="http://schemas.microsoft.com/office/powerpoint/2010/main" val="279704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269" y="688118"/>
            <a:ext cx="8911687" cy="1280890"/>
          </a:xfrm>
        </p:spPr>
        <p:txBody>
          <a:bodyPr/>
          <a:lstStyle/>
          <a:p>
            <a:r>
              <a:rPr lang="en-ZA" b="1" dirty="0">
                <a:solidFill>
                  <a:schemeClr val="tx1"/>
                </a:solidFill>
              </a:rPr>
              <a:t>Future Work </a:t>
            </a:r>
          </a:p>
        </p:txBody>
      </p:sp>
      <p:sp>
        <p:nvSpPr>
          <p:cNvPr id="3" name="Content Placeholder 2"/>
          <p:cNvSpPr>
            <a:spLocks noGrp="1"/>
          </p:cNvSpPr>
          <p:nvPr>
            <p:ph idx="1"/>
          </p:nvPr>
        </p:nvSpPr>
        <p:spPr>
          <a:xfrm>
            <a:off x="1916269" y="1335024"/>
            <a:ext cx="8915400" cy="3926974"/>
          </a:xfrm>
        </p:spPr>
        <p:txBody>
          <a:bodyPr/>
          <a:lstStyle/>
          <a:p>
            <a:pPr marL="457200" indent="-457200">
              <a:buFont typeface="+mj-lt"/>
              <a:buAutoNum type="arabicPeriod"/>
            </a:pPr>
            <a:endParaRPr lang="en-ZA" dirty="0"/>
          </a:p>
          <a:p>
            <a:pPr marL="457200" indent="-457200">
              <a:buFont typeface="+mj-lt"/>
              <a:buAutoNum type="arabicPeriod"/>
            </a:pPr>
            <a:r>
              <a:rPr lang="en-ZA" dirty="0"/>
              <a:t>We can deploy this app on </a:t>
            </a:r>
            <a:r>
              <a:rPr lang="en-ZA" dirty="0" err="1" smtClean="0"/>
              <a:t>playstore</a:t>
            </a:r>
            <a:r>
              <a:rPr lang="en-ZA" dirty="0" smtClean="0"/>
              <a:t>.</a:t>
            </a:r>
            <a:endParaRPr lang="en-ZA" dirty="0" smtClean="0"/>
          </a:p>
          <a:p>
            <a:pPr marL="457200" indent="-457200">
              <a:buFont typeface="+mj-lt"/>
              <a:buAutoNum type="arabicPeriod"/>
            </a:pPr>
            <a:r>
              <a:rPr lang="en-US" dirty="0" smtClean="0"/>
              <a:t>Car owner can </a:t>
            </a:r>
            <a:r>
              <a:rPr lang="en-US" dirty="0"/>
              <a:t>customize their booking slot as </a:t>
            </a:r>
            <a:r>
              <a:rPr lang="en-US" dirty="0" smtClean="0"/>
              <a:t>they</a:t>
            </a:r>
            <a:r>
              <a:rPr lang="en-US" dirty="0"/>
              <a:t> </a:t>
            </a:r>
            <a:r>
              <a:rPr lang="en-US" dirty="0" smtClean="0"/>
              <a:t>want.</a:t>
            </a:r>
            <a:endParaRPr lang="en-ZA" dirty="0"/>
          </a:p>
          <a:p>
            <a:pPr marL="457200" indent="-457200">
              <a:buFont typeface="+mj-lt"/>
              <a:buAutoNum type="arabicPeriod"/>
            </a:pPr>
            <a:r>
              <a:rPr lang="en-ZA" dirty="0" smtClean="0"/>
              <a:t>We can deploy this app on </a:t>
            </a:r>
            <a:r>
              <a:rPr lang="en-ZA" dirty="0" err="1" smtClean="0"/>
              <a:t>playstore</a:t>
            </a:r>
            <a:r>
              <a:rPr lang="en-ZA" dirty="0" smtClean="0"/>
              <a:t>.</a:t>
            </a:r>
          </a:p>
          <a:p>
            <a:pPr marL="457200" indent="-457200">
              <a:buFont typeface="+mj-lt"/>
              <a:buAutoNum type="arabicPeriod"/>
            </a:pPr>
            <a:r>
              <a:rPr lang="en-ZA" dirty="0" smtClean="0"/>
              <a:t>We can also present this project to Businesses such as Tech Parks, Big Hotels, so that they can manage their parking system more efficiently.</a:t>
            </a:r>
            <a:endParaRPr lang="en-ZA" dirty="0"/>
          </a:p>
        </p:txBody>
      </p:sp>
    </p:spTree>
    <p:extLst>
      <p:ext uri="{BB962C8B-B14F-4D97-AF65-F5344CB8AC3E}">
        <p14:creationId xmlns:p14="http://schemas.microsoft.com/office/powerpoint/2010/main" val="231024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Conclusion</a:t>
            </a:r>
            <a:r>
              <a:rPr lang="en-US" b="1" dirty="0"/>
              <a:t> </a:t>
            </a:r>
            <a:endParaRPr lang="en-ZA" dirty="0"/>
          </a:p>
        </p:txBody>
      </p:sp>
      <p:sp>
        <p:nvSpPr>
          <p:cNvPr id="3" name="Content Placeholder 2"/>
          <p:cNvSpPr>
            <a:spLocks noGrp="1"/>
          </p:cNvSpPr>
          <p:nvPr>
            <p:ph idx="1"/>
          </p:nvPr>
        </p:nvSpPr>
        <p:spPr/>
        <p:txBody>
          <a:bodyPr/>
          <a:lstStyle/>
          <a:p>
            <a:endParaRPr lang="en-ZA" b="1" dirty="0"/>
          </a:p>
          <a:p>
            <a:r>
              <a:rPr lang="en-ZA" b="1" dirty="0"/>
              <a:t>What is </a:t>
            </a:r>
            <a:r>
              <a:rPr lang="en-ZA" b="1" dirty="0">
                <a:solidFill>
                  <a:schemeClr val="accent1">
                    <a:lumMod val="75000"/>
                  </a:schemeClr>
                </a:solidFill>
              </a:rPr>
              <a:t>smart parking system</a:t>
            </a:r>
            <a:r>
              <a:rPr lang="en-ZA" b="1" dirty="0"/>
              <a:t>? </a:t>
            </a:r>
            <a:endParaRPr lang="en-ZA" dirty="0"/>
          </a:p>
          <a:p>
            <a:r>
              <a:rPr lang="en-ZA" dirty="0"/>
              <a:t>Our </a:t>
            </a:r>
            <a:r>
              <a:rPr lang="en-ZA" dirty="0">
                <a:solidFill>
                  <a:schemeClr val="accent2"/>
                </a:solidFill>
              </a:rPr>
              <a:t>smart parking system project</a:t>
            </a:r>
            <a:r>
              <a:rPr lang="en-ZA" dirty="0"/>
              <a:t> is planned to be integrated with another software application to help drivers to find the empty spot in parking lot more easily with less time. </a:t>
            </a:r>
          </a:p>
          <a:p>
            <a:r>
              <a:rPr lang="en-ZA" dirty="0"/>
              <a:t>Also our project implement most of the functionalities needed in a parking lot. for example, implement an automatic way for payment.</a:t>
            </a:r>
          </a:p>
          <a:p>
            <a:r>
              <a:rPr lang="en-ZA" dirty="0"/>
              <a:t>Basically smart parking system save time, money, space and help to simplify the often tedious task of parking. </a:t>
            </a:r>
          </a:p>
        </p:txBody>
      </p:sp>
    </p:spTree>
    <p:extLst>
      <p:ext uri="{BB962C8B-B14F-4D97-AF65-F5344CB8AC3E}">
        <p14:creationId xmlns:p14="http://schemas.microsoft.com/office/powerpoint/2010/main" val="330889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References</a:t>
            </a:r>
            <a:endParaRPr lang="en-ZA" b="1" dirty="0">
              <a:solidFill>
                <a:schemeClr val="tx1"/>
              </a:solidFill>
            </a:endParaRPr>
          </a:p>
        </p:txBody>
      </p:sp>
      <p:sp>
        <p:nvSpPr>
          <p:cNvPr id="3" name="Content Placeholder 2"/>
          <p:cNvSpPr>
            <a:spLocks noGrp="1"/>
          </p:cNvSpPr>
          <p:nvPr>
            <p:ph idx="1"/>
          </p:nvPr>
        </p:nvSpPr>
        <p:spPr>
          <a:xfrm>
            <a:off x="815268" y="2420470"/>
            <a:ext cx="11285577" cy="3340249"/>
          </a:xfrm>
        </p:spPr>
        <p:txBody>
          <a:bodyPr>
            <a:noAutofit/>
          </a:bodyPr>
          <a:lstStyle/>
          <a:p>
            <a:pPr>
              <a:lnSpc>
                <a:spcPct val="120000"/>
              </a:lnSpc>
            </a:pPr>
            <a:r>
              <a:rPr lang="en-IN" sz="1700" dirty="0"/>
              <a:t>[1] M. A. R. Sarkar, A. A. </a:t>
            </a:r>
            <a:r>
              <a:rPr lang="en-IN" sz="1700" dirty="0" err="1"/>
              <a:t>Rokoni</a:t>
            </a:r>
            <a:r>
              <a:rPr lang="en-IN" sz="1700" dirty="0"/>
              <a:t>, M. O. Reza, M. F. Ismail, “Smart parking system with image processing facility”, I. J. Intelligent System and Application, 41-47, 2012. </a:t>
            </a:r>
          </a:p>
          <a:p>
            <a:pPr>
              <a:lnSpc>
                <a:spcPct val="120000"/>
              </a:lnSpc>
            </a:pPr>
            <a:r>
              <a:rPr lang="en-IN" sz="1700" dirty="0"/>
              <a:t>[2] D. J. </a:t>
            </a:r>
            <a:r>
              <a:rPr lang="en-IN" sz="1700" dirty="0" err="1"/>
              <a:t>Bonde</a:t>
            </a:r>
            <a:r>
              <a:rPr lang="en-IN" sz="1700" dirty="0"/>
              <a:t> “Automated car parking system commanded by android application” in Proc. IEEE Conf.,03- 05, Jan 2012. </a:t>
            </a:r>
          </a:p>
          <a:p>
            <a:pPr>
              <a:lnSpc>
                <a:spcPct val="120000"/>
              </a:lnSpc>
            </a:pPr>
            <a:r>
              <a:rPr lang="en-IN" sz="1700" dirty="0"/>
              <a:t>[3] R. </a:t>
            </a:r>
            <a:r>
              <a:rPr lang="en-IN" sz="1700" dirty="0" err="1"/>
              <a:t>Yusnita</a:t>
            </a:r>
            <a:r>
              <a:rPr lang="en-IN" sz="1700" dirty="0"/>
              <a:t>, </a:t>
            </a:r>
            <a:r>
              <a:rPr lang="en-IN" sz="1700" dirty="0" err="1"/>
              <a:t>FarizaNorbaya</a:t>
            </a:r>
            <a:r>
              <a:rPr lang="en-IN" sz="1700" dirty="0"/>
              <a:t>, and </a:t>
            </a:r>
            <a:r>
              <a:rPr lang="en-IN" sz="1700" dirty="0" err="1"/>
              <a:t>Norazwinawati</a:t>
            </a:r>
            <a:r>
              <a:rPr lang="en-IN" sz="1700" dirty="0"/>
              <a:t> </a:t>
            </a:r>
            <a:r>
              <a:rPr lang="en-IN" sz="1700" dirty="0" err="1"/>
              <a:t>Basharuddin</a:t>
            </a:r>
            <a:r>
              <a:rPr lang="en-IN" sz="1700" dirty="0"/>
              <a:t> “Intelligent Parking Space Detection System Based on Image Processing”, </a:t>
            </a:r>
            <a:r>
              <a:rPr lang="en-IN" sz="1700" dirty="0" err="1"/>
              <a:t>Internationl</a:t>
            </a:r>
            <a:r>
              <a:rPr lang="en-IN" sz="1700" dirty="0"/>
              <a:t> Journal of Innovation, Management and Technology, 232-253, 2012. </a:t>
            </a:r>
          </a:p>
          <a:p>
            <a:pPr>
              <a:lnSpc>
                <a:spcPct val="120000"/>
              </a:lnSpc>
            </a:pPr>
            <a:r>
              <a:rPr lang="en-IN" sz="1700" dirty="0"/>
              <a:t>[4] </a:t>
            </a:r>
            <a:r>
              <a:rPr lang="en-IN" sz="1700" dirty="0" err="1"/>
              <a:t>Tejal</a:t>
            </a:r>
            <a:r>
              <a:rPr lang="en-IN" sz="1700" dirty="0"/>
              <a:t> </a:t>
            </a:r>
            <a:r>
              <a:rPr lang="en-IN" sz="1700" dirty="0" err="1"/>
              <a:t>Lotlikar</a:t>
            </a:r>
            <a:r>
              <a:rPr lang="en-IN" sz="1700" dirty="0"/>
              <a:t> </a:t>
            </a:r>
            <a:r>
              <a:rPr lang="en-IN" sz="1700" dirty="0" err="1"/>
              <a:t>Minla</a:t>
            </a:r>
            <a:r>
              <a:rPr lang="en-IN" sz="1700" dirty="0"/>
              <a:t> </a:t>
            </a:r>
            <a:r>
              <a:rPr lang="en-IN" sz="1700" dirty="0" err="1"/>
              <a:t>Chandrahasan</a:t>
            </a:r>
            <a:r>
              <a:rPr lang="en-IN" sz="1700" dirty="0"/>
              <a:t>, Ankita </a:t>
            </a:r>
            <a:r>
              <a:rPr lang="en-IN" sz="1700" dirty="0" err="1"/>
              <a:t>Mahadik</a:t>
            </a:r>
            <a:r>
              <a:rPr lang="en-IN" sz="1700" dirty="0"/>
              <a:t>, </a:t>
            </a:r>
            <a:r>
              <a:rPr lang="en-IN" sz="1700" dirty="0" err="1"/>
              <a:t>Madhusmita</a:t>
            </a:r>
            <a:r>
              <a:rPr lang="en-IN" sz="1700" dirty="0"/>
              <a:t> </a:t>
            </a:r>
            <a:r>
              <a:rPr lang="en-IN" sz="1700" dirty="0" err="1"/>
              <a:t>Oke</a:t>
            </a:r>
            <a:r>
              <a:rPr lang="en-IN" sz="1700" dirty="0"/>
              <a:t>, Anjali </a:t>
            </a:r>
            <a:r>
              <a:rPr lang="en-IN" sz="1700" dirty="0" err="1"/>
              <a:t>Yeole</a:t>
            </a:r>
            <a:r>
              <a:rPr lang="en-IN" sz="1700" dirty="0"/>
              <a:t> “Smart Parking Application September 2016 International Journal of Computer Applications 149(9):32- 37DOI:10.5120/ijca2016911529</a:t>
            </a:r>
            <a:endParaRPr lang="en-ZA" sz="1700" dirty="0"/>
          </a:p>
        </p:txBody>
      </p:sp>
    </p:spTree>
    <p:extLst>
      <p:ext uri="{BB962C8B-B14F-4D97-AF65-F5344CB8AC3E}">
        <p14:creationId xmlns:p14="http://schemas.microsoft.com/office/powerpoint/2010/main" val="1891533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D39CDCE-9CB5-21C9-E9FF-C541B5015BD1}"/>
              </a:ext>
            </a:extLst>
          </p:cNvPr>
          <p:cNvSpPr/>
          <p:nvPr/>
        </p:nvSpPr>
        <p:spPr>
          <a:xfrm>
            <a:off x="1801905" y="2205318"/>
            <a:ext cx="8588189" cy="12998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97617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389" y="733838"/>
            <a:ext cx="8911687" cy="1280890"/>
          </a:xfrm>
        </p:spPr>
        <p:txBody>
          <a:bodyPr/>
          <a:lstStyle/>
          <a:p>
            <a:r>
              <a:rPr lang="en-ZA" b="1" dirty="0">
                <a:solidFill>
                  <a:schemeClr val="tx1"/>
                </a:solidFill>
              </a:rPr>
              <a:t>Outline : </a:t>
            </a:r>
          </a:p>
        </p:txBody>
      </p:sp>
      <p:sp>
        <p:nvSpPr>
          <p:cNvPr id="3" name="Content Placeholder 2"/>
          <p:cNvSpPr>
            <a:spLocks noGrp="1"/>
          </p:cNvSpPr>
          <p:nvPr>
            <p:ph idx="1"/>
          </p:nvPr>
        </p:nvSpPr>
        <p:spPr>
          <a:xfrm>
            <a:off x="3031837" y="1584517"/>
            <a:ext cx="8596668" cy="3880773"/>
          </a:xfrm>
        </p:spPr>
        <p:txBody>
          <a:bodyPr>
            <a:noAutofit/>
          </a:bodyPr>
          <a:lstStyle/>
          <a:p>
            <a:pPr>
              <a:buFont typeface="Wingdings" panose="05000000000000000000" pitchFamily="2" charset="2"/>
              <a:buChar char="Ø"/>
            </a:pPr>
            <a:r>
              <a:rPr lang="en-US" sz="2000" b="1" dirty="0"/>
              <a:t>Introduction</a:t>
            </a:r>
          </a:p>
          <a:p>
            <a:pPr>
              <a:buFont typeface="Wingdings" panose="05000000000000000000" pitchFamily="2" charset="2"/>
              <a:buChar char="Ø"/>
            </a:pPr>
            <a:r>
              <a:rPr lang="en-IN" sz="2000" b="1" dirty="0"/>
              <a:t>Literature Survey</a:t>
            </a:r>
          </a:p>
          <a:p>
            <a:pPr>
              <a:buFont typeface="Wingdings" panose="05000000000000000000" pitchFamily="2" charset="2"/>
              <a:buChar char="Ø"/>
            </a:pPr>
            <a:r>
              <a:rPr lang="en-IN" sz="2000" b="1" dirty="0"/>
              <a:t>Existing System</a:t>
            </a:r>
          </a:p>
          <a:p>
            <a:pPr>
              <a:buFont typeface="Wingdings" panose="05000000000000000000" pitchFamily="2" charset="2"/>
              <a:buChar char="Ø"/>
            </a:pPr>
            <a:r>
              <a:rPr lang="en-IN" sz="2000" b="1" dirty="0"/>
              <a:t>Proposed System</a:t>
            </a:r>
          </a:p>
          <a:p>
            <a:pPr>
              <a:buFont typeface="Wingdings" panose="05000000000000000000" pitchFamily="2" charset="2"/>
              <a:buChar char="Ø"/>
            </a:pPr>
            <a:r>
              <a:rPr lang="en-IN" sz="2000" b="1" dirty="0" smtClean="0"/>
              <a:t>System architecture</a:t>
            </a:r>
          </a:p>
          <a:p>
            <a:pPr>
              <a:buFont typeface="Wingdings" panose="05000000000000000000" pitchFamily="2" charset="2"/>
              <a:buChar char="Ø"/>
            </a:pPr>
            <a:r>
              <a:rPr lang="en-IN" sz="2000" b="1" dirty="0" smtClean="0"/>
              <a:t>Flow chart</a:t>
            </a:r>
          </a:p>
          <a:p>
            <a:pPr>
              <a:buFont typeface="Wingdings" panose="05000000000000000000" pitchFamily="2" charset="2"/>
              <a:buChar char="Ø"/>
            </a:pPr>
            <a:r>
              <a:rPr lang="en-IN" sz="2000" b="1" dirty="0" smtClean="0"/>
              <a:t>Implementation </a:t>
            </a:r>
          </a:p>
          <a:p>
            <a:pPr>
              <a:buFont typeface="Wingdings" panose="05000000000000000000" pitchFamily="2" charset="2"/>
              <a:buChar char="Ø"/>
            </a:pPr>
            <a:r>
              <a:rPr lang="en-ZA" sz="2000" b="1" dirty="0" smtClean="0"/>
              <a:t>Future </a:t>
            </a:r>
            <a:r>
              <a:rPr lang="en-ZA" sz="2000" b="1" dirty="0"/>
              <a:t>Work </a:t>
            </a:r>
            <a:endParaRPr lang="en-ZA" sz="2000" b="1" dirty="0"/>
          </a:p>
          <a:p>
            <a:pPr>
              <a:buFont typeface="Wingdings" panose="05000000000000000000" pitchFamily="2" charset="2"/>
              <a:buChar char="Ø"/>
            </a:pPr>
            <a:r>
              <a:rPr lang="en-US" sz="2000" b="1" dirty="0" smtClean="0"/>
              <a:t>Conclusion</a:t>
            </a:r>
            <a:r>
              <a:rPr lang="en-US" sz="2000" b="1" dirty="0"/>
              <a:t>.</a:t>
            </a:r>
          </a:p>
          <a:p>
            <a:pPr>
              <a:buFont typeface="Wingdings" panose="05000000000000000000" pitchFamily="2" charset="2"/>
              <a:buChar char="Ø"/>
            </a:pPr>
            <a:r>
              <a:rPr lang="en-US" sz="2000" b="1" dirty="0"/>
              <a:t>References</a:t>
            </a:r>
          </a:p>
          <a:p>
            <a:pPr>
              <a:buFont typeface="Wingdings" panose="05000000000000000000" pitchFamily="2" charset="2"/>
              <a:buChar char="Ø"/>
            </a:pPr>
            <a:endParaRPr lang="en-ZA" sz="2000" b="1" dirty="0"/>
          </a:p>
        </p:txBody>
      </p:sp>
    </p:spTree>
    <p:extLst>
      <p:ext uri="{BB962C8B-B14F-4D97-AF65-F5344CB8AC3E}">
        <p14:creationId xmlns:p14="http://schemas.microsoft.com/office/powerpoint/2010/main" val="1174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93" y="608505"/>
            <a:ext cx="8911687" cy="1280890"/>
          </a:xfrm>
        </p:spPr>
        <p:txBody>
          <a:bodyPr/>
          <a:lstStyle/>
          <a:p>
            <a:r>
              <a:rPr lang="en-IN" b="1" dirty="0">
                <a:solidFill>
                  <a:schemeClr val="tx1"/>
                </a:solidFill>
              </a:rPr>
              <a:t>Introduction</a:t>
            </a:r>
            <a:endParaRPr lang="en-ZA" b="1" dirty="0">
              <a:solidFill>
                <a:schemeClr val="tx1"/>
              </a:solidFill>
            </a:endParaRPr>
          </a:p>
        </p:txBody>
      </p:sp>
      <p:sp>
        <p:nvSpPr>
          <p:cNvPr id="3" name="Content Placeholder 2"/>
          <p:cNvSpPr>
            <a:spLocks noGrp="1"/>
          </p:cNvSpPr>
          <p:nvPr>
            <p:ph idx="1"/>
          </p:nvPr>
        </p:nvSpPr>
        <p:spPr>
          <a:xfrm>
            <a:off x="1754993" y="1248950"/>
            <a:ext cx="8596668" cy="3880773"/>
          </a:xfrm>
        </p:spPr>
        <p:txBody>
          <a:bodyPr/>
          <a:lstStyle/>
          <a:p>
            <a:endParaRPr lang="en-US" dirty="0">
              <a:solidFill>
                <a:schemeClr val="accent1">
                  <a:lumMod val="75000"/>
                </a:schemeClr>
              </a:solidFill>
            </a:endParaRPr>
          </a:p>
          <a:p>
            <a:r>
              <a:rPr lang="en-US" dirty="0">
                <a:solidFill>
                  <a:schemeClr val="accent1">
                    <a:lumMod val="75000"/>
                  </a:schemeClr>
                </a:solidFill>
              </a:rPr>
              <a:t>Smart parking system </a:t>
            </a:r>
            <a:r>
              <a:rPr lang="en-US" dirty="0"/>
              <a:t>is an integrated system to organize cars in public parks. </a:t>
            </a:r>
            <a:endParaRPr lang="ar-SA" dirty="0"/>
          </a:p>
          <a:p>
            <a:r>
              <a:rPr lang="en-US" dirty="0"/>
              <a:t>The system will be used for every slot in park</a:t>
            </a:r>
            <a:r>
              <a:rPr lang="en-US" dirty="0" smtClean="0"/>
              <a:t>.</a:t>
            </a:r>
          </a:p>
          <a:p>
            <a:r>
              <a:rPr lang="en-US" dirty="0"/>
              <a:t> The motivation of this project is to help drivers. And make the payment way easier.  </a:t>
            </a:r>
            <a:endParaRPr lang="en-ZA" dirty="0"/>
          </a:p>
          <a:p>
            <a:pPr rt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887" y="3406468"/>
            <a:ext cx="9326879" cy="3013122"/>
          </a:xfrm>
          <a:prstGeom prst="rect">
            <a:avLst/>
          </a:prstGeom>
          <a:ln>
            <a:noFill/>
          </a:ln>
          <a:effectLst>
            <a:softEdge rad="112500"/>
          </a:effectLst>
        </p:spPr>
      </p:pic>
    </p:spTree>
    <p:extLst>
      <p:ext uri="{BB962C8B-B14F-4D97-AF65-F5344CB8AC3E}">
        <p14:creationId xmlns:p14="http://schemas.microsoft.com/office/powerpoint/2010/main" val="143968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520" y="622098"/>
            <a:ext cx="10058400" cy="1450757"/>
          </a:xfrm>
        </p:spPr>
        <p:txBody>
          <a:bodyPr/>
          <a:lstStyle/>
          <a:p>
            <a:r>
              <a:rPr lang="en-IN" b="1" dirty="0">
                <a:solidFill>
                  <a:schemeClr val="tx1"/>
                </a:solidFill>
              </a:rPr>
              <a:t>Introduction</a:t>
            </a:r>
            <a:endParaRPr lang="ar-SA" b="1" dirty="0">
              <a:solidFill>
                <a:schemeClr val="tx1"/>
              </a:solidFill>
            </a:endParaRPr>
          </a:p>
        </p:txBody>
      </p:sp>
      <p:sp>
        <p:nvSpPr>
          <p:cNvPr id="3" name="Content Placeholder 2"/>
          <p:cNvSpPr>
            <a:spLocks noGrp="1"/>
          </p:cNvSpPr>
          <p:nvPr>
            <p:ph idx="1"/>
          </p:nvPr>
        </p:nvSpPr>
        <p:spPr>
          <a:xfrm>
            <a:off x="1545336" y="1986853"/>
            <a:ext cx="8596668" cy="3880773"/>
          </a:xfrm>
        </p:spPr>
        <p:txBody>
          <a:bodyPr>
            <a:normAutofit fontScale="77500" lnSpcReduction="20000"/>
          </a:bodyPr>
          <a:lstStyle/>
          <a:p>
            <a:pPr algn="just">
              <a:buFont typeface="Wingdings" panose="05000000000000000000" pitchFamily="2" charset="2"/>
              <a:buChar char="Ø"/>
            </a:pPr>
            <a:r>
              <a:rPr lang="en-US" sz="2400" dirty="0"/>
              <a:t>The smart parking system based on slot reservation is implemented, utilizing the Android application. The app having the features of slot allocation, by using the slot allocation method, user can reserve their own lowest-cost parking slot. It is an effective way in resolving the parking issues, which helps for traffic congestions and also provide the automated payment billing process. </a:t>
            </a:r>
          </a:p>
          <a:p>
            <a:pPr algn="just">
              <a:buFont typeface="Wingdings" panose="05000000000000000000" pitchFamily="2" charset="2"/>
              <a:buChar char="Ø"/>
            </a:pPr>
            <a:r>
              <a:rPr lang="en-US" sz="2400" dirty="0"/>
              <a:t>This work gets extended as a fully automated system using multilayer parking method. We plan to broaden the testing on the real-time environment where users can have the "Smart Parking" system in their portable devices(Mobiles).</a:t>
            </a:r>
          </a:p>
          <a:p>
            <a:pPr algn="just">
              <a:buFont typeface="Wingdings" panose="05000000000000000000" pitchFamily="2" charset="2"/>
              <a:buChar char="Ø"/>
            </a:pPr>
            <a:r>
              <a:rPr lang="en-US" sz="2400" dirty="0"/>
              <a:t> If the parking space is not available where customer wants to a park then this application helps the user to find the valid parking space nearby that location. This application helps the user to reserve the parking spot when they stay at home form not being frustrated of finding a parking spot. </a:t>
            </a:r>
            <a:endParaRPr lang="ar-SA" sz="2400" dirty="0"/>
          </a:p>
        </p:txBody>
      </p:sp>
    </p:spTree>
    <p:extLst>
      <p:ext uri="{BB962C8B-B14F-4D97-AF65-F5344CB8AC3E}">
        <p14:creationId xmlns:p14="http://schemas.microsoft.com/office/powerpoint/2010/main" val="34458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682" y="1997839"/>
            <a:ext cx="10408778" cy="3318857"/>
          </a:xfrm>
          <a:prstGeom prst="rect">
            <a:avLst/>
          </a:prstGeom>
        </p:spPr>
        <p:txBody>
          <a:bodyPr wrap="square">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Ø"/>
            </a:pPr>
            <a:r>
              <a:rPr lang="en-US" sz="2000" dirty="0">
                <a:solidFill>
                  <a:schemeClr val="tx1">
                    <a:lumMod val="75000"/>
                    <a:lumOff val="25000"/>
                  </a:schemeClr>
                </a:solidFill>
              </a:rPr>
              <a:t>In this paper, smart parking systems obtain information about available parking spaces, process it and then place the car in that position. A prototype of the parking assistance system based on the proposed architecture has been built. A well-developed control system is necessary to combine the whole process. The monitoring system is designed as an integrated information system. The control system contains code, to perform all tasks. The efficient circular design is introduced with a special rack and pinion mechanism which is used to lift and place the car in a certain position</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Ø"/>
            </a:pPr>
            <a:r>
              <a:rPr lang="en-US" sz="2000" dirty="0">
                <a:solidFill>
                  <a:schemeClr val="tx1">
                    <a:lumMod val="75000"/>
                    <a:lumOff val="25000"/>
                  </a:schemeClr>
                </a:solidFill>
              </a:rPr>
              <a:t>The goal of this project is to automate parking lots and cars as well. A scale model of an automated parking system that can organize and manage the number of cars that can be parked at a particular place at any time based on the availability of a parking space. Automated parking is a method of parking an existing car using a sensor. Entry and exit of the order are done by </a:t>
            </a:r>
            <a:r>
              <a:rPr lang="en-US" sz="2000">
                <a:solidFill>
                  <a:schemeClr val="tx1">
                    <a:lumMod val="75000"/>
                    <a:lumOff val="25000"/>
                  </a:schemeClr>
                </a:solidFill>
              </a:rPr>
              <a:t>android application</a:t>
            </a:r>
            <a:endParaRPr lang="en-IN" sz="2000" dirty="0">
              <a:solidFill>
                <a:schemeClr val="tx1">
                  <a:lumMod val="75000"/>
                  <a:lumOff val="25000"/>
                </a:schemeClr>
              </a:solidFill>
            </a:endParaRPr>
          </a:p>
        </p:txBody>
      </p:sp>
      <p:sp>
        <p:nvSpPr>
          <p:cNvPr id="4" name="Title 1"/>
          <p:cNvSpPr>
            <a:spLocks noGrp="1"/>
          </p:cNvSpPr>
          <p:nvPr>
            <p:ph type="title"/>
          </p:nvPr>
        </p:nvSpPr>
        <p:spPr>
          <a:xfrm>
            <a:off x="1902227" y="642398"/>
            <a:ext cx="8911687" cy="1280890"/>
          </a:xfrm>
        </p:spPr>
        <p:txBody>
          <a:bodyPr/>
          <a:lstStyle/>
          <a:p>
            <a:r>
              <a:rPr lang="en-IN" b="1" dirty="0">
                <a:solidFill>
                  <a:schemeClr val="tx1"/>
                </a:solidFill>
              </a:rPr>
              <a:t>Literature Survey</a:t>
            </a:r>
            <a:endParaRPr lang="en-ZA" b="1" dirty="0">
              <a:solidFill>
                <a:schemeClr val="tx1"/>
              </a:solidFill>
            </a:endParaRPr>
          </a:p>
        </p:txBody>
      </p:sp>
    </p:spTree>
    <p:extLst>
      <p:ext uri="{BB962C8B-B14F-4D97-AF65-F5344CB8AC3E}">
        <p14:creationId xmlns:p14="http://schemas.microsoft.com/office/powerpoint/2010/main" val="347816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72516"/>
            <a:ext cx="10058400" cy="1026160"/>
          </a:xfrm>
        </p:spPr>
        <p:txBody>
          <a:bodyPr/>
          <a:lstStyle/>
          <a:p>
            <a:r>
              <a:rPr lang="en-US" b="1" u="sng" dirty="0">
                <a:solidFill>
                  <a:schemeClr val="tx1"/>
                </a:solidFill>
              </a:rPr>
              <a:t>Existing System</a:t>
            </a:r>
            <a:endParaRPr lang="ar-SA" u="sng" dirty="0">
              <a:solidFill>
                <a:schemeClr val="tx1"/>
              </a:solidFill>
            </a:endParaRPr>
          </a:p>
        </p:txBody>
      </p:sp>
      <p:sp>
        <p:nvSpPr>
          <p:cNvPr id="3" name="Content Placeholder 2"/>
          <p:cNvSpPr>
            <a:spLocks noGrp="1"/>
          </p:cNvSpPr>
          <p:nvPr>
            <p:ph idx="1"/>
          </p:nvPr>
        </p:nvSpPr>
        <p:spPr/>
        <p:txBody>
          <a:bodyPr/>
          <a:lstStyle/>
          <a:p>
            <a:endParaRPr lang="ar-SA" dirty="0"/>
          </a:p>
        </p:txBody>
      </p:sp>
      <p:pic>
        <p:nvPicPr>
          <p:cNvPr id="4" name="Picture 3"/>
          <p:cNvPicPr>
            <a:picLocks noChangeAspect="1"/>
          </p:cNvPicPr>
          <p:nvPr/>
        </p:nvPicPr>
        <p:blipFill rotWithShape="1">
          <a:blip r:embed="rId2"/>
          <a:srcRect l="25667" t="22741" r="18750" b="8963"/>
          <a:stretch/>
        </p:blipFill>
        <p:spPr>
          <a:xfrm>
            <a:off x="1816608" y="1571311"/>
            <a:ext cx="10198608" cy="4902200"/>
          </a:xfrm>
          <a:prstGeom prst="rect">
            <a:avLst/>
          </a:prstGeom>
        </p:spPr>
      </p:pic>
    </p:spTree>
    <p:extLst>
      <p:ext uri="{BB962C8B-B14F-4D97-AF65-F5344CB8AC3E}">
        <p14:creationId xmlns:p14="http://schemas.microsoft.com/office/powerpoint/2010/main" val="65766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0" y="684089"/>
            <a:ext cx="10058400" cy="1176138"/>
          </a:xfrm>
        </p:spPr>
        <p:txBody>
          <a:bodyPr/>
          <a:lstStyle/>
          <a:p>
            <a:pPr lvl="0"/>
            <a:r>
              <a:rPr lang="en-IN" b="1" dirty="0">
                <a:solidFill>
                  <a:schemeClr val="tx1"/>
                </a:solidFill>
              </a:rPr>
              <a:t>Proposed System</a:t>
            </a:r>
            <a:endParaRPr lang="en-ZA" b="1" dirty="0">
              <a:solidFill>
                <a:schemeClr val="tx1"/>
              </a:solidFill>
            </a:endParaRPr>
          </a:p>
        </p:txBody>
      </p:sp>
      <p:sp>
        <p:nvSpPr>
          <p:cNvPr id="8" name="Rectangle 5"/>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6"/>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8" name="Content Placeholder 2"/>
          <p:cNvSpPr txBox="1">
            <a:spLocks/>
          </p:cNvSpPr>
          <p:nvPr/>
        </p:nvSpPr>
        <p:spPr>
          <a:xfrm>
            <a:off x="1771650" y="1528645"/>
            <a:ext cx="10307574" cy="318618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ZA" dirty="0">
                <a:latin typeface="Calibri" panose="020F0502020204030204" pitchFamily="34" charset="0"/>
                <a:ea typeface="Calibri" panose="020F0502020204030204" pitchFamily="34" charset="0"/>
                <a:cs typeface="Arial" panose="020B0604020202020204" pitchFamily="34" charset="0"/>
              </a:rPr>
              <a:t>Step 1: User registers for the system.</a:t>
            </a:r>
          </a:p>
          <a:p>
            <a:pPr>
              <a:lnSpc>
                <a:spcPct val="107000"/>
              </a:lnSpc>
              <a:spcAft>
                <a:spcPts val="800"/>
              </a:spcAft>
            </a:pPr>
            <a:r>
              <a:rPr lang="en-ZA" dirty="0">
                <a:latin typeface="Calibri" panose="020F0502020204030204" pitchFamily="34" charset="0"/>
                <a:ea typeface="Calibri" panose="020F0502020204030204" pitchFamily="34" charset="0"/>
                <a:cs typeface="Arial" panose="020B0604020202020204" pitchFamily="34" charset="0"/>
              </a:rPr>
              <a:t>Step 2: User enters his/her location based on that the system will provide available parking areas considering available slots as well.</a:t>
            </a:r>
          </a:p>
          <a:p>
            <a:pPr>
              <a:lnSpc>
                <a:spcPct val="107000"/>
              </a:lnSpc>
              <a:spcAft>
                <a:spcPts val="800"/>
              </a:spcAft>
            </a:pPr>
            <a:r>
              <a:rPr lang="en-ZA" dirty="0">
                <a:latin typeface="Calibri" panose="020F0502020204030204" pitchFamily="34" charset="0"/>
                <a:ea typeface="Calibri" panose="020F0502020204030204" pitchFamily="34" charset="0"/>
                <a:cs typeface="Arial" panose="020B0604020202020204" pitchFamily="34" charset="0"/>
              </a:rPr>
              <a:t>Step 3: User has to select one and enter car and personal details.</a:t>
            </a:r>
          </a:p>
          <a:p>
            <a:pPr>
              <a:lnSpc>
                <a:spcPct val="107000"/>
              </a:lnSpc>
              <a:spcAft>
                <a:spcPts val="800"/>
              </a:spcAft>
            </a:pPr>
            <a:r>
              <a:rPr lang="en-ZA" dirty="0">
                <a:latin typeface="Calibri" panose="020F0502020204030204" pitchFamily="34" charset="0"/>
                <a:ea typeface="Calibri" panose="020F0502020204030204" pitchFamily="34" charset="0"/>
                <a:cs typeface="Arial" panose="020B0604020202020204" pitchFamily="34" charset="0"/>
              </a:rPr>
              <a:t>Step 4: Then ID will be generated for user which user has to tell admin at the entrance.</a:t>
            </a:r>
          </a:p>
          <a:p>
            <a:pPr>
              <a:lnSpc>
                <a:spcPct val="107000"/>
              </a:lnSpc>
              <a:spcAft>
                <a:spcPts val="800"/>
              </a:spcAft>
            </a:pPr>
            <a:r>
              <a:rPr lang="en-ZA" dirty="0">
                <a:latin typeface="Calibri" panose="020F0502020204030204" pitchFamily="34" charset="0"/>
                <a:ea typeface="Calibri" panose="020F0502020204030204" pitchFamily="34" charset="0"/>
                <a:cs typeface="Arial" panose="020B0604020202020204" pitchFamily="34" charset="0"/>
              </a:rPr>
              <a:t>Step 5: Admin will record the enter time of the car. When car leaves admin will just enter the leaving time. Based on the time car was parked the user will be charged.</a:t>
            </a:r>
          </a:p>
        </p:txBody>
      </p:sp>
    </p:spTree>
    <p:extLst>
      <p:ext uri="{BB962C8B-B14F-4D97-AF65-F5344CB8AC3E}">
        <p14:creationId xmlns:p14="http://schemas.microsoft.com/office/powerpoint/2010/main" val="95874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216" y="586165"/>
            <a:ext cx="10058400" cy="1170499"/>
          </a:xfrm>
        </p:spPr>
        <p:txBody>
          <a:bodyPr>
            <a:normAutofit/>
          </a:bodyPr>
          <a:lstStyle/>
          <a:p>
            <a:r>
              <a:rPr lang="en-US" b="1" dirty="0">
                <a:solidFill>
                  <a:schemeClr val="tx1"/>
                </a:solidFill>
              </a:rPr>
              <a:t>System Architecture</a:t>
            </a:r>
            <a:endParaRPr lang="en-ZA" b="1" dirty="0">
              <a:solidFill>
                <a:schemeClr val="tx1"/>
              </a:solidFill>
            </a:endParaRPr>
          </a:p>
        </p:txBody>
      </p:sp>
      <p:pic>
        <p:nvPicPr>
          <p:cNvPr id="3" name="Picture 2"/>
          <p:cNvPicPr>
            <a:picLocks noChangeAspect="1"/>
          </p:cNvPicPr>
          <p:nvPr/>
        </p:nvPicPr>
        <p:blipFill rotWithShape="1">
          <a:blip r:embed="rId2"/>
          <a:srcRect l="48239" t="53519" r="30173" b="22592"/>
          <a:stretch/>
        </p:blipFill>
        <p:spPr>
          <a:xfrm>
            <a:off x="2941701" y="1756664"/>
            <a:ext cx="6086476" cy="3514725"/>
          </a:xfrm>
          <a:prstGeom prst="rect">
            <a:avLst/>
          </a:prstGeom>
          <a:ln w="19050">
            <a:solidFill>
              <a:schemeClr val="tx1">
                <a:lumMod val="85000"/>
                <a:lumOff val="15000"/>
              </a:schemeClr>
            </a:solidFill>
          </a:ln>
        </p:spPr>
      </p:pic>
    </p:spTree>
    <p:extLst>
      <p:ext uri="{BB962C8B-B14F-4D97-AF65-F5344CB8AC3E}">
        <p14:creationId xmlns:p14="http://schemas.microsoft.com/office/powerpoint/2010/main" val="4117184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1726</TotalTime>
  <Words>1036</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Tahoma</vt:lpstr>
      <vt:lpstr>Times New Roman</vt:lpstr>
      <vt:lpstr>Wingdings</vt:lpstr>
      <vt:lpstr>Wingdings 3</vt:lpstr>
      <vt:lpstr>Wisp</vt:lpstr>
      <vt:lpstr>PowerPoint Presentation</vt:lpstr>
      <vt:lpstr> Android Application For Smart Parking System </vt:lpstr>
      <vt:lpstr>Outline : </vt:lpstr>
      <vt:lpstr>Introduction</vt:lpstr>
      <vt:lpstr>Introduction</vt:lpstr>
      <vt:lpstr>Literature Survey</vt:lpstr>
      <vt:lpstr>Existing System</vt:lpstr>
      <vt:lpstr>Proposed System</vt:lpstr>
      <vt:lpstr>System Architecture</vt:lpstr>
      <vt:lpstr>Flowchart</vt:lpstr>
      <vt:lpstr>Implementation</vt:lpstr>
      <vt:lpstr>Here we are make the two types of registration              1. car owner                                                                                   2. Parking owner   </vt:lpstr>
      <vt:lpstr>Log in Successfully</vt:lpstr>
      <vt:lpstr>Booking</vt:lpstr>
      <vt:lpstr>PowerPoint Presentation</vt:lpstr>
      <vt:lpstr>PowerPoint Presentation</vt:lpstr>
      <vt:lpstr>PowerPoint Presentation</vt:lpstr>
      <vt:lpstr>PowerPoint Presentation</vt:lpstr>
      <vt:lpstr>PowerPoint Presentation</vt:lpstr>
      <vt:lpstr>PowerPoint Presentation</vt:lpstr>
      <vt:lpstr>Future Work </vt:lpstr>
      <vt:lpstr>Conclusion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Ghadier Aqraa</dc:creator>
  <cp:lastModifiedBy>Microsoft account</cp:lastModifiedBy>
  <cp:revision>89</cp:revision>
  <dcterms:created xsi:type="dcterms:W3CDTF">2015-05-12T18:56:01Z</dcterms:created>
  <dcterms:modified xsi:type="dcterms:W3CDTF">2023-05-27T12:18:06Z</dcterms:modified>
</cp:coreProperties>
</file>