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7" roundtripDataSignature="AMtx7mhdtCnf36r3U/PrzSf3f+Q1E6nnP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comphy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0604863-C0A7-4D21-A2D1-E9DEBD531503}">
  <a:tblStyle styleId="{A0604863-C0A7-4D21-A2D1-E9DEBD53150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F1CAFDCF-C6C8-4914-AFD2-E8EDB4FDB7ED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F02799F-894C-4854-B418-98D3BAE84E9F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slide" Target="slides/slide37.xml"/><Relationship Id="rId21" Type="http://schemas.openxmlformats.org/officeDocument/2006/relationships/slide" Target="slides/slide14.xml"/><Relationship Id="rId43" Type="http://schemas.openxmlformats.org/officeDocument/2006/relationships/slide" Target="slides/slide36.xml"/><Relationship Id="rId24" Type="http://schemas.openxmlformats.org/officeDocument/2006/relationships/slide" Target="slides/slide17.xml"/><Relationship Id="rId46" Type="http://schemas.openxmlformats.org/officeDocument/2006/relationships/slide" Target="slides/slide39.xml"/><Relationship Id="rId23" Type="http://schemas.openxmlformats.org/officeDocument/2006/relationships/slide" Target="slides/slide16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47" Type="http://customschemas.google.com/relationships/presentationmetadata" Target="meta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11-28T22:52:54.754">
    <p:pos x="10" y="10"/>
    <p:text/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Dg4HlPU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/>
              <a:t>어떤 기준으로 자기소개서 질문 문항을 분류했는가?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보편적으로 나오는 질문문항들로 9가지 분류를 설정함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처음에는 4종 분류로 시도. &gt;&gt;&gt; 다양한 질문 문항 존재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 라벨 사례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지원하신 직무를 수행함에 있어 본인이 가지고 있는 강점에 대해 경험을 중심으로 기술해 주십시오. (500자 이내)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[2, 3] LINE에서 왜 자신을 채용해야 하는지, 경쟁력에 대해 구체적으로 적어 주세요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귀하의 교육/훈련 경험이 지원하는 업무와 어떤 관련성이 있는지 기술해 주십시오(300자)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명백한 단일 라벨 사례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지원분야(직무) 준비한 과정 개인의 경험을 토대로 구체적 기술 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/>
              <a:t>어떤 기준으로 자기소개서 질문 문항을 분류했는가?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처음에는 4종 분류로 시도. &gt;&gt;&gt; 다양한 질문 문항 존재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 라벨 사례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지원하신 직무를 수행함에 있어 본인이 가지고 있는 강점에 대해 경험을 중심으로 기술해 주십시오. (500자 이내)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[2, 3] LINE에서 왜 자신을 채용해야 하는지, 경쟁력에 대해 구체적으로 적어 주세요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귀하의 교육/훈련 경험이 지원하는 업무와 어떤 관련성이 있는지 기술해 주십시오(300자)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명백한 단일 라벨 사례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지원분야(직무) 준비한 과정 개인의 경험을 토대로 구체적 기술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단일 label 예시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귀하가 스스로 문제를 발견하고, 이를 해결했던 경험에 대해 기술해 주세요.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[사회이슈]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최근 관심있는 사회 이슈 1개와 이에 대한 자신의 견해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멀티 label 예시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자유양식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[직무역량, 사회경험] 기존의 틀이나 방식에서 벗어나 새로운 아이디어나 관점으로 수행하여 성과를 창출해낸 경험을 작성해 주세요.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[직무역량, 문제해결력] 새로운 것을 접목하거나 남다른 아이디어를 통해 문제를 개선했던 경험에 대해 서술해 주십시오.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동일한 조건하에 softmax, sigmoid 의 차이에 따른 accuracy 그래프.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2000 epoch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Softmax를 사용하면, 9차원 벡터의 각 원소값이 서로 영향을 준다. 한 값이 상승하면 다른 값이 낮아져야 한다.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단일 label에 최적화 된 방식이다.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9차원 벡터의 원소가 각각 0과 1사이를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/>
              <a:t>Good case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3입사희망 부문의 지원동기 및 앞으로의 비전에 대하여 작성 하시오.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회사 및 해당직무에 지원하게 된 동기와 입사 후 회사에서 이루고 싶은 중장기적 목표에 대해 구체적으로 기술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 다른 사람들과 적극적으로 협조하여 성과를 낸 경험에 대해 서술해 주십시오. (구체적인 상황/ 조직 혹은 집단의 구성 및 규모/ 구체적인 역할/ 추가로 들인 노력의 수준과 그 결과가 잘 드러나도록 600자 이내로 기술) * [100자 이상 600자 이내]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 다른 사람들과의 팀워크, 협력, 존중을 바탕으로 좋은 결과를 얻을 수 있었던 경험에 대해 작성해 주십시오.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기존의 방식이 아니라 창의력을 발휘하여 새롭게 문제를 해결했던 사례를 기술해 주십시오. (최소 600byte 이상 1000byte 이내)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자신에게 주어졌던 일 중, 가장 어려웠던 경험은 무엇이었습니까? 그 일을 하게 된 이유와 그때 느꼈던 감정, 진행하면서 가장 어려웠던 점과 그것을 극복하기 위해 했던 행동과 생각, 결과에 대해 구체적으로 작성. (1000자/10단락) </a:t>
            </a:r>
            <a:br>
              <a:rPr lang="en-US"/>
            </a:br>
            <a:br>
              <a:rPr lang="en-US"/>
            </a:b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Bad case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3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문제해결능력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8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나만의 경험과 강점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 제일약품에서의 목표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 다른 사람이 인식하지 못하는 문제점을 파악하고, 자신만의 독창적으로 극복한 경우</a:t>
            </a:r>
            <a:r>
              <a:rPr lang="en-US"/>
              <a:t> </a:t>
            </a:r>
            <a:br>
              <a:rPr lang="en-US"/>
            </a:b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/>
              <a:t>어떤 기준으로 자기소개서 질문 문항을 분류했는가?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처음에는 4종 분류로 시도. &gt;&gt;&gt; 다양한 질문 문항 존재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 라벨 사례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지원하신 직무를 수행함에 있어 본인이 가지고 있는 강점에 대해 경험을 중심으로 기술해 주십시오. (500자 이내)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[2, 3] LINE에서 왜 자신을 채용해야 하는지, 경쟁력에 대해 구체적으로 적어 주세요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귀하의 교육/훈련 경험이 지원하는 업무와 어떤 관련성이 있는지 기술해 주십시오(300자)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명백한 단일 라벨 사례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지원분야(직무) 준비한 과정 개인의 경험을 토대로 구체적 기술 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/>
              <a:t>어떤 기준으로 자기소개서 질문 문항을 분류했는가?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처음에는 4종 분류로 시도. &gt;&gt;&gt; 다양한 질문 문항 존재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 라벨 사례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지원하신 직무를 수행함에 있어 본인이 가지고 있는 강점에 대해 경험을 중심으로 기술해 주십시오. (500자 이내)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[2, 3] LINE에서 왜 자신을 채용해야 하는지, 경쟁력에 대해 구체적으로 적어 주세요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귀하의 교육/훈련 경험이 지원하는 업무와 어떤 관련성이 있는지 기술해 주십시오(300자)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명백한 단일 라벨 사례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지원분야(직무) 준비한 과정 개인의 경험을 토대로 구체적 기술 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/>
              <a:t>어떤 기준으로 자기소개서 질문 문항을 분류했는가?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처음에는 4종 분류로 시도. &gt;&gt;&gt; 다양한 질문 문항 존재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 라벨 사례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지원하신 직무를 수행함에 있어 본인이 가지고 있는 강점에 대해 경험을 중심으로 기술해 주십시오. (500자 이내)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[2, 3] LINE에서 왜 자신을 채용해야 하는지, 경쟁력에 대해 구체적으로 적어 주세요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귀하의 교육/훈련 경험이 지원하는 업무와 어떤 관련성이 있는지 기술해 주십시오(300자)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명백한 단일 라벨 사례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지원분야(직무) 준비한 과정 개인의 경험을 토대로 구체적 기술 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/>
              <a:t>어떤 기준으로 자기소개서 질문 문항을 분류했는가?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처음에는 4종 분류로 시도. &gt;&gt;&gt; 다양한 질문 문항 존재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 라벨 사례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지원하신 직무를 수행함에 있어 본인이 가지고 있는 강점에 대해 경험을 중심으로 기술해 주십시오. (500자 이내)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[2, 3] LINE에서 왜 자신을 채용해야 하는지, 경쟁력에 대해 구체적으로 적어 주세요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귀하의 교육/훈련 경험이 지원하는 업무와 어떤 관련성이 있는지 기술해 주십시오(300자)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명백한 단일 라벨 사례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지원분야(직무) 준비한 과정 개인의 경험을 토대로 구체적 기술 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/>
              <a:t>어떤 기준으로 자기소개서 질문 문항을 분류했는가?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처음에는 4종 분류로 시도. &gt;&gt;&gt; 다양한 질문 문항 존재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 라벨 사례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지원하신 직무를 수행함에 있어 본인이 가지고 있는 강점에 대해 경험을 중심으로 기술해 주십시오. (500자 이내)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[2, 3] LINE에서 왜 자신을 채용해야 하는지, 경쟁력에 대해 구체적으로 적어 주세요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귀하의 교육/훈련 경험이 지원하는 업무와 어떤 관련성이 있는지 기술해 주십시오(300자)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명백한 단일 라벨 사례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지원분야(직무) 준비한 과정 개인의 경험을 토대로 구체적 기술 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/>
              <a:t>어떤 기준으로 자기소개서 질문 문항을 분류했는가?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처음에는 4종 분류로 시도. &gt;&gt;&gt; 다양한 질문 문항 존재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 라벨 사례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지원하신 직무를 수행함에 있어 본인이 가지고 있는 강점에 대해 경험을 중심으로 기술해 주십시오. (500자 이내)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[2, 3] LINE에서 왜 자신을 채용해야 하는지, 경쟁력에 대해 구체적으로 적어 주세요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귀하의 교육/훈련 경험이 지원하는 업무와 어떤 관련성이 있는지 기술해 주십시오(300자)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명백한 단일 라벨 사례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지원분야(직무) 준비한 과정 개인의 경험을 토대로 구체적 기술 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/>
              <a:t>어떤 기준으로 자기소개서 질문 문항을 분류했는가?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처음에는 4종 분류로 시도. &gt;&gt;&gt; 다양한 질문 문항 존재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 라벨 사례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지원하신 직무를 수행함에 있어 본인이 가지고 있는 강점에 대해 경험을 중심으로 기술해 주십시오. (500자 이내)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[2, 3] LINE에서 왜 자신을 채용해야 하는지, 경쟁력에 대해 구체적으로 적어 주세요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귀하의 교육/훈련 경험이 지원하는 업무와 어떤 관련성이 있는지 기술해 주십시오(300자)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명백한 단일 라벨 사례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지원분야(직무) 준비한 과정 개인의 경험을 토대로 구체적 기술 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/>
              <a:t>어떤 기준으로 자기소개서 질문 문항을 분류했는가?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처음에는 4종 분류로 시도. &gt;&gt;&gt; 다양한 질문 문항 존재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 라벨 사례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지원하신 직무를 수행함에 있어 본인이 가지고 있는 강점에 대해 경험을 중심으로 기술해 주십시오. (500자 이내)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[2, 3] LINE에서 왜 자신을 채용해야 하는지, 경쟁력에 대해 구체적으로 적어 주세요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귀하의 교육/훈련 경험이 지원하는 업무와 어떤 관련성이 있는지 기술해 주십시오(300자)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명백한 단일 라벨 사례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지원분야(직무) 준비한 과정 개인의 경험을 토대로 구체적 기술 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/>
              <a:t>어떤 기준으로 자기소개서 질문 문항을 분류했는가?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처음에는 4종 분류로 시도. &gt;&gt;&gt; 다양한 질문 문항 존재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 라벨 사례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지원하신 직무를 수행함에 있어 본인이 가지고 있는 강점에 대해 경험을 중심으로 기술해 주십시오. (500자 이내)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[2, 3] LINE에서 왜 자신을 채용해야 하는지, 경쟁력에 대해 구체적으로 적어 주세요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귀하의 교육/훈련 경험이 지원하는 업무와 어떤 관련성이 있는지 기술해 주십시오(300자)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명백한 단일 라벨 사례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지원분야(직무) 준비한 과정 개인의 경험을 토대로 구체적 기술 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주제선정배경에 취준생의 구직난, 자기소개서 작성의 중요성을 어필할 수 있는 객관적인 자료를 더하면 좋을 것 같다.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/>
              <a:t>어떤 기준으로 자기소개서 질문 문항을 분류했는가?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처음에는 4종 분류로 시도. &gt;&gt;&gt; 다양한 질문 문항 존재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 라벨 사례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지원하신 직무를 수행함에 있어 본인이 가지고 있는 강점에 대해 경험을 중심으로 기술해 주십시오. (500자 이내)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[2, 3] LINE에서 왜 자신을 채용해야 하는지, 경쟁력에 대해 구체적으로 적어 주세요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귀하의 교육/훈련 경험이 지원하는 업무와 어떤 관련성이 있는지 기술해 주십시오(300자)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명백한 단일 라벨 사례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지원분야(직무) 준비한 과정 개인의 경험을 토대로 구체적 기술 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6" name="Google Shape;596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/>
              <a:t>어떤 기준으로 자기소개서 질문 문항을 분류했는가?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처음에는 4종 분류로 시도. &gt;&gt;&gt; 다양한 질문 문항 존재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 라벨 사례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지원하신 직무를 수행함에 있어 본인이 가지고 있는 강점에 대해 경험을 중심으로 기술해 주십시오. (500자 이내)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[2, 3] LINE에서 왜 자신을 채용해야 하는지, 경쟁력에 대해 구체적으로 적어 주세요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귀하의 교육/훈련 경험이 지원하는 업무와 어떤 관련성이 있는지 기술해 주십시오(300자)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명백한 단일 라벨 사례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지원분야(직무) 준비한 과정 개인의 경험을 토대로 구체적 기술 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9" name="Google Shape;609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/>
              <a:t>어떤 기준으로 자기소개서 질문 문항을 분류했는가?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처음에는 4종 분류로 시도. &gt;&gt;&gt; 다양한 질문 문항 존재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 라벨 사례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지원하신 직무를 수행함에 있어 본인이 가지고 있는 강점에 대해 경험을 중심으로 기술해 주십시오. (500자 이내)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[2, 3] LINE에서 왜 자신을 채용해야 하는지, 경쟁력에 대해 구체적으로 적어 주세요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귀하의 교육/훈련 경험이 지원하는 업무와 어떤 관련성이 있는지 기술해 주십시오(300자)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명백한 단일 라벨 사례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지원분야(직무) 준비한 과정 개인의 경험을 토대로 구체적 기술 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3" name="Google Shape;623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/>
              <a:t>어떤 기준으로 자기소개서 질문 문항을 분류했는가?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처음에는 4종 분류로 시도. &gt;&gt;&gt; 다양한 질문 문항 존재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 라벨 사례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지원하신 직무를 수행함에 있어 본인이 가지고 있는 강점에 대해 경험을 중심으로 기술해 주십시오. (500자 이내)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[2, 3] LINE에서 왜 자신을 채용해야 하는지, 경쟁력에 대해 구체적으로 적어 주세요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귀하의 교육/훈련 경험이 지원하는 업무와 어떤 관련성이 있는지 기술해 주십시오(300자)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명백한 단일 라벨 사례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지원분야(직무) 준비한 과정 개인의 경험을 토대로 구체적 기술 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6" name="Google Shape;636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/>
              <a:t>어떤 기준으로 자기소개서 질문 문항을 분류했는가?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처음에는 4종 분류로 시도. &gt;&gt;&gt; 다양한 질문 문항 존재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 라벨 사례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지원하신 직무를 수행함에 있어 본인이 가지고 있는 강점에 대해 경험을 중심으로 기술해 주십시오. (500자 이내)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[2, 3] LINE에서 왜 자신을 채용해야 하는지, 경쟁력에 대해 구체적으로 적어 주세요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귀하의 교육/훈련 경험이 지원하는 업무와 어떤 관련성이 있는지 기술해 주십시오(300자)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명백한 단일 라벨 사례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지원분야(직무) 준비한 과정 개인의 경험을 토대로 구체적 기술 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9" name="Google Shape;649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/>
              <a:t>어떤 기준으로 자기소개서 질문 문항을 분류했는가?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처음에는 4종 분류로 시도. &gt;&gt;&gt; 다양한 질문 문항 존재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 라벨 사례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지원하신 직무를 수행함에 있어 본인이 가지고 있는 강점에 대해 경험을 중심으로 기술해 주십시오. (500자 이내)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[2, 3] LINE에서 왜 자신을 채용해야 하는지, 경쟁력에 대해 구체적으로 적어 주세요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귀하의 교육/훈련 경험이 지원하는 업무와 어떤 관련성이 있는지 기술해 주십시오(300자)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명백한 단일 라벨 사례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지원분야(직무) 준비한 과정 개인의 경험을 토대로 구체적 기술 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4" name="Google Shape;674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결론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유의어 추천</a:t>
            </a:r>
            <a:endParaRPr/>
          </a:p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		word2vec 한계 - 반의어도 등장하는 문제가 발생한다.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	동의어를 찾는 알고리즘을 구현해야 한다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문장 자동 완성(토픽별 모델학습)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	epoch 부족해서, 학습을 충분히 더 돌린 후에 결과를 봐야 한다.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	더 성능이 좋다고 알려진 모델들을 사용해보아야 한다. biLSTM,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제목 추천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	seq2seq 한계 – 정답데이터에만 집중하는 모델로서, 요약의 기능을 하지 못함.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	epoch비지도학습을 통한, 내용 요약 모델 구현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8" name="Google Shape;688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결론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유의어 추천</a:t>
            </a:r>
            <a:endParaRPr/>
          </a:p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		word2vec 한계 - 반의어도 등장하는 문제가 발생한다.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	동의어를 찾는 알고리즘을 구현해야 한다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문장 자동 완성(토픽별 모델학습)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	epoch 부족해서, 학습을 충분히 더 돌린 후에 결과를 봐야 한다.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	더 성능이 좋다고 알려진 모델들을 사용해보아야 한다. biLSTM,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제목 추천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	seq2seq 한계 – 정답데이터에만 집중하는 모델로서, 요약의 기능을 하지 못함.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	epoch비지도학습을 통한, 내용 요약 모델 구현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8" name="Google Shape;698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/>
              <a:t>어떤 기준으로 자기소개서 질문 문항을 분류했는가?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처음에는 4종 분류로 시도. &gt;&gt;&gt; 다양한 질문 문항 존재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중복 라벨 사례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지원하신 직무를 수행함에 있어 본인이 가지고 있는 강점에 대해 경험을 중심으로 기술해 주십시오. (500자 이내)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[2, 3] LINE에서 왜 자신을 채용해야 하는지, 경쟁력에 대해 구체적으로 적어 주세요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귀하의 교육/훈련 경험이 지원하는 업무와 어떤 관련성이 있는지 기술해 주십시오(300자)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명백한 단일 라벨 사례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지원분야(직무) 준비한 과정 개인의 경험을 토대로 구체적 기술 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합격자 자기소개서의 문맥을 학습한 Word2Vec모델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을 통한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풍부한 유의어 추천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합격자 자기소개서의 문맥을 학습한 Word2Vec모델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단어 추천 기능은 합격자 자소서를 기반으로 폭 넓은 어휘 사용과 적절한 대용어를 추천해주며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합격자 자기소개서의 문맥을 학습한 Word2Vec모델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을 통한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풍부한 유의어 추천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합격자 자기소개서의 문맥을 학습한 Word2Vec모델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단어 추천 기능은 합격자 자소서를 기반으로 폭 넓은 어휘 사용과 적절한 대용어를 추천해주며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5" name="Google Shape;75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8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0" name="Google Shape;100;p8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8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8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8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8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8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8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8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3_Title and Content">
  <p:cSld name="13_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3"/>
          <p:cNvSpPr/>
          <p:nvPr>
            <p:ph idx="2" type="pic"/>
          </p:nvPr>
        </p:nvSpPr>
        <p:spPr>
          <a:xfrm>
            <a:off x="381964" y="381965"/>
            <a:ext cx="11428071" cy="3047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8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8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8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8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5" name="Google Shape;125;p8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8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7" name="Google Shape;127;p8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8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8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8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8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8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8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8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8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8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3" name="Google Shape;143;p8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8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8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8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8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50" name="Google Shape;150;p8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1" name="Google Shape;151;p8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8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8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8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8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8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8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9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9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9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9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Title and Content">
  <p:cSld name="7_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4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and Content">
  <p:cSld name="3_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5"/>
          <p:cNvSpPr/>
          <p:nvPr>
            <p:ph idx="2" type="pic"/>
          </p:nvPr>
        </p:nvSpPr>
        <p:spPr>
          <a:xfrm>
            <a:off x="0" y="-1"/>
            <a:ext cx="12192000" cy="4550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Title and Content">
  <p:cSld name="4_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6"/>
          <p:cNvSpPr/>
          <p:nvPr>
            <p:ph idx="2" type="pic"/>
          </p:nvPr>
        </p:nvSpPr>
        <p:spPr>
          <a:xfrm>
            <a:off x="4421528" y="0"/>
            <a:ext cx="777047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Title and Content">
  <p:cSld name="9_Title and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8"/>
          <p:cNvSpPr/>
          <p:nvPr>
            <p:ph idx="2" type="pic"/>
          </p:nvPr>
        </p:nvSpPr>
        <p:spPr>
          <a:xfrm>
            <a:off x="5791200" y="1188720"/>
            <a:ext cx="2818434" cy="4905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3" name="Google Shape;33;p78"/>
          <p:cNvSpPr/>
          <p:nvPr>
            <p:ph idx="3" type="pic"/>
          </p:nvPr>
        </p:nvSpPr>
        <p:spPr>
          <a:xfrm>
            <a:off x="8991600" y="1188720"/>
            <a:ext cx="2818434" cy="4905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7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4" name="Google Shape;94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comments" Target="../comments/comment1.xml"/><Relationship Id="rId4" Type="http://schemas.openxmlformats.org/officeDocument/2006/relationships/image" Target="../media/image28.png"/><Relationship Id="rId5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Relationship Id="rId5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5.png"/><Relationship Id="rId4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"/>
          <p:cNvSpPr txBox="1"/>
          <p:nvPr/>
        </p:nvSpPr>
        <p:spPr>
          <a:xfrm>
            <a:off x="2155333" y="2149514"/>
            <a:ext cx="56403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혁신성장 청년인재 집중양성</a:t>
            </a:r>
            <a:r>
              <a:rPr b="1" i="0" lang="en-US" sz="2000" u="none" cap="none" strike="noStrike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2기 </a:t>
            </a:r>
            <a:endParaRPr b="1" i="0" sz="2000" u="none" cap="none" strike="noStrike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1"/>
          <p:cNvSpPr txBox="1"/>
          <p:nvPr/>
        </p:nvSpPr>
        <p:spPr>
          <a:xfrm>
            <a:off x="2066433" y="2647069"/>
            <a:ext cx="5818188" cy="9968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Malgun Gothic"/>
              <a:buNone/>
            </a:pPr>
            <a:r>
              <a:rPr b="1" i="0" lang="en-US" sz="5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Team Tabditor</a:t>
            </a:r>
            <a:endParaRPr b="1" i="0" sz="5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1"/>
          <p:cNvSpPr txBox="1"/>
          <p:nvPr/>
        </p:nvSpPr>
        <p:spPr>
          <a:xfrm>
            <a:off x="2155333" y="3789050"/>
            <a:ext cx="5640388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algun Gothic"/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박승근 송윤호 천성욱 </a:t>
            </a:r>
            <a:endParaRPr b="1" i="0" sz="2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3" name="Google Shape;17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0093" y="-7"/>
            <a:ext cx="9641375" cy="673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94631" y="4598947"/>
            <a:ext cx="990738" cy="581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/>
          <p:nvPr/>
        </p:nvSpPr>
        <p:spPr>
          <a:xfrm>
            <a:off x="0" y="0"/>
            <a:ext cx="763928" cy="6858000"/>
          </a:xfrm>
          <a:prstGeom prst="rect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3"/>
          <p:cNvSpPr/>
          <p:nvPr/>
        </p:nvSpPr>
        <p:spPr>
          <a:xfrm>
            <a:off x="381964" y="5712108"/>
            <a:ext cx="381964" cy="3819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3"/>
          <p:cNvSpPr/>
          <p:nvPr/>
        </p:nvSpPr>
        <p:spPr>
          <a:xfrm>
            <a:off x="1437746" y="1908345"/>
            <a:ext cx="9038051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 설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도메인별로 분류된 코퍼스로 모델 학습시에 성능이 개선될 것이다.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3"/>
          <p:cNvSpPr/>
          <p:nvPr/>
        </p:nvSpPr>
        <p:spPr>
          <a:xfrm>
            <a:off x="679247" y="-135330"/>
            <a:ext cx="513313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기술 설명 – Auto Labeling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34631" y="242847"/>
            <a:ext cx="990738" cy="581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/>
          <p:nvPr/>
        </p:nvSpPr>
        <p:spPr>
          <a:xfrm>
            <a:off x="0" y="0"/>
            <a:ext cx="763928" cy="6858000"/>
          </a:xfrm>
          <a:prstGeom prst="rect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4"/>
          <p:cNvSpPr/>
          <p:nvPr/>
        </p:nvSpPr>
        <p:spPr>
          <a:xfrm>
            <a:off x="381964" y="5712108"/>
            <a:ext cx="381964" cy="3819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0" name="Google Shape;300;p44"/>
          <p:cNvGraphicFramePr/>
          <p:nvPr/>
        </p:nvGraphicFramePr>
        <p:xfrm>
          <a:off x="4618721" y="101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{A0604863-C0A7-4D21-A2D1-E9DEBD531503}</a:tableStyleId>
              </a:tblPr>
              <a:tblGrid>
                <a:gridCol w="717075"/>
                <a:gridCol w="6856200"/>
              </a:tblGrid>
              <a:tr h="483475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825" marB="35825" marR="35825" marL="35825"/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/>
                        <a:t>성장과정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825" marB="35825" marR="35825" marL="35825"/>
                </a:tc>
              </a:tr>
              <a:tr h="483475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825" marB="35825" marR="35825" marL="35825"/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/>
                        <a:t>성격 장단점, 생활신조 / 윤리의식(환경, 직업윤리)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825" marB="35825" marR="35825" marL="35825"/>
                </a:tc>
              </a:tr>
              <a:tr h="483475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825" marB="35825" marR="35825" marL="35825"/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/>
                        <a:t>직무역량(강점만 어필하는 느낌) / 강약점 / 직무상의 강약점, 학과, 자격증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825" marB="35825" marR="35825" marL="35825"/>
                </a:tc>
              </a:tr>
              <a:tr h="483475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825" marB="35825" marR="35825" marL="35825"/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/>
                        <a:t>지원동기 및 입사후 포부 / 입사를 위한 준비과정 / 회사 이해도 / 입사 후 제안 서비스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825" marB="35825" marR="35825" marL="35825"/>
                </a:tc>
              </a:tr>
              <a:tr h="483475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825" marB="35825" marR="35825" marL="35825"/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/>
                        <a:t>사회경험(인턴, 동아리, 공모전, 봉사활동, 아르바이트 및 학창시절) / 도전, 성취 경험 / 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825" marB="35825" marR="35825" marL="35825"/>
                </a:tc>
              </a:tr>
              <a:tr h="483475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825" marB="35825" marR="35825" marL="35825"/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/>
                        <a:t>경력사항(일을 했던 경력)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825" marB="35825" marR="35825" marL="35825"/>
                </a:tc>
              </a:tr>
              <a:tr h="483475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825" marB="35825" marR="35825" marL="35825"/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/>
                        <a:t>사회이슈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825" marB="35825" marR="35825" marL="35825"/>
                </a:tc>
              </a:tr>
              <a:tr h="483475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825" marB="35825" marR="35825" marL="35825"/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/>
                        <a:t>조직적응력, 사회성(대인관계)  팀워크 / 소통 / 리더십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825" marB="35825" marR="35825" marL="35825"/>
                </a:tc>
              </a:tr>
              <a:tr h="483475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825" marB="35825" marR="35825" marL="35825"/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/>
                        <a:t>문제해결력 / 의사결정 / 우선순위 / 시나리오 문제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825" marB="35825" marR="35825" marL="35825"/>
                </a:tc>
              </a:tr>
            </a:tbl>
          </a:graphicData>
        </a:graphic>
      </p:graphicFrame>
      <p:sp>
        <p:nvSpPr>
          <p:cNvPr id="301" name="Google Shape;301;p44"/>
          <p:cNvSpPr txBox="1"/>
          <p:nvPr/>
        </p:nvSpPr>
        <p:spPr>
          <a:xfrm>
            <a:off x="1015999" y="1028700"/>
            <a:ext cx="357732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9가지 카테고리로 질문문항을 분류함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4"/>
          <p:cNvSpPr/>
          <p:nvPr/>
        </p:nvSpPr>
        <p:spPr>
          <a:xfrm>
            <a:off x="679247" y="-135330"/>
            <a:ext cx="513313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기술 설명 – Auto Labeling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34631" y="242847"/>
            <a:ext cx="990738" cy="581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/>
          <p:nvPr/>
        </p:nvSpPr>
        <p:spPr>
          <a:xfrm>
            <a:off x="0" y="0"/>
            <a:ext cx="763928" cy="6858000"/>
          </a:xfrm>
          <a:prstGeom prst="rect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5"/>
          <p:cNvSpPr/>
          <p:nvPr/>
        </p:nvSpPr>
        <p:spPr>
          <a:xfrm>
            <a:off x="381964" y="5712108"/>
            <a:ext cx="381964" cy="3819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5"/>
          <p:cNvSpPr/>
          <p:nvPr/>
        </p:nvSpPr>
        <p:spPr>
          <a:xfrm>
            <a:off x="5092700" y="2144804"/>
            <a:ext cx="6096000" cy="394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1" name="Google Shape;311;p45"/>
          <p:cNvGraphicFramePr/>
          <p:nvPr/>
        </p:nvGraphicFramePr>
        <p:xfrm>
          <a:off x="5365267" y="17433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{F1CAFDCF-C6C8-4914-AFD2-E8EDB4FDB7ED}</a:tableStyleId>
              </a:tblPr>
              <a:tblGrid>
                <a:gridCol w="6253775"/>
              </a:tblGrid>
              <a:tr h="370850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 귀하가 스스로 문제를 발견하고, </a:t>
                      </a:r>
                      <a:endParaRPr/>
                    </a:p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이를 해결했던 경험에 대해 기술해 주세요.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 최근 관심있는 사회 이슈 1개와 이에 대한 자신의 견해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 자유양식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 기존의 틀이나 방식에서 벗어나 새로운 아이디어나 관점으로 수행하여 성과를 창출해낸 경험을 작성해 주세요.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 새로운 것을 접목하거나 남다른 아이디어를 통해 문제를 개선했던 경험에 대해 서술해 주십시오.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12" name="Google Shape;312;p45"/>
          <p:cNvSpPr txBox="1"/>
          <p:nvPr/>
        </p:nvSpPr>
        <p:spPr>
          <a:xfrm>
            <a:off x="381964" y="738084"/>
            <a:ext cx="342265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 Labeling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3" name="Google Shape;313;p45"/>
          <p:cNvGrpSpPr/>
          <p:nvPr/>
        </p:nvGrpSpPr>
        <p:grpSpPr>
          <a:xfrm>
            <a:off x="899348" y="3330310"/>
            <a:ext cx="3953741" cy="1372978"/>
            <a:chOff x="985023" y="1806966"/>
            <a:chExt cx="3953741" cy="1372978"/>
          </a:xfrm>
        </p:grpSpPr>
        <p:pic>
          <p:nvPicPr>
            <p:cNvPr id="314" name="Google Shape;314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16759" y="1806966"/>
              <a:ext cx="1400175" cy="95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Google Shape;315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00551" y="1936862"/>
              <a:ext cx="666750" cy="71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" name="Google Shape;316;p4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119193" y="2024453"/>
              <a:ext cx="438150" cy="619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" name="Google Shape;317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15688" y="1936862"/>
              <a:ext cx="666750" cy="71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4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101718" y="2024453"/>
              <a:ext cx="438150" cy="619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9" name="Google Shape;319;p45"/>
            <p:cNvSpPr txBox="1"/>
            <p:nvPr/>
          </p:nvSpPr>
          <p:spPr>
            <a:xfrm>
              <a:off x="985023" y="2472058"/>
              <a:ext cx="3953741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158750" marR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[0,    1,    1,    0,    1,    0]</a:t>
              </a:r>
              <a:endPara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0" name="Google Shape;320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9847" y="2948302"/>
            <a:ext cx="6524625" cy="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9847" y="2933534"/>
            <a:ext cx="6524625" cy="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9846" y="3591482"/>
            <a:ext cx="6524625" cy="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9846" y="4192280"/>
            <a:ext cx="6524625" cy="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9845" y="5395438"/>
            <a:ext cx="6524625" cy="5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5"/>
          <p:cNvSpPr/>
          <p:nvPr/>
        </p:nvSpPr>
        <p:spPr>
          <a:xfrm>
            <a:off x="679247" y="-135330"/>
            <a:ext cx="513313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기술 설명 – Auto Labeling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934631" y="242847"/>
            <a:ext cx="990738" cy="581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6"/>
          <p:cNvSpPr/>
          <p:nvPr/>
        </p:nvSpPr>
        <p:spPr>
          <a:xfrm>
            <a:off x="0" y="0"/>
            <a:ext cx="763928" cy="6858000"/>
          </a:xfrm>
          <a:prstGeom prst="rect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6"/>
          <p:cNvSpPr/>
          <p:nvPr/>
        </p:nvSpPr>
        <p:spPr>
          <a:xfrm>
            <a:off x="381964" y="5712108"/>
            <a:ext cx="381964" cy="3819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6"/>
          <p:cNvSpPr txBox="1"/>
          <p:nvPr/>
        </p:nvSpPr>
        <p:spPr>
          <a:xfrm>
            <a:off x="1016000" y="885825"/>
            <a:ext cx="65913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전체의 5%(약 1천 건) 자기소개서를 학습 데이터로 사용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BistFs236qTetMSxo6HModEcjHc1u6bP5CikRnNVuQTFLM_5iSL-hJHRjoOrAhk80fWyYG7X8wXAxNs2xVIlL0Ongdc6ZHEL01Bjy-YJijwSmDupcVFPXtLF-V4jx31sc68ekOne" id="334" name="Google Shape;33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8372" y="1771650"/>
            <a:ext cx="3444875" cy="341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5701" y="1771650"/>
            <a:ext cx="5659471" cy="3357562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6"/>
          <p:cNvSpPr/>
          <p:nvPr/>
        </p:nvSpPr>
        <p:spPr>
          <a:xfrm>
            <a:off x="679247" y="-135330"/>
            <a:ext cx="513313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기술 설명 – Auto Labeling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34631" y="242847"/>
            <a:ext cx="990738" cy="581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"/>
          <p:cNvSpPr/>
          <p:nvPr/>
        </p:nvSpPr>
        <p:spPr>
          <a:xfrm>
            <a:off x="0" y="0"/>
            <a:ext cx="763928" cy="6858000"/>
          </a:xfrm>
          <a:prstGeom prst="rect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8338" y="1636713"/>
            <a:ext cx="7496175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7"/>
          <p:cNvSpPr/>
          <p:nvPr/>
        </p:nvSpPr>
        <p:spPr>
          <a:xfrm rot="-1219811">
            <a:off x="7452944" y="4152617"/>
            <a:ext cx="1554110" cy="662024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Softmax?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" name="Google Shape;345;p47"/>
          <p:cNvSpPr txBox="1"/>
          <p:nvPr/>
        </p:nvSpPr>
        <p:spPr>
          <a:xfrm>
            <a:off x="1016255" y="1636713"/>
            <a:ext cx="3209755" cy="1212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Softmax 인가 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Sigmoid 인가?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7"/>
          <p:cNvSpPr/>
          <p:nvPr/>
        </p:nvSpPr>
        <p:spPr>
          <a:xfrm>
            <a:off x="381964" y="5712108"/>
            <a:ext cx="381964" cy="3819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7"/>
          <p:cNvSpPr/>
          <p:nvPr/>
        </p:nvSpPr>
        <p:spPr>
          <a:xfrm>
            <a:off x="679247" y="-135330"/>
            <a:ext cx="513313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기술 설명 – Auto Labeling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4631" y="242847"/>
            <a:ext cx="990738" cy="5811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Google Shape;349;p47"/>
          <p:cNvCxnSpPr/>
          <p:nvPr/>
        </p:nvCxnSpPr>
        <p:spPr>
          <a:xfrm>
            <a:off x="1739900" y="2848904"/>
            <a:ext cx="1752600" cy="0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/>
          <p:nvPr/>
        </p:nvSpPr>
        <p:spPr>
          <a:xfrm>
            <a:off x="0" y="0"/>
            <a:ext cx="763928" cy="6858000"/>
          </a:xfrm>
          <a:prstGeom prst="rect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8"/>
          <p:cNvSpPr/>
          <p:nvPr/>
        </p:nvSpPr>
        <p:spPr>
          <a:xfrm>
            <a:off x="381964" y="5712108"/>
            <a:ext cx="381964" cy="3819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0987" y="2471678"/>
            <a:ext cx="8130025" cy="3431412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8"/>
          <p:cNvSpPr txBox="1"/>
          <p:nvPr/>
        </p:nvSpPr>
        <p:spPr>
          <a:xfrm>
            <a:off x="2565400" y="1422400"/>
            <a:ext cx="56515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Sigmoid으로 N hot encoding 에서의 문제를 해결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8"/>
          <p:cNvSpPr/>
          <p:nvPr/>
        </p:nvSpPr>
        <p:spPr>
          <a:xfrm>
            <a:off x="679247" y="-135330"/>
            <a:ext cx="513313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기술 설명 – Auto Labeling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4631" y="242847"/>
            <a:ext cx="990738" cy="581106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8"/>
          <p:cNvSpPr/>
          <p:nvPr/>
        </p:nvSpPr>
        <p:spPr>
          <a:xfrm>
            <a:off x="7035800" y="2723154"/>
            <a:ext cx="2463800" cy="24864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 sigmoid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9"/>
          <p:cNvSpPr/>
          <p:nvPr/>
        </p:nvSpPr>
        <p:spPr>
          <a:xfrm>
            <a:off x="0" y="0"/>
            <a:ext cx="763928" cy="6858000"/>
          </a:xfrm>
          <a:prstGeom prst="rect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9"/>
          <p:cNvSpPr/>
          <p:nvPr/>
        </p:nvSpPr>
        <p:spPr>
          <a:xfrm>
            <a:off x="381964" y="5712108"/>
            <a:ext cx="381964" cy="3819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9"/>
          <p:cNvSpPr/>
          <p:nvPr/>
        </p:nvSpPr>
        <p:spPr>
          <a:xfrm>
            <a:off x="679247" y="-135330"/>
            <a:ext cx="513313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기술 설명 – Auto Labeling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bSDz3xV44cIDJt6zbP9GHsyBknLS8cXq1TgY24g1Yhyf4GXdOcEcFn9DOBQQ9u7YeAmdA5bkYdD9YItcwQKN4IUT8F7SW6jtcyu0eMhep9BM36Ajor83JWvrTYiYFCf_k_6QWQ8" id="368" name="Google Shape;36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0300" y="1302352"/>
            <a:ext cx="4181475" cy="380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4631" y="255547"/>
            <a:ext cx="990738" cy="581106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9"/>
          <p:cNvSpPr txBox="1"/>
          <p:nvPr/>
        </p:nvSpPr>
        <p:spPr>
          <a:xfrm>
            <a:off x="1443175" y="359599"/>
            <a:ext cx="699866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모델을 통한 자동 분류 - 총 23,000건 질문 문항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9"/>
          <p:cNvSpPr/>
          <p:nvPr/>
        </p:nvSpPr>
        <p:spPr>
          <a:xfrm>
            <a:off x="1384300" y="4268546"/>
            <a:ext cx="6096000" cy="2000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Bad case</a:t>
            </a:r>
            <a:endParaRPr/>
          </a:p>
          <a:p>
            <a:pPr indent="0" lvl="1" marL="158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문제해결능력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58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나만의 경험과 강점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58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제일약품에서의 목표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58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다른 사람이 인식하지 못하는 문제점을 파악하고, 자신만의 독창적으로 극복한 경우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9"/>
          <p:cNvSpPr/>
          <p:nvPr/>
        </p:nvSpPr>
        <p:spPr>
          <a:xfrm>
            <a:off x="1384300" y="1124263"/>
            <a:ext cx="6096000" cy="3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case</a:t>
            </a:r>
            <a:endParaRPr/>
          </a:p>
          <a:p>
            <a:pPr indent="0" lvl="1" marL="158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3입사희망 부문의 지원동기 및 앞으로의 비전에 대하여 작성 하시오.</a:t>
            </a:r>
            <a:endParaRPr/>
          </a:p>
          <a:p>
            <a:pPr indent="0" lvl="1" marL="158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58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다른 사람들과 적극적으로 협조하여 성과를 낸 경험에 대해 서술해 주십시오. (구체적인 상황/ 조직 혹은 집단의 구성 및 규모/ 구체적인 역할/ 추가로 들인 노력의 수준과 그 결과가 잘 드러나도록 600자 이내로 기술) * [100자 이상 600자 이내]</a:t>
            </a:r>
            <a:endParaRPr/>
          </a:p>
          <a:p>
            <a:pPr indent="0" lvl="1" marL="158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다른 사람들과의 팀워크, 협력, 존중을 바탕으로 좋은 결과를 얻을 수 있었던 경험에 대해 작성해 주십시오.</a:t>
            </a:r>
            <a:endParaRPr/>
          </a:p>
          <a:p>
            <a:pPr indent="0" lvl="1" marL="158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기존의 방식이 아니라 창의력을 발휘하여 새롭게 문제를 해결했던 사례를 기술해 주십시오. (최소 600byte 이상 1000byte 이내)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0"/>
          <p:cNvSpPr/>
          <p:nvPr/>
        </p:nvSpPr>
        <p:spPr>
          <a:xfrm>
            <a:off x="0" y="0"/>
            <a:ext cx="763928" cy="6858000"/>
          </a:xfrm>
          <a:prstGeom prst="rect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0"/>
          <p:cNvSpPr/>
          <p:nvPr/>
        </p:nvSpPr>
        <p:spPr>
          <a:xfrm>
            <a:off x="381964" y="5712108"/>
            <a:ext cx="381964" cy="3819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50"/>
          <p:cNvSpPr/>
          <p:nvPr/>
        </p:nvSpPr>
        <p:spPr>
          <a:xfrm>
            <a:off x="1040728" y="-135330"/>
            <a:ext cx="441018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기술 설명 – word2vec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50"/>
          <p:cNvSpPr txBox="1"/>
          <p:nvPr/>
        </p:nvSpPr>
        <p:spPr>
          <a:xfrm>
            <a:off x="762964" y="818777"/>
            <a:ext cx="4615974" cy="697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Word2vec을 이용한 유의어 추천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1" name="Google Shape;381;p50"/>
          <p:cNvGraphicFramePr/>
          <p:nvPr/>
        </p:nvGraphicFramePr>
        <p:xfrm>
          <a:off x="5450910" y="15132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{7F02799F-894C-4854-B418-98D3BAE84E9F}</a:tableStyleId>
              </a:tblPr>
              <a:tblGrid>
                <a:gridCol w="1543050"/>
                <a:gridCol w="1543050"/>
                <a:gridCol w="1543050"/>
                <a:gridCol w="15430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iter = 1 </a:t>
                      </a:r>
                      <a:endParaRPr sz="14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41B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iter = 10 </a:t>
                      </a:r>
                      <a:endParaRPr sz="14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41B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iter = 100</a:t>
                      </a:r>
                      <a:endParaRPr sz="14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41B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박규병 word2vec</a:t>
                      </a:r>
                      <a:endParaRPr sz="14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41B4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  <a:endParaRPr/>
                    </a:p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 -&gt; 대비(0.96), 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 -&gt;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 감소(0.69), 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 -&gt;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 감소(0.60), 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 -&gt; 감소(0.92), 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마음가짐 -&gt; 배움(0.97), 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마음가짐 -&gt; 자세(0.60), 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마음가짐 -&gt; 자세(0.54), 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마음가짐 -&gt; OOV, 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전문가 -&gt; 한솔섬유(0.96), 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전문가 -&gt; 스페셜리스트(0.49), 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전문가 -&gt; 스페셜리스트(0.56), 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전문가 -&gt; 연구자(0.71),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훈련 -&gt; 선언문(0.97)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훈련 -&gt; 교관(0.54)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훈련 -&gt; 교관(0.39)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훈련 -&gt; 재교육(0.65)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발표 -&gt; 제출(0.97), 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발표 -&gt; 제출(0.49), 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발표 -&gt; 제출(0.47), 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발표 -&gt; 공표(0.64),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행복 -&gt; 몽상가(0.96)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행복 -&gt; 감동(0.63)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행복 -&gt; 감동(0.63)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행복 -&gt; 사랑(0.67)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82" name="Google Shape;382;p50"/>
          <p:cNvSpPr/>
          <p:nvPr/>
        </p:nvSpPr>
        <p:spPr>
          <a:xfrm>
            <a:off x="762979" y="659525"/>
            <a:ext cx="5627400" cy="29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 및 학습데이터에 따른 성능 비교</a:t>
            </a:r>
            <a:endParaRPr/>
          </a:p>
          <a:p>
            <a:pPr indent="-6985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자기소개서(6천건/35Mb) </a:t>
            </a:r>
            <a:endParaRPr/>
          </a:p>
          <a:p>
            <a:pPr indent="-6985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박규병 WikiData(81Mb)</a:t>
            </a:r>
            <a:endParaRPr/>
          </a:p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1"/>
          <p:cNvSpPr/>
          <p:nvPr/>
        </p:nvSpPr>
        <p:spPr>
          <a:xfrm>
            <a:off x="0" y="0"/>
            <a:ext cx="763928" cy="6858000"/>
          </a:xfrm>
          <a:prstGeom prst="rect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51"/>
          <p:cNvSpPr/>
          <p:nvPr/>
        </p:nvSpPr>
        <p:spPr>
          <a:xfrm>
            <a:off x="381964" y="5712108"/>
            <a:ext cx="381964" cy="3819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51"/>
          <p:cNvSpPr/>
          <p:nvPr/>
        </p:nvSpPr>
        <p:spPr>
          <a:xfrm>
            <a:off x="1040728" y="-135330"/>
            <a:ext cx="441018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기술 설명 – word2vec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51"/>
          <p:cNvSpPr txBox="1"/>
          <p:nvPr/>
        </p:nvSpPr>
        <p:spPr>
          <a:xfrm>
            <a:off x="762964" y="818777"/>
            <a:ext cx="4615974" cy="697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Word2vec을 이용한 유의어 추천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1" name="Google Shape;391;p51"/>
          <p:cNvGraphicFramePr/>
          <p:nvPr/>
        </p:nvGraphicFramePr>
        <p:xfrm>
          <a:off x="6141902" y="5372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{A0604863-C0A7-4D21-A2D1-E9DEBD531503}</a:tableStyleId>
              </a:tblPr>
              <a:tblGrid>
                <a:gridCol w="1349375"/>
                <a:gridCol w="1349375"/>
                <a:gridCol w="1349375"/>
                <a:gridCol w="1349375"/>
              </a:tblGrid>
              <a:tr h="200025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iter1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cos유사도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iter1000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cos유사도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역량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0.78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역량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0.44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적응력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0.74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능력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0.44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리더십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0.74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적응력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0.42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전략기획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0.72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깨달음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0.41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노하우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0.72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협업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0.39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함양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0.72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지식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0.37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피니언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0.71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직무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0.36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능력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0.71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활동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0.36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십분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0.71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감각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0.35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실무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0.71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적극성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0.35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sp>
        <p:nvSpPr>
          <p:cNvPr id="392" name="Google Shape;392;p51"/>
          <p:cNvSpPr/>
          <p:nvPr/>
        </p:nvSpPr>
        <p:spPr>
          <a:xfrm>
            <a:off x="1526892" y="2470383"/>
            <a:ext cx="3318196" cy="2915920"/>
          </a:xfrm>
          <a:prstGeom prst="rect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8665" y="2680568"/>
            <a:ext cx="29146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2"/>
          <p:cNvSpPr/>
          <p:nvPr/>
        </p:nvSpPr>
        <p:spPr>
          <a:xfrm>
            <a:off x="8261821" y="1546901"/>
            <a:ext cx="3318196" cy="2915920"/>
          </a:xfrm>
          <a:prstGeom prst="rect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52"/>
          <p:cNvSpPr/>
          <p:nvPr/>
        </p:nvSpPr>
        <p:spPr>
          <a:xfrm>
            <a:off x="0" y="0"/>
            <a:ext cx="763928" cy="6858000"/>
          </a:xfrm>
          <a:prstGeom prst="rect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52"/>
          <p:cNvSpPr/>
          <p:nvPr/>
        </p:nvSpPr>
        <p:spPr>
          <a:xfrm>
            <a:off x="381964" y="5712108"/>
            <a:ext cx="381964" cy="3819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52"/>
          <p:cNvSpPr/>
          <p:nvPr/>
        </p:nvSpPr>
        <p:spPr>
          <a:xfrm>
            <a:off x="1040728" y="-135330"/>
            <a:ext cx="441018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기술 설명 – word2vec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52"/>
          <p:cNvSpPr txBox="1"/>
          <p:nvPr/>
        </p:nvSpPr>
        <p:spPr>
          <a:xfrm>
            <a:off x="762964" y="818777"/>
            <a:ext cx="4615974" cy="697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Word2vec을 이용한 유의어 추천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52"/>
          <p:cNvSpPr txBox="1"/>
          <p:nvPr/>
        </p:nvSpPr>
        <p:spPr>
          <a:xfrm>
            <a:off x="5450910" y="938359"/>
            <a:ext cx="5791200" cy="54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시각화에서 보이는 결과와 실제 유사도 순위의 괴리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52"/>
          <p:cNvSpPr txBox="1"/>
          <p:nvPr/>
        </p:nvSpPr>
        <p:spPr>
          <a:xfrm>
            <a:off x="3242268" y="2458621"/>
            <a:ext cx="5791200" cy="54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원인 : 차원축소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" name="Google Shape;40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3594" y="1757086"/>
            <a:ext cx="2914650" cy="2495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6" name="Google Shape;406;p52"/>
          <p:cNvGraphicFramePr/>
          <p:nvPr/>
        </p:nvGraphicFramePr>
        <p:xfrm>
          <a:off x="1548389" y="20067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{7F02799F-894C-4854-B418-98D3BAE84E9F}</a:tableStyleId>
              </a:tblPr>
              <a:tblGrid>
                <a:gridCol w="916125"/>
                <a:gridCol w="850900"/>
                <a:gridCol w="1155700"/>
              </a:tblGrid>
              <a:tr h="901550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거리 / 단어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</a:t>
                      </a:r>
                      <a:endParaRPr/>
                    </a:p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거리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유클리디안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거리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0675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역량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(가까움)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0.44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0.44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0675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깨달음(멈)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0.41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0.79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7" name="Google Shape;407;p52"/>
          <p:cNvSpPr/>
          <p:nvPr/>
        </p:nvSpPr>
        <p:spPr>
          <a:xfrm>
            <a:off x="4206904" y="3259679"/>
            <a:ext cx="420049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실제 유클리디안 거리 및 cos거리를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측정하면 더 멀리 떨어져있는 것을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알 수 있음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928656" y="1590040"/>
            <a:ext cx="1838960" cy="1838960"/>
          </a:xfrm>
          <a:prstGeom prst="ellipse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5"/>
          <p:cNvSpPr/>
          <p:nvPr/>
        </p:nvSpPr>
        <p:spPr>
          <a:xfrm>
            <a:off x="9310656" y="1590040"/>
            <a:ext cx="1838960" cy="1838960"/>
          </a:xfrm>
          <a:prstGeom prst="ellipse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5"/>
          <p:cNvSpPr/>
          <p:nvPr/>
        </p:nvSpPr>
        <p:spPr>
          <a:xfrm>
            <a:off x="6516656" y="1590040"/>
            <a:ext cx="1838960" cy="1838960"/>
          </a:xfrm>
          <a:prstGeom prst="ellipse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5"/>
          <p:cNvSpPr/>
          <p:nvPr/>
        </p:nvSpPr>
        <p:spPr>
          <a:xfrm>
            <a:off x="3722656" y="1590040"/>
            <a:ext cx="1838960" cy="1838960"/>
          </a:xfrm>
          <a:prstGeom prst="ellipse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5"/>
          <p:cNvSpPr txBox="1"/>
          <p:nvPr/>
        </p:nvSpPr>
        <p:spPr>
          <a:xfrm>
            <a:off x="785179" y="3176915"/>
            <a:ext cx="1963358" cy="596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주제 선정 배경</a:t>
            </a:r>
            <a:endParaRPr b="1" i="0" sz="2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5"/>
          <p:cNvSpPr txBox="1"/>
          <p:nvPr/>
        </p:nvSpPr>
        <p:spPr>
          <a:xfrm>
            <a:off x="9733083" y="3176915"/>
            <a:ext cx="826508" cy="596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결론</a:t>
            </a:r>
            <a:endParaRPr b="1" i="0" sz="2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5"/>
          <p:cNvSpPr txBox="1"/>
          <p:nvPr/>
        </p:nvSpPr>
        <p:spPr>
          <a:xfrm>
            <a:off x="6655708" y="3176915"/>
            <a:ext cx="1394934" cy="596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기술 설명</a:t>
            </a:r>
            <a:endParaRPr b="1" i="0" sz="2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5"/>
          <p:cNvSpPr txBox="1"/>
          <p:nvPr/>
        </p:nvSpPr>
        <p:spPr>
          <a:xfrm>
            <a:off x="3862549" y="3176915"/>
            <a:ext cx="1394934" cy="596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소개</a:t>
            </a:r>
            <a:endParaRPr b="1" i="0" sz="2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2017" y="2311401"/>
            <a:ext cx="396240" cy="396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8016" y="2311401"/>
            <a:ext cx="396240" cy="396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44016" y="2311401"/>
            <a:ext cx="396240" cy="396238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5"/>
          <p:cNvSpPr/>
          <p:nvPr/>
        </p:nvSpPr>
        <p:spPr>
          <a:xfrm>
            <a:off x="9143054" y="3695601"/>
            <a:ext cx="2006562" cy="1131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 분석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보완할 점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5"/>
          <p:cNvSpPr/>
          <p:nvPr/>
        </p:nvSpPr>
        <p:spPr>
          <a:xfrm>
            <a:off x="6263316" y="3695601"/>
            <a:ext cx="2125225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Auto-labeling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LSTM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Seq2seq</a:t>
            </a:r>
            <a:endParaRPr/>
          </a:p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Word2vec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5"/>
          <p:cNvSpPr/>
          <p:nvPr/>
        </p:nvSpPr>
        <p:spPr>
          <a:xfrm>
            <a:off x="3269241" y="3695601"/>
            <a:ext cx="2550452" cy="168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유의어 단어 추천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문장 자동 완성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제목 추천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5"/>
          <p:cNvSpPr/>
          <p:nvPr/>
        </p:nvSpPr>
        <p:spPr>
          <a:xfrm>
            <a:off x="0" y="0"/>
            <a:ext cx="276761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Tabditor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2615" y="2185711"/>
            <a:ext cx="659352" cy="659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934631" y="242847"/>
            <a:ext cx="990738" cy="581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3"/>
          <p:cNvSpPr/>
          <p:nvPr/>
        </p:nvSpPr>
        <p:spPr>
          <a:xfrm>
            <a:off x="0" y="0"/>
            <a:ext cx="763928" cy="6858000"/>
          </a:xfrm>
          <a:prstGeom prst="rect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53"/>
          <p:cNvSpPr/>
          <p:nvPr/>
        </p:nvSpPr>
        <p:spPr>
          <a:xfrm>
            <a:off x="381964" y="5712108"/>
            <a:ext cx="381964" cy="3819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53"/>
          <p:cNvSpPr/>
          <p:nvPr/>
        </p:nvSpPr>
        <p:spPr>
          <a:xfrm>
            <a:off x="617373" y="-135330"/>
            <a:ext cx="525688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기술 설명 – LSTM 문장생성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53"/>
          <p:cNvSpPr txBox="1"/>
          <p:nvPr/>
        </p:nvSpPr>
        <p:spPr>
          <a:xfrm>
            <a:off x="763928" y="605357"/>
            <a:ext cx="4615974" cy="697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 Labeling 데이터 활용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6" name="Google Shape;416;p53"/>
          <p:cNvGraphicFramePr/>
          <p:nvPr/>
        </p:nvGraphicFramePr>
        <p:xfrm>
          <a:off x="1527856" y="15162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{7F02799F-894C-4854-B418-98D3BAE84E9F}</a:tableStyleId>
              </a:tblPr>
              <a:tblGrid>
                <a:gridCol w="3462900"/>
                <a:gridCol w="4630750"/>
                <a:gridCol w="2295025"/>
              </a:tblGrid>
              <a:tr h="667500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Question</a:t>
                      </a:r>
                      <a:endParaRPr/>
                    </a:p>
                  </a:txBody>
                  <a:tcPr marT="45100" marB="45100" marR="90200" marL="90200" anchor="ctr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Answer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100" marB="45100" marR="90200" marL="902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질문 문항 label</a:t>
                      </a:r>
                      <a:endParaRPr b="1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100" marB="45100" marR="90200" marL="902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96350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귀하가 스스로 문제를 발견하고, 이를 해결했던 경험에 대해 기술해 주세요.(문제발견...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100" marB="45100" marR="90200" marL="90200" anchor="ctr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올해, 기숙사 학생들의 원활한 기숙사 이용을 도모하기 위해 기숙사 자치위원을...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100" marB="45100" marR="90200" marL="90200" anchor="ctr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100" marB="45100" marR="90200" marL="90200" anchor="ctr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98400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의사소통 과정에서 발생한 오해를 풀기 위해 노력을 기울였던 경험에 대해 기술해주세요...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100" marB="45100" marR="90200" marL="90200" anchor="ctr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작년 여름 친구들과 인천부터 부산까지의 ‘자전거국토종주’를 완주한 경험이 있...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100" marB="45100" marR="90200" marL="90200" anchor="ctr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100" marB="45100" marR="90200" marL="90200" anchor="ctr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96350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우리공사 및 지원한 직무에 관심이 생긴 계기를 기술하고, 우리공사에서 근무하면서 어...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100" marB="45100" marR="90200" marL="90200" anchor="ctr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중학교 재학 중 방학숙제로 부화기를 제작했습니다. 처음 접해보는 전기회로 제...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100" marB="45100" marR="90200" marL="90200" anchor="ctr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100" marB="45100" marR="90200" marL="90200" anchor="ctr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96350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지원 분야와 관련된 우리공사의 주요 사업 중 본인이 어떤 부분에 기여하고 싶은지 기...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100" marB="45100" marR="90200" marL="90200" anchor="ctr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저는 항상 도전하는 인재입니다. 어려움이 찾아와도 발판 삼아 이겨내고, 목표...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100" marB="45100" marR="90200" marL="90200" anchor="ctr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100" marB="45100" marR="90200" marL="90200" anchor="ctr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96350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지원 분야와 관련된 우리공사의 주요 사업 중 본인이 어떤 부분에 기여하고 싶은지 기...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100" marB="45100" marR="90200" marL="90200" anchor="ctr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저는 항상 도전하는 인재입니다. 어려움이 찾아와도 발판 삼아 이겨내고, 목표...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100" marB="45100" marR="90200" marL="90200" anchor="ctr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100" marB="45100" marR="90200" marL="90200" anchor="ctr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7" name="Google Shape;417;p53"/>
          <p:cNvSpPr/>
          <p:nvPr/>
        </p:nvSpPr>
        <p:spPr>
          <a:xfrm>
            <a:off x="2168525" y="2335053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34631" y="242847"/>
            <a:ext cx="990738" cy="581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4"/>
          <p:cNvSpPr/>
          <p:nvPr/>
        </p:nvSpPr>
        <p:spPr>
          <a:xfrm>
            <a:off x="0" y="0"/>
            <a:ext cx="763928" cy="6858000"/>
          </a:xfrm>
          <a:prstGeom prst="rect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54"/>
          <p:cNvSpPr/>
          <p:nvPr/>
        </p:nvSpPr>
        <p:spPr>
          <a:xfrm>
            <a:off x="381964" y="5712108"/>
            <a:ext cx="381964" cy="3819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54"/>
          <p:cNvSpPr/>
          <p:nvPr/>
        </p:nvSpPr>
        <p:spPr>
          <a:xfrm>
            <a:off x="617373" y="-135330"/>
            <a:ext cx="525688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기술 설명 – LSTM 문장생성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54"/>
          <p:cNvSpPr txBox="1"/>
          <p:nvPr/>
        </p:nvSpPr>
        <p:spPr>
          <a:xfrm>
            <a:off x="381964" y="818777"/>
            <a:ext cx="4615974" cy="697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문제 발생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54"/>
          <p:cNvSpPr/>
          <p:nvPr/>
        </p:nvSpPr>
        <p:spPr>
          <a:xfrm>
            <a:off x="2168525" y="2335053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8" name="Google Shape;428;p54"/>
          <p:cNvGrpSpPr/>
          <p:nvPr/>
        </p:nvGrpSpPr>
        <p:grpSpPr>
          <a:xfrm>
            <a:off x="7278254" y="1877164"/>
            <a:ext cx="3953741" cy="1372978"/>
            <a:chOff x="985023" y="1806966"/>
            <a:chExt cx="3953741" cy="1372978"/>
          </a:xfrm>
        </p:grpSpPr>
        <p:pic>
          <p:nvPicPr>
            <p:cNvPr id="429" name="Google Shape;429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16759" y="1806966"/>
              <a:ext cx="1400175" cy="95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" name="Google Shape;430;p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19193" y="2024453"/>
              <a:ext cx="438150" cy="619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1" name="Google Shape;431;p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101718" y="2024453"/>
              <a:ext cx="438150" cy="619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2" name="Google Shape;432;p54"/>
            <p:cNvSpPr txBox="1"/>
            <p:nvPr/>
          </p:nvSpPr>
          <p:spPr>
            <a:xfrm>
              <a:off x="985023" y="2472058"/>
              <a:ext cx="3953741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158750" marR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[0,    1,    0,    0,    0,    0]</a:t>
              </a:r>
              <a:endPara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3" name="Google Shape;433;p54"/>
          <p:cNvSpPr txBox="1"/>
          <p:nvPr/>
        </p:nvSpPr>
        <p:spPr>
          <a:xfrm>
            <a:off x="977169" y="2591904"/>
            <a:ext cx="4615974" cy="1436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 개수 -&gt; 차원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 100,000 -&gt; 100,000 차원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4" name="Google Shape;434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21162" y="2094651"/>
            <a:ext cx="4381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21714" y="2094651"/>
            <a:ext cx="438150" cy="619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6" name="Google Shape;436;p54"/>
          <p:cNvGrpSpPr/>
          <p:nvPr/>
        </p:nvGrpSpPr>
        <p:grpSpPr>
          <a:xfrm>
            <a:off x="7382441" y="3181315"/>
            <a:ext cx="3953741" cy="1391005"/>
            <a:chOff x="985023" y="1788939"/>
            <a:chExt cx="3953741" cy="1391005"/>
          </a:xfrm>
        </p:grpSpPr>
        <p:pic>
          <p:nvPicPr>
            <p:cNvPr id="437" name="Google Shape;437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23656" y="1788939"/>
              <a:ext cx="1400175" cy="95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8" name="Google Shape;438;p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19193" y="2024453"/>
              <a:ext cx="438150" cy="619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9" name="Google Shape;439;p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101718" y="2024453"/>
              <a:ext cx="438150" cy="619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0" name="Google Shape;440;p54"/>
            <p:cNvSpPr txBox="1"/>
            <p:nvPr/>
          </p:nvSpPr>
          <p:spPr>
            <a:xfrm>
              <a:off x="985023" y="2472058"/>
              <a:ext cx="3953741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158750" marR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[0,    0,    1,    0,    0,    0]</a:t>
              </a:r>
              <a:endPara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1" name="Google Shape;441;p54"/>
          <p:cNvGrpSpPr/>
          <p:nvPr/>
        </p:nvGrpSpPr>
        <p:grpSpPr>
          <a:xfrm>
            <a:off x="7442605" y="4572320"/>
            <a:ext cx="3953741" cy="1414782"/>
            <a:chOff x="985023" y="1765162"/>
            <a:chExt cx="3953741" cy="1414782"/>
          </a:xfrm>
        </p:grpSpPr>
        <p:pic>
          <p:nvPicPr>
            <p:cNvPr id="442" name="Google Shape;442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39805" y="1765162"/>
              <a:ext cx="1400175" cy="95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25429" y="1986220"/>
              <a:ext cx="438150" cy="619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101718" y="2024453"/>
              <a:ext cx="438150" cy="619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5" name="Google Shape;445;p54"/>
            <p:cNvSpPr txBox="1"/>
            <p:nvPr/>
          </p:nvSpPr>
          <p:spPr>
            <a:xfrm>
              <a:off x="985023" y="2472058"/>
              <a:ext cx="3953741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158750" marR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[0,    0,    0,    1,    0,    0]</a:t>
              </a:r>
              <a:endPara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46" name="Google Shape;446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4341" y="3388184"/>
            <a:ext cx="4381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14925" y="3401313"/>
            <a:ext cx="4381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01672" y="4820709"/>
            <a:ext cx="4381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9809" y="4831611"/>
            <a:ext cx="43815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54"/>
          <p:cNvSpPr txBox="1"/>
          <p:nvPr/>
        </p:nvSpPr>
        <p:spPr>
          <a:xfrm>
            <a:off x="10554382" y="5787047"/>
            <a:ext cx="12128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………….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54"/>
          <p:cNvSpPr txBox="1"/>
          <p:nvPr/>
        </p:nvSpPr>
        <p:spPr>
          <a:xfrm>
            <a:off x="8752297" y="1527854"/>
            <a:ext cx="15405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10만 x 10만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2" name="Google Shape;452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34631" y="255547"/>
            <a:ext cx="990738" cy="581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5"/>
          <p:cNvSpPr/>
          <p:nvPr/>
        </p:nvSpPr>
        <p:spPr>
          <a:xfrm>
            <a:off x="0" y="0"/>
            <a:ext cx="763928" cy="6858000"/>
          </a:xfrm>
          <a:prstGeom prst="rect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55"/>
          <p:cNvSpPr/>
          <p:nvPr/>
        </p:nvSpPr>
        <p:spPr>
          <a:xfrm>
            <a:off x="381964" y="5712108"/>
            <a:ext cx="381964" cy="3819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55"/>
          <p:cNvSpPr/>
          <p:nvPr/>
        </p:nvSpPr>
        <p:spPr>
          <a:xfrm>
            <a:off x="617373" y="-135330"/>
            <a:ext cx="525688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 기술 설명 – LSTM 문장생성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55"/>
          <p:cNvSpPr txBox="1"/>
          <p:nvPr/>
        </p:nvSpPr>
        <p:spPr>
          <a:xfrm>
            <a:off x="381964" y="818777"/>
            <a:ext cx="4615974" cy="697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문제 개선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55"/>
          <p:cNvSpPr txBox="1"/>
          <p:nvPr/>
        </p:nvSpPr>
        <p:spPr>
          <a:xfrm>
            <a:off x="975442" y="1688722"/>
            <a:ext cx="54507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Sparse categorical crossentropy 사용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55"/>
          <p:cNvSpPr/>
          <p:nvPr/>
        </p:nvSpPr>
        <p:spPr>
          <a:xfrm>
            <a:off x="2168525" y="2335053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aRfmDJhBvaDeU2fYElFuk2HMz7eReQq0WPDm7vJPkV4fUv-BejdwAZVlbNx0d7Uk8PHgbuSy0yTZFXwq-DpRIre3tiSwJz6T6awXr4B3cwueEA1lqn6zKAobG8-nPJ-5sYGb7w8" id="463" name="Google Shape;46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5" y="2792253"/>
            <a:ext cx="7162800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55"/>
          <p:cNvSpPr txBox="1"/>
          <p:nvPr/>
        </p:nvSpPr>
        <p:spPr>
          <a:xfrm>
            <a:off x="-35428" y="3014027"/>
            <a:ext cx="545075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hot encoding (x)</a:t>
            </a:r>
            <a:endParaRPr/>
          </a:p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Integer encoding (o)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5" name="Google Shape;465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4631" y="255547"/>
            <a:ext cx="990738" cy="581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6"/>
          <p:cNvSpPr/>
          <p:nvPr/>
        </p:nvSpPr>
        <p:spPr>
          <a:xfrm>
            <a:off x="0" y="0"/>
            <a:ext cx="763928" cy="6858000"/>
          </a:xfrm>
          <a:prstGeom prst="rect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56"/>
          <p:cNvSpPr/>
          <p:nvPr/>
        </p:nvSpPr>
        <p:spPr>
          <a:xfrm>
            <a:off x="381964" y="5712108"/>
            <a:ext cx="381964" cy="3819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56"/>
          <p:cNvSpPr/>
          <p:nvPr/>
        </p:nvSpPr>
        <p:spPr>
          <a:xfrm>
            <a:off x="617373" y="-135330"/>
            <a:ext cx="525688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 기술 설명 – LSTM 문장생성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56"/>
          <p:cNvSpPr txBox="1"/>
          <p:nvPr/>
        </p:nvSpPr>
        <p:spPr>
          <a:xfrm>
            <a:off x="381964" y="818777"/>
            <a:ext cx="4615974" cy="697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LSTM을 이용한 문장생성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56"/>
          <p:cNvSpPr txBox="1"/>
          <p:nvPr/>
        </p:nvSpPr>
        <p:spPr>
          <a:xfrm>
            <a:off x="1145892" y="1510485"/>
            <a:ext cx="54507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토픽에 특화된 문장을 출력하는 것으로 생각됨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56"/>
          <p:cNvSpPr/>
          <p:nvPr/>
        </p:nvSpPr>
        <p:spPr>
          <a:xfrm>
            <a:off x="2168525" y="2335053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56"/>
          <p:cNvSpPr/>
          <p:nvPr/>
        </p:nvSpPr>
        <p:spPr>
          <a:xfrm>
            <a:off x="6818181" y="2010771"/>
            <a:ext cx="6096000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하지만</a:t>
            </a: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en-US" sz="14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저는</a:t>
            </a: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 날 한 사람들 앞에서 노래를 불렀습니다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되돌아보며</a:t>
            </a: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en-US" sz="14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첫날</a:t>
            </a: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약 여름 것으로 판매하는 없을 땐 언제 테이블과 정보가 못 않아도 과제를 했었습니다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친구들은</a:t>
            </a: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en-US" sz="14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저는</a:t>
            </a: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누구에게나 다른 관계 속에서 자기 속에서 화합할 수 있는 것은 없는 사람은 아직도 어려운 없습니다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환경</a:t>
            </a: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en-US" sz="14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후</a:t>
            </a: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팀 프로젝트를 하며 전공 친구들과 하여 분석하는 능력을 참 힘든 일은 정말 가장 큰 매력을 느꼈습니다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시너지</a:t>
            </a: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en-US" sz="14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효과</a:t>
            </a: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바탕으로 실용적이고 객관적인 마련하여 1의 경쟁률을 뚫고 서류전형을 통과할 수 있었습니다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목표</a:t>
            </a: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en-US" sz="14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달성</a:t>
            </a: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위해 및 끊임없이 가치를 위에서 찾아주는 저의 저의 인생에서 가장 큰 영향을 미칠 수 있다는 것을 깨달았습니다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56"/>
          <p:cNvSpPr/>
          <p:nvPr/>
        </p:nvSpPr>
        <p:spPr>
          <a:xfrm>
            <a:off x="1741828" y="6067721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br>
              <a:rPr b="0" i="0" lang="en-US" sz="2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accuracy: 0.5934 - loss: 2.4956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student\Desktop\다운로드.png" id="478" name="Google Shape;47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5907" y="2335058"/>
            <a:ext cx="5229225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56"/>
          <p:cNvSpPr txBox="1"/>
          <p:nvPr/>
        </p:nvSpPr>
        <p:spPr>
          <a:xfrm>
            <a:off x="7467600" y="698500"/>
            <a:ext cx="10414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입력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56"/>
          <p:cNvSpPr/>
          <p:nvPr/>
        </p:nvSpPr>
        <p:spPr>
          <a:xfrm>
            <a:off x="8248650" y="705695"/>
            <a:ext cx="469900" cy="3487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56"/>
          <p:cNvSpPr txBox="1"/>
          <p:nvPr/>
        </p:nvSpPr>
        <p:spPr>
          <a:xfrm>
            <a:off x="9060939" y="678013"/>
            <a:ext cx="10414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다음 단어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56"/>
          <p:cNvSpPr/>
          <p:nvPr/>
        </p:nvSpPr>
        <p:spPr>
          <a:xfrm>
            <a:off x="10165305" y="698500"/>
            <a:ext cx="469900" cy="348749"/>
          </a:xfrm>
          <a:prstGeom prst="rect">
            <a:avLst/>
          </a:prstGeom>
          <a:solidFill>
            <a:srgbClr val="0070C0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3" name="Google Shape;483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4631" y="255547"/>
            <a:ext cx="990738" cy="581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7"/>
          <p:cNvSpPr/>
          <p:nvPr/>
        </p:nvSpPr>
        <p:spPr>
          <a:xfrm>
            <a:off x="0" y="0"/>
            <a:ext cx="763928" cy="6858000"/>
          </a:xfrm>
          <a:prstGeom prst="rect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57"/>
          <p:cNvSpPr/>
          <p:nvPr/>
        </p:nvSpPr>
        <p:spPr>
          <a:xfrm>
            <a:off x="381964" y="5712108"/>
            <a:ext cx="381964" cy="3819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57"/>
          <p:cNvSpPr/>
          <p:nvPr/>
        </p:nvSpPr>
        <p:spPr>
          <a:xfrm>
            <a:off x="617373" y="-135330"/>
            <a:ext cx="525688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 기술 설명 – LSTM 문장생성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57"/>
          <p:cNvSpPr txBox="1"/>
          <p:nvPr/>
        </p:nvSpPr>
        <p:spPr>
          <a:xfrm>
            <a:off x="381964" y="818777"/>
            <a:ext cx="4615974" cy="697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LSTM을 이용한 문장생성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57"/>
          <p:cNvSpPr txBox="1"/>
          <p:nvPr/>
        </p:nvSpPr>
        <p:spPr>
          <a:xfrm>
            <a:off x="1145892" y="1510485"/>
            <a:ext cx="54507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토픽에 특화된 문장을 출력하는 것으로 생각됨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57"/>
          <p:cNvSpPr/>
          <p:nvPr/>
        </p:nvSpPr>
        <p:spPr>
          <a:xfrm>
            <a:off x="2168525" y="2335053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57"/>
          <p:cNvSpPr txBox="1"/>
          <p:nvPr/>
        </p:nvSpPr>
        <p:spPr>
          <a:xfrm>
            <a:off x="7467600" y="698500"/>
            <a:ext cx="10414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입력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57"/>
          <p:cNvSpPr/>
          <p:nvPr/>
        </p:nvSpPr>
        <p:spPr>
          <a:xfrm>
            <a:off x="8248650" y="705695"/>
            <a:ext cx="469900" cy="3487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57"/>
          <p:cNvSpPr txBox="1"/>
          <p:nvPr/>
        </p:nvSpPr>
        <p:spPr>
          <a:xfrm>
            <a:off x="9060939" y="678013"/>
            <a:ext cx="10414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다음 단어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57"/>
          <p:cNvSpPr/>
          <p:nvPr/>
        </p:nvSpPr>
        <p:spPr>
          <a:xfrm>
            <a:off x="10165305" y="698500"/>
            <a:ext cx="469900" cy="348749"/>
          </a:xfrm>
          <a:prstGeom prst="rect">
            <a:avLst/>
          </a:prstGeom>
          <a:solidFill>
            <a:srgbClr val="0070C0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57"/>
          <p:cNvSpPr/>
          <p:nvPr/>
        </p:nvSpPr>
        <p:spPr>
          <a:xfrm>
            <a:off x="1045042" y="6026331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br>
              <a:rPr b="0" i="0" lang="en-US" sz="2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accuracy: 0.1018 - loss: 8.1763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student\Desktop\다운로드 (1).png" id="499" name="Google Shape;49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503" y="2156816"/>
            <a:ext cx="5229225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57"/>
          <p:cNvSpPr/>
          <p:nvPr/>
        </p:nvSpPr>
        <p:spPr>
          <a:xfrm>
            <a:off x="6533639" y="2322886"/>
            <a:ext cx="60960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동기</a:t>
            </a: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en-US" sz="14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예로</a:t>
            </a: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지원했습니다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</a:t>
            </a: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en-US" sz="14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해결을</a:t>
            </a: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위해 단기적으로는 경험을 통해 쌓은 경험을 통해 쌓은 역량을 발휘할 수 있는 역량을 갖춘 인재가 되겠습니다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성장</a:t>
            </a: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en-US" sz="14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활동을</a:t>
            </a: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수행하면서 다양한 경험을 통해 의사소통 능력을 길렀습니다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인재</a:t>
            </a: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en-US" sz="14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중에서도</a:t>
            </a: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있는 경우 여러 및 실험 및 등록에 관한 다양한 사람들과 함께 하는 것이 중요하다고 생각합니다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효율성</a:t>
            </a: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en-US" sz="14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및</a:t>
            </a: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진출에 따른 필요한 역량을 쌓을 수 있습니다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1" name="Google Shape;501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4631" y="255547"/>
            <a:ext cx="990738" cy="581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8"/>
          <p:cNvSpPr/>
          <p:nvPr/>
        </p:nvSpPr>
        <p:spPr>
          <a:xfrm>
            <a:off x="0" y="0"/>
            <a:ext cx="763928" cy="6858000"/>
          </a:xfrm>
          <a:prstGeom prst="rect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58"/>
          <p:cNvSpPr/>
          <p:nvPr/>
        </p:nvSpPr>
        <p:spPr>
          <a:xfrm>
            <a:off x="381964" y="5712108"/>
            <a:ext cx="381964" cy="3819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58"/>
          <p:cNvSpPr/>
          <p:nvPr/>
        </p:nvSpPr>
        <p:spPr>
          <a:xfrm>
            <a:off x="617373" y="-135330"/>
            <a:ext cx="525688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기술 설명 – LSTM 문장생성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58"/>
          <p:cNvSpPr txBox="1"/>
          <p:nvPr/>
        </p:nvSpPr>
        <p:spPr>
          <a:xfrm>
            <a:off x="381964" y="818777"/>
            <a:ext cx="4615974" cy="697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LSTM을 이용한 문장생성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58"/>
          <p:cNvSpPr txBox="1"/>
          <p:nvPr/>
        </p:nvSpPr>
        <p:spPr>
          <a:xfrm>
            <a:off x="1145892" y="1510485"/>
            <a:ext cx="54507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토픽에 특화된 문장을 출력하는 것으로 생각됨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58"/>
          <p:cNvSpPr/>
          <p:nvPr/>
        </p:nvSpPr>
        <p:spPr>
          <a:xfrm>
            <a:off x="2168525" y="2335053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58"/>
          <p:cNvSpPr txBox="1"/>
          <p:nvPr/>
        </p:nvSpPr>
        <p:spPr>
          <a:xfrm>
            <a:off x="7467600" y="698500"/>
            <a:ext cx="10414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입력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58"/>
          <p:cNvSpPr/>
          <p:nvPr/>
        </p:nvSpPr>
        <p:spPr>
          <a:xfrm>
            <a:off x="8248650" y="705695"/>
            <a:ext cx="469900" cy="3487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58"/>
          <p:cNvSpPr txBox="1"/>
          <p:nvPr/>
        </p:nvSpPr>
        <p:spPr>
          <a:xfrm>
            <a:off x="9060939" y="678013"/>
            <a:ext cx="10414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다음 단어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58"/>
          <p:cNvSpPr/>
          <p:nvPr/>
        </p:nvSpPr>
        <p:spPr>
          <a:xfrm>
            <a:off x="10165305" y="698500"/>
            <a:ext cx="469900" cy="348749"/>
          </a:xfrm>
          <a:prstGeom prst="rect">
            <a:avLst/>
          </a:prstGeom>
          <a:solidFill>
            <a:srgbClr val="0070C0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58"/>
          <p:cNvSpPr/>
          <p:nvPr/>
        </p:nvSpPr>
        <p:spPr>
          <a:xfrm>
            <a:off x="1955800" y="5204685"/>
            <a:ext cx="351209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br>
              <a:rPr b="0" i="0" lang="en-US" sz="4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accuracy: 0.9252 - loss: 0.3542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6.googleusercontent.com/FyhQdrZKfFPpNYKiSYeqAUDvsBCjRcLP7vXjWTaCxFnCrhm1XyC6SKWk5S0X0WjzDG-4rlolPEcWuGjOph1CRncQm1OjR2o54NUDwsomPxPsqnTsKWGXaJSWUNzQ3YXGt09cNrI" id="517" name="Google Shape;51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1895" y="2207984"/>
            <a:ext cx="5128905" cy="341927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58"/>
          <p:cNvSpPr/>
          <p:nvPr/>
        </p:nvSpPr>
        <p:spPr>
          <a:xfrm>
            <a:off x="6096000" y="2471069"/>
            <a:ext cx="6096000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조직</a:t>
            </a: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en-US" sz="14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모두</a:t>
            </a: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또한 높은 가진 가진 서비스를 된 리스크관리부와 숙식 주어진 사고 동안 기술을 강연을 만들어 1등을 차지할 것이고 마칠 수 있었습니다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소통 </a:t>
            </a:r>
            <a:r>
              <a:rPr b="0" i="0" lang="en-US" sz="14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속에서</a:t>
            </a: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해답을 찾아내다 참가하는</a:t>
            </a: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1등을 서비스를 싶어 그 프로젝트를 반응을 공유하며 듣고 저의 문제도 통해 자리를 만들었습니다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행동</a:t>
            </a: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en-US" sz="14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큰</a:t>
            </a: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수립하여 조장은 해야겠다는 있었고 고객과의 신뢰를 성공적으로 없이 여러 저의 의견에 모두 맡았습니다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사회</a:t>
            </a: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en-US" sz="14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수업</a:t>
            </a: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것도 일 있어서 모두 연습 준비를 들었고 많은 시간을 훈련 에너지 연락을 많은 무사히 하였습니다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9" name="Google Shape;519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4631" y="255547"/>
            <a:ext cx="990738" cy="581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9"/>
          <p:cNvSpPr/>
          <p:nvPr/>
        </p:nvSpPr>
        <p:spPr>
          <a:xfrm>
            <a:off x="0" y="0"/>
            <a:ext cx="763928" cy="6858000"/>
          </a:xfrm>
          <a:prstGeom prst="rect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59"/>
          <p:cNvSpPr/>
          <p:nvPr/>
        </p:nvSpPr>
        <p:spPr>
          <a:xfrm>
            <a:off x="381964" y="5712108"/>
            <a:ext cx="381964" cy="3819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6" name="Google Shape;526;p59"/>
          <p:cNvGrpSpPr/>
          <p:nvPr/>
        </p:nvGrpSpPr>
        <p:grpSpPr>
          <a:xfrm>
            <a:off x="378686" y="1491877"/>
            <a:ext cx="5715000" cy="1268412"/>
            <a:chOff x="587548" y="900773"/>
            <a:chExt cx="4657725" cy="1268412"/>
          </a:xfrm>
        </p:grpSpPr>
        <p:sp>
          <p:nvSpPr>
            <p:cNvPr id="527" name="Google Shape;527;p59"/>
            <p:cNvSpPr/>
            <p:nvPr/>
          </p:nvSpPr>
          <p:spPr>
            <a:xfrm>
              <a:off x="587548" y="900773"/>
              <a:ext cx="4657725" cy="1268412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286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8" name="Google Shape;528;p59"/>
            <p:cNvSpPr txBox="1"/>
            <p:nvPr/>
          </p:nvSpPr>
          <p:spPr>
            <a:xfrm>
              <a:off x="932209" y="955062"/>
              <a:ext cx="4165569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Malgun Gothic"/>
                <a:buAutoNum type="arabicPeriod"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교사 강요(teacher forcing)</a:t>
              </a:r>
              <a:endParaRPr b="0" i="0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429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Malgun Gothic"/>
                <a:buAutoNum type="arabicPeriod"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관찰 : 빈도수가 높은 단어를 출력하는 경향</a:t>
              </a:r>
              <a:endParaRPr b="0" i="0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429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Malgun Gothic"/>
                <a:buAutoNum type="arabicPeriod"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메모리 초과 문제 -&gt; 토큰화 테크닉으로 해결함</a:t>
              </a:r>
              <a:endParaRPr b="0" i="0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29" name="Google Shape;529;p59"/>
          <p:cNvSpPr/>
          <p:nvPr/>
        </p:nvSpPr>
        <p:spPr>
          <a:xfrm>
            <a:off x="378686" y="2978913"/>
            <a:ext cx="4819650" cy="3712369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0" name="Google Shape;530;p59"/>
          <p:cNvSpPr txBox="1"/>
          <p:nvPr/>
        </p:nvSpPr>
        <p:spPr>
          <a:xfrm>
            <a:off x="881062" y="3217922"/>
            <a:ext cx="4541838" cy="1938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교사 강요(teacher forcing)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디코더에 정답을 입력하여, </a:t>
            </a:r>
            <a:endParaRPr/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모델이 잘못된 예측하는 것을 보정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관찰 :</a:t>
            </a:r>
            <a:endParaRPr/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전이학습모델(뉴스기사) -&gt; 다채로운 표현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wikidocs.net/images/page/24996/%EC%9D%B8%EC%BD%94%EB%8D%94%EB%94%94%EC%BD%94%EB%8D%94%EB%AA%A8%EB%8D%B8.PNG" id="531" name="Google Shape;531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4425" y="2277628"/>
            <a:ext cx="7267575" cy="1857376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59"/>
          <p:cNvSpPr/>
          <p:nvPr/>
        </p:nvSpPr>
        <p:spPr>
          <a:xfrm>
            <a:off x="378686" y="-135330"/>
            <a:ext cx="573426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기술 설명 – Seq2seq 제목 추천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3" name="Google Shape;533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34631" y="255547"/>
            <a:ext cx="990738" cy="581106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59"/>
          <p:cNvSpPr txBox="1"/>
          <p:nvPr/>
        </p:nvSpPr>
        <p:spPr>
          <a:xfrm>
            <a:off x="517332" y="400865"/>
            <a:ext cx="24638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요약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0"/>
          <p:cNvSpPr/>
          <p:nvPr/>
        </p:nvSpPr>
        <p:spPr>
          <a:xfrm>
            <a:off x="0" y="0"/>
            <a:ext cx="763928" cy="6858000"/>
          </a:xfrm>
          <a:prstGeom prst="rect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60"/>
          <p:cNvSpPr/>
          <p:nvPr/>
        </p:nvSpPr>
        <p:spPr>
          <a:xfrm>
            <a:off x="381964" y="5712108"/>
            <a:ext cx="381964" cy="3819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60"/>
          <p:cNvSpPr/>
          <p:nvPr/>
        </p:nvSpPr>
        <p:spPr>
          <a:xfrm>
            <a:off x="378672" y="-135325"/>
            <a:ext cx="7227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기술 설명 – Seq2seq 제목 추천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60"/>
          <p:cNvSpPr txBox="1"/>
          <p:nvPr/>
        </p:nvSpPr>
        <p:spPr>
          <a:xfrm>
            <a:off x="900127" y="577425"/>
            <a:ext cx="7048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준비 : 소제목- 본문 분리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60"/>
          <p:cNvSpPr/>
          <p:nvPr/>
        </p:nvSpPr>
        <p:spPr>
          <a:xfrm>
            <a:off x="3630613" y="182562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4" name="Google Shape;544;p60"/>
          <p:cNvGraphicFramePr/>
          <p:nvPr/>
        </p:nvGraphicFramePr>
        <p:xfrm>
          <a:off x="4285026" y="182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{7F02799F-894C-4854-B418-98D3BAE84E9F}</a:tableStyleId>
              </a:tblPr>
              <a:tblGrid>
                <a:gridCol w="3830275"/>
                <a:gridCol w="3830275"/>
              </a:tblGrid>
              <a:tr h="603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Title</a:t>
                      </a:r>
                      <a:endParaRPr sz="1300" u="none" cap="none" strike="noStrike"/>
                    </a:p>
                  </a:txBody>
                  <a:tcPr marT="45700" marB="45700" marR="82275" marL="82275" anchor="ctr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</a:t>
                      </a:r>
                      <a:endParaRPr sz="1300" u="none" cap="none" strike="noStrike"/>
                    </a:p>
                  </a:txBody>
                  <a:tcPr marT="45700" marB="45700" marR="82275" marL="82275" anchor="ctr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4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"교내 스포츠 경기 활성화를 위한 노력"</a:t>
                      </a:r>
                      <a:endParaRPr sz="1300" u="none" cap="none" strike="noStrike"/>
                    </a:p>
                  </a:txBody>
                  <a:tcPr marT="45700" marB="45700" marR="82275" marL="82275" anchor="ctr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대학 3학년 때 교내 배구 서포터즈 활동을 했습니다. 타과생들에겐 생소할 수 있는 ...</a:t>
                      </a:r>
                      <a:endParaRPr sz="1300" u="none" cap="none" strike="noStrike"/>
                    </a:p>
                  </a:txBody>
                  <a:tcPr marT="45700" marB="45700" marR="82275" marL="82275" anchor="ctr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4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"스포츠를 향한 오랜 관심"</a:t>
                      </a:r>
                      <a:endParaRPr sz="1300" u="none" cap="none" strike="noStrike"/>
                    </a:p>
                  </a:txBody>
                  <a:tcPr marT="45700" marB="45700" marR="82275" marL="82275" anchor="ctr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중학교 정규수업을 들으며 스포츠를 처음 접했으며 모든 종목 수행평가에서 만점을 받으...</a:t>
                      </a:r>
                      <a:endParaRPr sz="1300" u="none" cap="none" strike="noStrike"/>
                    </a:p>
                  </a:txBody>
                  <a:tcPr marT="45700" marB="45700" marR="82275" marL="82275" anchor="ctr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4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"매출 손실을 막기 위한 관리자가 지녀야 할 책임감"</a:t>
                      </a:r>
                      <a:endParaRPr sz="1300" u="none" cap="none" strike="noStrike"/>
                    </a:p>
                  </a:txBody>
                  <a:tcPr marT="45700" marB="45700" marR="82275" marL="82275" anchor="ctr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2년 전 카페의 관리자로 근무하며, 과발주로 인해 매장의 매출 손실을 막은 경험이 ...</a:t>
                      </a:r>
                      <a:endParaRPr sz="1300" u="none" cap="none" strike="noStrike"/>
                    </a:p>
                  </a:txBody>
                  <a:tcPr marT="45700" marB="45700" marR="82275" marL="82275" anchor="ctr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4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"탁월한 지식 수용 능력과 응용력"</a:t>
                      </a:r>
                      <a:endParaRPr sz="1300" u="none" cap="none" strike="noStrike"/>
                    </a:p>
                  </a:txBody>
                  <a:tcPr marT="45700" marB="45700" marR="82275" marL="82275" anchor="ctr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 지식을 수용하는 데 탁월한 학습능력을 갖추고 있습니다.\n대학 2학년 때 가...</a:t>
                      </a:r>
                      <a:endParaRPr sz="1300" u="none" cap="none" strike="noStrike"/>
                    </a:p>
                  </a:txBody>
                  <a:tcPr marT="45700" marB="45700" marR="82275" marL="82275" anchor="ctr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4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"체계적인 계획을 통한 걱정 줄이기”</a:t>
                      </a:r>
                      <a:endParaRPr sz="1300" u="none" cap="none" strike="noStrike"/>
                    </a:p>
                  </a:txBody>
                  <a:tcPr marT="45700" marB="45700" marR="82275" marL="82275" anchor="ctr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반면 현재에 집중하기 보다 앞선 걱정을 많이 하는 경향이 있습니다. 특히 시험을 준...</a:t>
                      </a:r>
                      <a:endParaRPr sz="1300" u="none" cap="none" strike="noStrike"/>
                    </a:p>
                  </a:txBody>
                  <a:tcPr marT="45700" marB="45700" marR="82275" marL="82275" anchor="ctr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45" name="Google Shape;545;p60"/>
          <p:cNvSpPr/>
          <p:nvPr/>
        </p:nvSpPr>
        <p:spPr>
          <a:xfrm>
            <a:off x="2265363" y="182562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6" name="Google Shape;546;p60"/>
          <p:cNvGraphicFramePr/>
          <p:nvPr/>
        </p:nvGraphicFramePr>
        <p:xfrm>
          <a:off x="900113" y="16054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{7F02799F-894C-4854-B418-98D3BAE84E9F}</a:tableStyleId>
              </a:tblPr>
              <a:tblGrid>
                <a:gridCol w="2932250"/>
              </a:tblGrid>
              <a:tr h="452300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제목-본문 분리 전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000" marB="23000" marR="46000" marL="460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6EE"/>
                    </a:solidFill>
                  </a:tcPr>
                </a:tc>
              </a:tr>
              <a:tr h="732900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\n"교내 스포츠 경기 활성화를 위한 노력"\n\n대학 3학년 때 교내 배구 서포터...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b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000" marB="23000" marR="46000" marL="4600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2300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\n"매출 손실을 막기 위한 관리자가 지녀야 할 책임감"\n\n2년 전 카페의 관리...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000" marB="23000" marR="46000" marL="46000" anchor="ctr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2300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\n"탁월한 지식 수용 능력과 응용력"\n\n새로운 지식을 수용하는 데 탁월한 학습...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000" marB="23000" marR="46000" marL="46000" anchor="ctr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47" name="Google Shape;547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34631" y="268247"/>
            <a:ext cx="990738" cy="581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1"/>
          <p:cNvSpPr/>
          <p:nvPr/>
        </p:nvSpPr>
        <p:spPr>
          <a:xfrm>
            <a:off x="0" y="0"/>
            <a:ext cx="763928" cy="6858000"/>
          </a:xfrm>
          <a:prstGeom prst="rect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61"/>
          <p:cNvSpPr/>
          <p:nvPr/>
        </p:nvSpPr>
        <p:spPr>
          <a:xfrm>
            <a:off x="381964" y="5712108"/>
            <a:ext cx="381964" cy="3819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61"/>
          <p:cNvSpPr/>
          <p:nvPr/>
        </p:nvSpPr>
        <p:spPr>
          <a:xfrm>
            <a:off x="378670" y="-135325"/>
            <a:ext cx="8182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기술 설명 – Seq2seq 제목 추천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61"/>
          <p:cNvSpPr txBox="1"/>
          <p:nvPr/>
        </p:nvSpPr>
        <p:spPr>
          <a:xfrm>
            <a:off x="381964" y="818777"/>
            <a:ext cx="4615974" cy="697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Romanize 패키지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61"/>
          <p:cNvSpPr/>
          <p:nvPr/>
        </p:nvSpPr>
        <p:spPr>
          <a:xfrm>
            <a:off x="3630613" y="182562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61"/>
          <p:cNvSpPr/>
          <p:nvPr/>
        </p:nvSpPr>
        <p:spPr>
          <a:xfrm>
            <a:off x="2265363" y="182562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61"/>
          <p:cNvSpPr/>
          <p:nvPr/>
        </p:nvSpPr>
        <p:spPr>
          <a:xfrm>
            <a:off x="5911850" y="1945843"/>
            <a:ext cx="23921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Krtpy 소개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5.googleusercontent.com/LKU8U91290nokoFNu6iZzywQk8K5mY_NgHEARZq8Nn57uszRXwyUuYDev2rjxvaN5U8-fN-v_2UttcUhSKhQBqtCXRksLriw1owjojEV0u89OqpBDMZ7mQc5Plg0-vh8K_Hrrbc" id="559" name="Google Shape;55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9375" y="2140221"/>
            <a:ext cx="4562475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61"/>
          <p:cNvSpPr txBox="1"/>
          <p:nvPr/>
        </p:nvSpPr>
        <p:spPr>
          <a:xfrm>
            <a:off x="7109751" y="2550358"/>
            <a:ext cx="41656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장점 : 변환(한글-&gt;로마자)과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역변환(로마자-&gt;한글)이 안정적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단점 : Python2로 쓰인 패키지로서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porting이 요구됨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1" name="Google Shape;561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4631" y="255547"/>
            <a:ext cx="990738" cy="581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2"/>
          <p:cNvSpPr/>
          <p:nvPr/>
        </p:nvSpPr>
        <p:spPr>
          <a:xfrm>
            <a:off x="0" y="0"/>
            <a:ext cx="763928" cy="6858000"/>
          </a:xfrm>
          <a:prstGeom prst="rect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62"/>
          <p:cNvSpPr/>
          <p:nvPr/>
        </p:nvSpPr>
        <p:spPr>
          <a:xfrm>
            <a:off x="381964" y="5712108"/>
            <a:ext cx="381964" cy="3819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62"/>
          <p:cNvSpPr/>
          <p:nvPr/>
        </p:nvSpPr>
        <p:spPr>
          <a:xfrm>
            <a:off x="381972" y="38350"/>
            <a:ext cx="70641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 기술 설명 – Seq2seq 제목 추천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62"/>
          <p:cNvSpPr txBox="1"/>
          <p:nvPr/>
        </p:nvSpPr>
        <p:spPr>
          <a:xfrm>
            <a:off x="381964" y="818777"/>
            <a:ext cx="4615974" cy="697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Romanize 패키지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62"/>
          <p:cNvSpPr/>
          <p:nvPr/>
        </p:nvSpPr>
        <p:spPr>
          <a:xfrm>
            <a:off x="3630613" y="182562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62"/>
          <p:cNvSpPr/>
          <p:nvPr/>
        </p:nvSpPr>
        <p:spPr>
          <a:xfrm>
            <a:off x="2265363" y="182562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5.googleusercontent.com/LaWutj9ahuB1l4pw4MUPIlJbv4i1vOgQ2rfPgOU4IDT5MXafcok9ClyzSUZlxBCpoBI4q-d9GobGwqHdHrdxhyXIOPw9GsgI28VjUANdVoF8QxCiEaBvaJYMht_iVghWyNNMA1g" id="572" name="Google Shape;572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3774" y="1486320"/>
            <a:ext cx="7064143" cy="215637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https://lh5.googleusercontent.com/UQz2KzXI9I4tTpYCe9gxlYA3c8TRZVIpaax7yQd5XAOrVFkUHgqATU_pcgYvrEigxtOF7gmW3Mv3CHV6Ows6KIcQTS8fa9eJTLAESWOG9hvMaTbUda3EFlLLVafcRaIIpH7V7_k" id="573" name="Google Shape;573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4363" y="4409240"/>
            <a:ext cx="4859337" cy="22590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74" name="Google Shape;574;p62"/>
          <p:cNvSpPr/>
          <p:nvPr/>
        </p:nvSpPr>
        <p:spPr>
          <a:xfrm>
            <a:off x="7990004" y="3841750"/>
            <a:ext cx="371359" cy="419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55B2E1"/>
          </a:solidFill>
          <a:ln cap="flat" cmpd="sng" w="25400">
            <a:solidFill>
              <a:srgbClr val="72AC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62"/>
          <p:cNvSpPr txBox="1"/>
          <p:nvPr/>
        </p:nvSpPr>
        <p:spPr>
          <a:xfrm>
            <a:off x="6491635" y="663030"/>
            <a:ext cx="2514600" cy="54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Romanize 활용 예시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62"/>
          <p:cNvSpPr/>
          <p:nvPr/>
        </p:nvSpPr>
        <p:spPr>
          <a:xfrm>
            <a:off x="507547" y="2331213"/>
            <a:ext cx="3670753" cy="3712369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7" name="Google Shape;577;p62"/>
          <p:cNvSpPr txBox="1"/>
          <p:nvPr/>
        </p:nvSpPr>
        <p:spPr>
          <a:xfrm>
            <a:off x="899494" y="2282825"/>
            <a:ext cx="3187700" cy="3019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Bad case</a:t>
            </a:r>
            <a:endParaRPr/>
          </a:p>
          <a:p>
            <a:pPr indent="0" lvl="0" marL="158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하이 -&gt; ha.i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Ha.i -&gt; 하이이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OOO가 되도록… -&gt; ooo ka …</a:t>
            </a:r>
            <a:endParaRPr/>
          </a:p>
          <a:p>
            <a:pPr indent="0" lvl="0" marL="158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Ooo ka … -&gt; 오오오가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8" name="Google Shape;578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34631" y="255547"/>
            <a:ext cx="990738" cy="581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/>
          <p:nvPr/>
        </p:nvSpPr>
        <p:spPr>
          <a:xfrm>
            <a:off x="4143549" y="2288458"/>
            <a:ext cx="6539946" cy="22810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6"/>
          <p:cNvSpPr/>
          <p:nvPr/>
        </p:nvSpPr>
        <p:spPr>
          <a:xfrm>
            <a:off x="1508504" y="2288458"/>
            <a:ext cx="2286000" cy="2281083"/>
          </a:xfrm>
          <a:prstGeom prst="rect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6"/>
          <p:cNvSpPr/>
          <p:nvPr/>
        </p:nvSpPr>
        <p:spPr>
          <a:xfrm>
            <a:off x="4525513" y="2288458"/>
            <a:ext cx="553288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취업 준비생들의 자기소개서 작성에 도움이 되는 기능을 제공한다.</a:t>
            </a:r>
            <a:endParaRPr/>
          </a:p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다양한 NLP 모델을 활용한다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6"/>
          <p:cNvSpPr/>
          <p:nvPr/>
        </p:nvSpPr>
        <p:spPr>
          <a:xfrm>
            <a:off x="3952567" y="4378559"/>
            <a:ext cx="381964" cy="381964"/>
          </a:xfrm>
          <a:prstGeom prst="rect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6"/>
          <p:cNvSpPr txBox="1"/>
          <p:nvPr/>
        </p:nvSpPr>
        <p:spPr>
          <a:xfrm>
            <a:off x="1222004" y="1490098"/>
            <a:ext cx="2572500" cy="79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주제 선정 배경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34631" y="242847"/>
            <a:ext cx="990738" cy="581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3"/>
          <p:cNvSpPr/>
          <p:nvPr/>
        </p:nvSpPr>
        <p:spPr>
          <a:xfrm>
            <a:off x="0" y="0"/>
            <a:ext cx="763928" cy="6858000"/>
          </a:xfrm>
          <a:prstGeom prst="rect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63"/>
          <p:cNvSpPr/>
          <p:nvPr/>
        </p:nvSpPr>
        <p:spPr>
          <a:xfrm>
            <a:off x="381964" y="5712108"/>
            <a:ext cx="381964" cy="3819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63"/>
          <p:cNvSpPr txBox="1"/>
          <p:nvPr/>
        </p:nvSpPr>
        <p:spPr>
          <a:xfrm>
            <a:off x="381964" y="818777"/>
            <a:ext cx="4615974" cy="697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Romanize 패키지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63"/>
          <p:cNvSpPr/>
          <p:nvPr/>
        </p:nvSpPr>
        <p:spPr>
          <a:xfrm>
            <a:off x="3630613" y="182562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63"/>
          <p:cNvSpPr/>
          <p:nvPr/>
        </p:nvSpPr>
        <p:spPr>
          <a:xfrm>
            <a:off x="2265363" y="182562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63"/>
          <p:cNvSpPr txBox="1"/>
          <p:nvPr/>
        </p:nvSpPr>
        <p:spPr>
          <a:xfrm>
            <a:off x="1360147" y="2011049"/>
            <a:ext cx="2832100" cy="2431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Romanize 적용 효과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기존 1708개 -&gt; 37개로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약 50배  차원감소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5.googleusercontent.com/Job4QFSgopnmEPQOYFnvlp5NUSJL1hLWwrHKrNt_TO6YcXI8w328LaV_G7Zmxl4FmO1ASvnvAnESgBMlBB6WldEt-5kbdNxogjbb61Dpk51DacsoS79ElyvCuSvwapdvKlmy7oo" id="589" name="Google Shape;589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4960" y="4498932"/>
            <a:ext cx="6343650" cy="1066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9Ix4NOuFSt6LCxckl5VpfDmyoMm5-6A5KTK13ANy1msfobrN6KE_INr8Z3qu7KQZCz3q1tvT-i_TuAW1SwzDY6AdFlKh195tgSvrNpheGhOUQ4wlv3NrTa0Tq1NacAoLsn3bzpw" id="590" name="Google Shape;590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8466" y="818777"/>
            <a:ext cx="7105650" cy="3133726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63"/>
          <p:cNvSpPr/>
          <p:nvPr/>
        </p:nvSpPr>
        <p:spPr>
          <a:xfrm>
            <a:off x="7981835" y="3535636"/>
            <a:ext cx="469900" cy="853531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BBD6EE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2" name="Google Shape;592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34631" y="255547"/>
            <a:ext cx="990738" cy="581106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63"/>
          <p:cNvSpPr/>
          <p:nvPr/>
        </p:nvSpPr>
        <p:spPr>
          <a:xfrm>
            <a:off x="381972" y="38350"/>
            <a:ext cx="70641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 기술 설명 – Seq2seq 제목 추천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4"/>
          <p:cNvSpPr/>
          <p:nvPr/>
        </p:nvSpPr>
        <p:spPr>
          <a:xfrm>
            <a:off x="0" y="0"/>
            <a:ext cx="763928" cy="6858000"/>
          </a:xfrm>
          <a:prstGeom prst="rect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64"/>
          <p:cNvSpPr/>
          <p:nvPr/>
        </p:nvSpPr>
        <p:spPr>
          <a:xfrm>
            <a:off x="381964" y="5712108"/>
            <a:ext cx="381964" cy="3819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64"/>
          <p:cNvSpPr txBox="1"/>
          <p:nvPr/>
        </p:nvSpPr>
        <p:spPr>
          <a:xfrm>
            <a:off x="381964" y="818777"/>
            <a:ext cx="4615974" cy="697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제목 Bad &amp; Good case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64"/>
          <p:cNvSpPr/>
          <p:nvPr/>
        </p:nvSpPr>
        <p:spPr>
          <a:xfrm>
            <a:off x="3630613" y="182562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64"/>
          <p:cNvSpPr/>
          <p:nvPr/>
        </p:nvSpPr>
        <p:spPr>
          <a:xfrm>
            <a:off x="2265363" y="182562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3" name="Google Shape;603;p64"/>
          <p:cNvGraphicFramePr/>
          <p:nvPr/>
        </p:nvGraphicFramePr>
        <p:xfrm>
          <a:off x="2348401" y="26788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{7F02799F-894C-4854-B418-98D3BAE84E9F}</a:tableStyleId>
              </a:tblPr>
              <a:tblGrid>
                <a:gridCol w="2781300"/>
                <a:gridCol w="2781300"/>
                <a:gridCol w="2781300"/>
              </a:tblGrid>
              <a:tr h="635825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생성 제목</a:t>
                      </a:r>
                      <a:endParaRPr/>
                    </a:p>
                  </a:txBody>
                  <a:tcPr marT="47625" marB="47625" marR="95250" marL="9525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실제 제목</a:t>
                      </a:r>
                      <a:endParaRPr/>
                    </a:p>
                  </a:txBody>
                  <a:tcPr marT="47625" marB="47625" marR="95250" marL="9525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자소서 내용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무사를 통한 성공 </a:t>
                      </a:r>
                      <a:endParaRPr/>
                    </a:p>
                  </a:txBody>
                  <a:tcPr marT="47625" marB="47625" marR="95250" marL="9525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"탁월한 지식 수용 능력과 응용력"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새로운 지식을 수용하는 데 탁월한 학습능력을 갖추고 있습니다. 대학 2학년 때 가상 스포츠 행사를 통한 현실적인 기업의 마케팅 방법과 예산을 수립하는 과제를 수행했습니다…….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04" name="Google Shape;604;p64"/>
          <p:cNvSpPr/>
          <p:nvPr/>
        </p:nvSpPr>
        <p:spPr>
          <a:xfrm>
            <a:off x="2084702" y="1861567"/>
            <a:ext cx="1561005" cy="69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Bad case</a:t>
            </a:r>
            <a:endParaRPr/>
          </a:p>
        </p:txBody>
      </p:sp>
      <p:pic>
        <p:nvPicPr>
          <p:cNvPr id="605" name="Google Shape;605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34631" y="255547"/>
            <a:ext cx="990738" cy="581106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64"/>
          <p:cNvSpPr/>
          <p:nvPr/>
        </p:nvSpPr>
        <p:spPr>
          <a:xfrm>
            <a:off x="381972" y="38350"/>
            <a:ext cx="70641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 기술 설명 – Seq2seq 제목 추천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5"/>
          <p:cNvSpPr/>
          <p:nvPr/>
        </p:nvSpPr>
        <p:spPr>
          <a:xfrm>
            <a:off x="0" y="0"/>
            <a:ext cx="763928" cy="6858000"/>
          </a:xfrm>
          <a:prstGeom prst="rect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65"/>
          <p:cNvSpPr/>
          <p:nvPr/>
        </p:nvSpPr>
        <p:spPr>
          <a:xfrm>
            <a:off x="381964" y="5712108"/>
            <a:ext cx="381964" cy="3819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65"/>
          <p:cNvSpPr txBox="1"/>
          <p:nvPr/>
        </p:nvSpPr>
        <p:spPr>
          <a:xfrm>
            <a:off x="381964" y="818777"/>
            <a:ext cx="4615974" cy="697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제목 Bad &amp; Good case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65"/>
          <p:cNvSpPr/>
          <p:nvPr/>
        </p:nvSpPr>
        <p:spPr>
          <a:xfrm>
            <a:off x="3630613" y="182562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65"/>
          <p:cNvSpPr/>
          <p:nvPr/>
        </p:nvSpPr>
        <p:spPr>
          <a:xfrm>
            <a:off x="2265363" y="182562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65"/>
          <p:cNvSpPr/>
          <p:nvPr/>
        </p:nvSpPr>
        <p:spPr>
          <a:xfrm>
            <a:off x="2027312" y="1661542"/>
            <a:ext cx="1561005" cy="69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Bad case</a:t>
            </a:r>
            <a:endParaRPr/>
          </a:p>
        </p:txBody>
      </p:sp>
      <p:graphicFrame>
        <p:nvGraphicFramePr>
          <p:cNvPr id="617" name="Google Shape;617;p65"/>
          <p:cNvGraphicFramePr/>
          <p:nvPr/>
        </p:nvGraphicFramePr>
        <p:xfrm>
          <a:off x="2265363" y="228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{7F02799F-894C-4854-B418-98D3BAE84E9F}</a:tableStyleId>
              </a:tblPr>
              <a:tblGrid>
                <a:gridCol w="2781300"/>
                <a:gridCol w="2781300"/>
                <a:gridCol w="2781300"/>
              </a:tblGrid>
              <a:tr h="660400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생성 제목</a:t>
                      </a:r>
                      <a:endParaRPr/>
                    </a:p>
                  </a:txBody>
                  <a:tcPr marT="47625" marB="47625" marR="95250" marL="9525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실제 제목</a:t>
                      </a:r>
                      <a:endParaRPr/>
                    </a:p>
                  </a:txBody>
                  <a:tcPr marT="47625" marB="47625" marR="95250" marL="9525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자소서 내용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702725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동적인 관심의 기적 </a:t>
                      </a:r>
                      <a:endParaRPr/>
                    </a:p>
                  </a:txBody>
                  <a:tcPr marT="47625" marB="47625" marR="95250" marL="9525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"아버지에게서 배운 성실성과 소통 능력"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평소 꾸준함과 성실함을 강조하시던 부모님은 제가 아침형 인간이 되기를 바라셨습니다 아버지께서는 저에게 아침운동을 제안하셨고 …….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18" name="Google Shape;618;p65"/>
          <p:cNvSpPr/>
          <p:nvPr/>
        </p:nvSpPr>
        <p:spPr>
          <a:xfrm>
            <a:off x="1915776" y="379681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9" name="Google Shape;619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34631" y="255547"/>
            <a:ext cx="990738" cy="581106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65"/>
          <p:cNvSpPr/>
          <p:nvPr/>
        </p:nvSpPr>
        <p:spPr>
          <a:xfrm>
            <a:off x="381972" y="38350"/>
            <a:ext cx="70641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 기술 설명 – Seq2seq 제목 추천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6"/>
          <p:cNvSpPr/>
          <p:nvPr/>
        </p:nvSpPr>
        <p:spPr>
          <a:xfrm>
            <a:off x="0" y="0"/>
            <a:ext cx="763928" cy="6858000"/>
          </a:xfrm>
          <a:prstGeom prst="rect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66"/>
          <p:cNvSpPr/>
          <p:nvPr/>
        </p:nvSpPr>
        <p:spPr>
          <a:xfrm>
            <a:off x="381964" y="5712108"/>
            <a:ext cx="381964" cy="3819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66"/>
          <p:cNvSpPr txBox="1"/>
          <p:nvPr/>
        </p:nvSpPr>
        <p:spPr>
          <a:xfrm>
            <a:off x="381964" y="818777"/>
            <a:ext cx="4615974" cy="697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제목 Bad &amp; Good case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66"/>
          <p:cNvSpPr/>
          <p:nvPr/>
        </p:nvSpPr>
        <p:spPr>
          <a:xfrm>
            <a:off x="3630613" y="182562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66"/>
          <p:cNvSpPr/>
          <p:nvPr/>
        </p:nvSpPr>
        <p:spPr>
          <a:xfrm>
            <a:off x="2265363" y="182562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66"/>
          <p:cNvSpPr/>
          <p:nvPr/>
        </p:nvSpPr>
        <p:spPr>
          <a:xfrm>
            <a:off x="2211820" y="1347925"/>
            <a:ext cx="14606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case</a:t>
            </a:r>
            <a:endParaRPr/>
          </a:p>
        </p:txBody>
      </p:sp>
      <p:graphicFrame>
        <p:nvGraphicFramePr>
          <p:cNvPr id="631" name="Google Shape;631;p66"/>
          <p:cNvGraphicFramePr/>
          <p:nvPr/>
        </p:nvGraphicFramePr>
        <p:xfrm>
          <a:off x="2265363" y="20529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{7F02799F-894C-4854-B418-98D3BAE84E9F}</a:tableStyleId>
              </a:tblPr>
              <a:tblGrid>
                <a:gridCol w="2781300"/>
                <a:gridCol w="2781300"/>
                <a:gridCol w="2781300"/>
              </a:tblGrid>
              <a:tr h="745225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생성 제목</a:t>
                      </a:r>
                      <a:endParaRPr/>
                    </a:p>
                  </a:txBody>
                  <a:tcPr marT="47625" marB="47625" marR="95250" marL="9525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실제 제목</a:t>
                      </a:r>
                      <a:endParaRPr/>
                    </a:p>
                  </a:txBody>
                  <a:tcPr marT="47625" marB="47625" marR="95250" marL="9525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자소서 내용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발전을 통한 배운 경쟁사업 </a:t>
                      </a:r>
                      <a:endParaRPr/>
                    </a:p>
                  </a:txBody>
                  <a:tcPr marT="47625" marB="47625" marR="95250" marL="9525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"방향성을 가진 엔지니어"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더 편리한 사회를 만드는 기술의 발전에 기여하는 일에 동참하고자 합니다. 전자공학 전공으로 반도체공학을 접하게 되면서 4차 산업혁명의 차세대 기술의 핵심이 반도체에 있다는 것을 배우게 되었습니다…….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32" name="Google Shape;632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34631" y="255547"/>
            <a:ext cx="990738" cy="581106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66"/>
          <p:cNvSpPr/>
          <p:nvPr/>
        </p:nvSpPr>
        <p:spPr>
          <a:xfrm>
            <a:off x="381972" y="38350"/>
            <a:ext cx="70641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 기술 설명 – Seq2seq 제목 추천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7"/>
          <p:cNvSpPr/>
          <p:nvPr/>
        </p:nvSpPr>
        <p:spPr>
          <a:xfrm>
            <a:off x="0" y="0"/>
            <a:ext cx="763928" cy="6858000"/>
          </a:xfrm>
          <a:prstGeom prst="rect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67"/>
          <p:cNvSpPr/>
          <p:nvPr/>
        </p:nvSpPr>
        <p:spPr>
          <a:xfrm>
            <a:off x="381964" y="5712108"/>
            <a:ext cx="381964" cy="3819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67"/>
          <p:cNvSpPr txBox="1"/>
          <p:nvPr/>
        </p:nvSpPr>
        <p:spPr>
          <a:xfrm>
            <a:off x="381964" y="818777"/>
            <a:ext cx="4615974" cy="697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제목 Bad &amp; Good case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67"/>
          <p:cNvSpPr/>
          <p:nvPr/>
        </p:nvSpPr>
        <p:spPr>
          <a:xfrm>
            <a:off x="3630613" y="182562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67"/>
          <p:cNvSpPr/>
          <p:nvPr/>
        </p:nvSpPr>
        <p:spPr>
          <a:xfrm>
            <a:off x="2265363" y="182562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67"/>
          <p:cNvSpPr/>
          <p:nvPr/>
        </p:nvSpPr>
        <p:spPr>
          <a:xfrm>
            <a:off x="2247273" y="1302951"/>
            <a:ext cx="14606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case</a:t>
            </a:r>
            <a:endParaRPr/>
          </a:p>
        </p:txBody>
      </p:sp>
      <p:graphicFrame>
        <p:nvGraphicFramePr>
          <p:cNvPr id="644" name="Google Shape;644;p67"/>
          <p:cNvGraphicFramePr/>
          <p:nvPr/>
        </p:nvGraphicFramePr>
        <p:xfrm>
          <a:off x="2327423" y="20079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{7F02799F-894C-4854-B418-98D3BAE84E9F}</a:tableStyleId>
              </a:tblPr>
              <a:tblGrid>
                <a:gridCol w="2781300"/>
                <a:gridCol w="2781300"/>
                <a:gridCol w="2781300"/>
              </a:tblGrid>
              <a:tr h="371475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생성 제목</a:t>
                      </a:r>
                      <a:endParaRPr/>
                    </a:p>
                  </a:txBody>
                  <a:tcPr marT="47625" marB="47625" marR="95250" marL="9525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실제 제목</a:t>
                      </a:r>
                      <a:endParaRPr/>
                    </a:p>
                  </a:txBody>
                  <a:tcPr marT="47625" marB="47625" marR="95250" marL="9525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자소서 내용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끝없는 노력에 불가능성은 없다 </a:t>
                      </a:r>
                      <a:endParaRPr/>
                    </a:p>
                  </a:txBody>
                  <a:tcPr marT="47625" marB="47625" marR="95250" marL="9525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"고객의 소리에 경청"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커피에 대해서 학습하고 실제로 커피를 추출하여 제작하는 동아리 활동을 했었습니다. 커피를 판매하는 날이 한 학기에 3회 정도 있는데 판매를 하는 동안 고객과의 소통이 짧을 수밖에 없었습니다. 어떻게 하면 적극적으로 소통할 수 있는지 생각을 했고 고민 끝에….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45" name="Google Shape;645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34631" y="255547"/>
            <a:ext cx="990738" cy="581106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67"/>
          <p:cNvSpPr/>
          <p:nvPr/>
        </p:nvSpPr>
        <p:spPr>
          <a:xfrm>
            <a:off x="381972" y="38350"/>
            <a:ext cx="70641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 기술 설명 – Seq2seq 제목 추천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8"/>
          <p:cNvSpPr/>
          <p:nvPr/>
        </p:nvSpPr>
        <p:spPr>
          <a:xfrm>
            <a:off x="0" y="0"/>
            <a:ext cx="763928" cy="6858000"/>
          </a:xfrm>
          <a:prstGeom prst="rect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68"/>
          <p:cNvSpPr/>
          <p:nvPr/>
        </p:nvSpPr>
        <p:spPr>
          <a:xfrm>
            <a:off x="381964" y="5712108"/>
            <a:ext cx="381964" cy="3819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68"/>
          <p:cNvSpPr txBox="1"/>
          <p:nvPr/>
        </p:nvSpPr>
        <p:spPr>
          <a:xfrm>
            <a:off x="381964" y="818777"/>
            <a:ext cx="4615974" cy="697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제목 Bad &amp; Good case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68"/>
          <p:cNvSpPr/>
          <p:nvPr/>
        </p:nvSpPr>
        <p:spPr>
          <a:xfrm>
            <a:off x="3630613" y="182562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68"/>
          <p:cNvSpPr/>
          <p:nvPr/>
        </p:nvSpPr>
        <p:spPr>
          <a:xfrm>
            <a:off x="2265363" y="182562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68"/>
          <p:cNvSpPr/>
          <p:nvPr/>
        </p:nvSpPr>
        <p:spPr>
          <a:xfrm>
            <a:off x="2265363" y="1231623"/>
            <a:ext cx="14606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case</a:t>
            </a:r>
            <a:endParaRPr/>
          </a:p>
        </p:txBody>
      </p:sp>
      <p:graphicFrame>
        <p:nvGraphicFramePr>
          <p:cNvPr id="657" name="Google Shape;657;p68"/>
          <p:cNvGraphicFramePr/>
          <p:nvPr/>
        </p:nvGraphicFramePr>
        <p:xfrm>
          <a:off x="2345513" y="20066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{7F02799F-894C-4854-B418-98D3BAE84E9F}</a:tableStyleId>
              </a:tblPr>
              <a:tblGrid>
                <a:gridCol w="2781300"/>
                <a:gridCol w="2781300"/>
                <a:gridCol w="2781300"/>
              </a:tblGrid>
              <a:tr h="371475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생성 제목</a:t>
                      </a:r>
                      <a:endParaRPr/>
                    </a:p>
                  </a:txBody>
                  <a:tcPr marT="47625" marB="47625" marR="95250" marL="9525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실제 제목</a:t>
                      </a:r>
                      <a:endParaRPr/>
                    </a:p>
                  </a:txBody>
                  <a:tcPr marT="47625" marB="47625" marR="95250" marL="9525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자소서 내용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사람의 마음을 돌리다 </a:t>
                      </a:r>
                      <a:endParaRPr/>
                    </a:p>
                  </a:txBody>
                  <a:tcPr marT="47625" marB="47625" marR="95250" marL="9525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"주인의식 빼면 시체"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저는 사람의 스타일과 특징 말투 행동을 활용해 처음 본 사람을 기억하는 습관을 갖고 있습니다. 인간관계를 맺을 때 그 사람을 먼저 기억하는 것이 예의라고 생각했습니다 저의 이러한 습관은 사회활동에서 긍정적인 관계를 형성하는데 영향을 미쳤습니다…… … 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58" name="Google Shape;658;p68"/>
          <p:cNvSpPr/>
          <p:nvPr/>
        </p:nvSpPr>
        <p:spPr>
          <a:xfrm>
            <a:off x="2265363" y="2637656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9" name="Google Shape;659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34631" y="255547"/>
            <a:ext cx="990738" cy="581106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68"/>
          <p:cNvSpPr/>
          <p:nvPr/>
        </p:nvSpPr>
        <p:spPr>
          <a:xfrm>
            <a:off x="381972" y="38350"/>
            <a:ext cx="70641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 기술 설명 – Seq2seq 제목 추천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9"/>
          <p:cNvSpPr/>
          <p:nvPr/>
        </p:nvSpPr>
        <p:spPr>
          <a:xfrm>
            <a:off x="0" y="0"/>
            <a:ext cx="763928" cy="6858000"/>
          </a:xfrm>
          <a:prstGeom prst="rect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69"/>
          <p:cNvSpPr/>
          <p:nvPr/>
        </p:nvSpPr>
        <p:spPr>
          <a:xfrm>
            <a:off x="381964" y="5712108"/>
            <a:ext cx="381964" cy="3819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7" name="Google Shape;667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860" y="2212978"/>
            <a:ext cx="6704040" cy="2078110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69"/>
          <p:cNvSpPr txBox="1"/>
          <p:nvPr/>
        </p:nvSpPr>
        <p:spPr>
          <a:xfrm>
            <a:off x="-152400" y="1033551"/>
            <a:ext cx="5029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전이학습이 없는 모델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69" name="Google Shape;669;p69"/>
          <p:cNvGraphicFramePr/>
          <p:nvPr/>
        </p:nvGraphicFramePr>
        <p:xfrm>
          <a:off x="7200900" y="16260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{7F02799F-894C-4854-B418-98D3BAE84E9F}</a:tableStyleId>
              </a:tblPr>
              <a:tblGrid>
                <a:gridCol w="2237325"/>
                <a:gridCol w="2237325"/>
              </a:tblGrid>
              <a:tr h="371475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생성 제목</a:t>
                      </a:r>
                      <a:endParaRPr/>
                    </a:p>
                  </a:txBody>
                  <a:tcPr marT="47625" marB="47625" marR="95250" marL="9525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실제 제목</a:t>
                      </a:r>
                      <a:endParaRPr/>
                    </a:p>
                  </a:txBody>
                  <a:tcPr marT="47625" marB="47625" marR="95250" marL="9525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사람의 마음을 돌리다 </a:t>
                      </a:r>
                      <a:endParaRPr/>
                    </a:p>
                  </a:txBody>
                  <a:tcPr marT="47625" marB="47625" marR="95250" marL="9525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"주인의식 빼면 시체"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1475">
                <a:tc gridSpan="2">
                  <a:txBody>
                    <a:bodyPr/>
                    <a:lstStyle/>
                    <a:p>
                      <a:pPr indent="0" lvl="0" marL="15875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저는 사람의 스타일과 특징 말투 행동을 활용해 처음 본 사람을 기억하는 습관을 갖고 있습니다. 인간관계를 맺을 때 그 사람을 먼저 기억하는 것이 예의라고 생각했습니다 저의 이러한 습관은 사회활동에서 긍정적인 관계를 형성하는데 영향을 미쳤습니다…… … 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7625" marB="47625" marR="95250" marL="9525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</a:tbl>
          </a:graphicData>
        </a:graphic>
      </p:graphicFrame>
      <p:pic>
        <p:nvPicPr>
          <p:cNvPr id="670" name="Google Shape;670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4631" y="255547"/>
            <a:ext cx="990738" cy="581106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69"/>
          <p:cNvSpPr/>
          <p:nvPr/>
        </p:nvSpPr>
        <p:spPr>
          <a:xfrm>
            <a:off x="381972" y="38350"/>
            <a:ext cx="70641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 기술 설명 – Seq2seq 제목 추천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0"/>
          <p:cNvSpPr/>
          <p:nvPr/>
        </p:nvSpPr>
        <p:spPr>
          <a:xfrm>
            <a:off x="5918200" y="1917699"/>
            <a:ext cx="4787900" cy="3061589"/>
          </a:xfrm>
          <a:prstGeom prst="rect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70"/>
          <p:cNvSpPr/>
          <p:nvPr/>
        </p:nvSpPr>
        <p:spPr>
          <a:xfrm>
            <a:off x="1453844" y="1917699"/>
            <a:ext cx="4184956" cy="3061590"/>
          </a:xfrm>
          <a:prstGeom prst="rect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70"/>
          <p:cNvSpPr/>
          <p:nvPr/>
        </p:nvSpPr>
        <p:spPr>
          <a:xfrm>
            <a:off x="0" y="0"/>
            <a:ext cx="763928" cy="6858000"/>
          </a:xfrm>
          <a:prstGeom prst="rect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70"/>
          <p:cNvSpPr/>
          <p:nvPr/>
        </p:nvSpPr>
        <p:spPr>
          <a:xfrm>
            <a:off x="381964" y="5712108"/>
            <a:ext cx="381964" cy="3819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70"/>
          <p:cNvSpPr/>
          <p:nvPr/>
        </p:nvSpPr>
        <p:spPr>
          <a:xfrm>
            <a:off x="763922" y="71350"/>
            <a:ext cx="3297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 결론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70"/>
          <p:cNvSpPr txBox="1"/>
          <p:nvPr/>
        </p:nvSpPr>
        <p:spPr>
          <a:xfrm>
            <a:off x="381964" y="1025463"/>
            <a:ext cx="4615974" cy="697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유의미했던 점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70"/>
          <p:cNvSpPr txBox="1"/>
          <p:nvPr/>
        </p:nvSpPr>
        <p:spPr>
          <a:xfrm>
            <a:off x="1473200" y="1917700"/>
            <a:ext cx="4445000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4445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 labeling 상황에 맞는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활성화함수를 선택함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158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 labeling 기법을 착안함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158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Romanize 를 통해 메모리 문제를 해결함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158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Sliding 단위의 변화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158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라임 단어 추천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158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70"/>
          <p:cNvSpPr txBox="1"/>
          <p:nvPr/>
        </p:nvSpPr>
        <p:spPr>
          <a:xfrm>
            <a:off x="5378938" y="1019488"/>
            <a:ext cx="4615974" cy="697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보완할 점 및 향후 개선 방향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70"/>
          <p:cNvSpPr txBox="1"/>
          <p:nvPr/>
        </p:nvSpPr>
        <p:spPr>
          <a:xfrm>
            <a:off x="5918200" y="1917700"/>
            <a:ext cx="638810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8750" lvl="0" marL="158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자기소개서 영어번역용, NMT 기계 번역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158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LSTM 외 다른 모델 적용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158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유의어 검색을 위한 단어 분류 알고리즘 구현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158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5" name="Google Shape;685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34631" y="255547"/>
            <a:ext cx="990738" cy="581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1"/>
          <p:cNvSpPr/>
          <p:nvPr/>
        </p:nvSpPr>
        <p:spPr>
          <a:xfrm>
            <a:off x="1540052" y="1025462"/>
            <a:ext cx="8442148" cy="4803838"/>
          </a:xfrm>
          <a:prstGeom prst="rect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71"/>
          <p:cNvSpPr/>
          <p:nvPr/>
        </p:nvSpPr>
        <p:spPr>
          <a:xfrm>
            <a:off x="0" y="0"/>
            <a:ext cx="763928" cy="6858000"/>
          </a:xfrm>
          <a:prstGeom prst="rect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71"/>
          <p:cNvSpPr/>
          <p:nvPr/>
        </p:nvSpPr>
        <p:spPr>
          <a:xfrm>
            <a:off x="381964" y="5712108"/>
            <a:ext cx="381964" cy="3819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71"/>
          <p:cNvSpPr/>
          <p:nvPr/>
        </p:nvSpPr>
        <p:spPr>
          <a:xfrm>
            <a:off x="763928" y="71355"/>
            <a:ext cx="151708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 결론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71"/>
          <p:cNvSpPr/>
          <p:nvPr/>
        </p:nvSpPr>
        <p:spPr>
          <a:xfrm>
            <a:off x="1848818" y="1096817"/>
            <a:ext cx="7752381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유의어 추천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word2vec 한계 - 반의어도 등장하는 문제가 발생한다.</a:t>
            </a:r>
            <a:endParaRPr/>
          </a:p>
          <a:p>
            <a:pPr indent="0" lvl="0" marL="158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동의어를 찾는 알고리즘을 구현해야 한다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문장 자동 완성(토픽별 모델학습)</a:t>
            </a:r>
            <a:endParaRPr/>
          </a:p>
          <a:p>
            <a:pPr indent="0" lvl="0" marL="158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epoch 부족해서, 학습을 충분히 더 돌린 후에 결과를 봐야 한다.</a:t>
            </a:r>
            <a:endParaRPr/>
          </a:p>
          <a:p>
            <a:pPr indent="0" lvl="0" marL="158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더 성능이 좋다고 알려진 모델들을 사용해보아야 한다. biLSTM,</a:t>
            </a:r>
            <a:endParaRPr/>
          </a:p>
          <a:p>
            <a:pPr indent="0" lvl="0" marL="158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제목 추천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seq2seq 한계 – 정답데이터에만 집중하는 모델로서, 요약의 기능을 하지 못함.</a:t>
            </a:r>
            <a:endParaRPr/>
          </a:p>
          <a:p>
            <a:pPr indent="0" lvl="0" marL="158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epoch비지도학습을 통한, 내용 요약 모델 구현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5" name="Google Shape;695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34631" y="255547"/>
            <a:ext cx="990738" cy="581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72"/>
          <p:cNvSpPr/>
          <p:nvPr/>
        </p:nvSpPr>
        <p:spPr>
          <a:xfrm>
            <a:off x="0" y="0"/>
            <a:ext cx="763928" cy="6858000"/>
          </a:xfrm>
          <a:prstGeom prst="rect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72"/>
          <p:cNvSpPr/>
          <p:nvPr/>
        </p:nvSpPr>
        <p:spPr>
          <a:xfrm>
            <a:off x="381964" y="5712108"/>
            <a:ext cx="381964" cy="3819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72"/>
          <p:cNvSpPr/>
          <p:nvPr/>
        </p:nvSpPr>
        <p:spPr>
          <a:xfrm>
            <a:off x="4855698" y="1922780"/>
            <a:ext cx="3012440" cy="3012440"/>
          </a:xfrm>
          <a:prstGeom prst="rect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3" name="Google Shape;703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34631" y="255547"/>
            <a:ext cx="990738" cy="581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/>
          <p:nvPr/>
        </p:nvSpPr>
        <p:spPr>
          <a:xfrm>
            <a:off x="4573738" y="2119945"/>
            <a:ext cx="3012440" cy="3012440"/>
          </a:xfrm>
          <a:prstGeom prst="rect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3418" y="3115625"/>
            <a:ext cx="513080" cy="51308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7"/>
          <p:cNvSpPr/>
          <p:nvPr/>
        </p:nvSpPr>
        <p:spPr>
          <a:xfrm>
            <a:off x="7968142" y="2119945"/>
            <a:ext cx="3012440" cy="3012440"/>
          </a:xfrm>
          <a:prstGeom prst="rect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17822" y="3115625"/>
            <a:ext cx="513080" cy="51308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7"/>
          <p:cNvSpPr/>
          <p:nvPr/>
        </p:nvSpPr>
        <p:spPr>
          <a:xfrm>
            <a:off x="8140089" y="3965196"/>
            <a:ext cx="2668546" cy="5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consectetur adipiscing elit. Etiam eget quam lacus. </a:t>
            </a:r>
            <a:endParaRPr/>
          </a:p>
        </p:txBody>
      </p:sp>
      <p:sp>
        <p:nvSpPr>
          <p:cNvPr id="215" name="Google Shape;215;p37"/>
          <p:cNvSpPr/>
          <p:nvPr/>
        </p:nvSpPr>
        <p:spPr>
          <a:xfrm>
            <a:off x="4745685" y="3965196"/>
            <a:ext cx="2668546" cy="5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Vivamus laoreet tempus lacus, in ultricies dui vehicula in. Donec auctor blandit leo, </a:t>
            </a:r>
            <a:endParaRPr/>
          </a:p>
        </p:txBody>
      </p:sp>
      <p:sp>
        <p:nvSpPr>
          <p:cNvPr id="216" name="Google Shape;216;p37"/>
          <p:cNvSpPr/>
          <p:nvPr/>
        </p:nvSpPr>
        <p:spPr>
          <a:xfrm>
            <a:off x="1179334" y="2119945"/>
            <a:ext cx="3012440" cy="3012440"/>
          </a:xfrm>
          <a:prstGeom prst="rect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29014" y="3085145"/>
            <a:ext cx="513080" cy="51308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7"/>
          <p:cNvSpPr/>
          <p:nvPr/>
        </p:nvSpPr>
        <p:spPr>
          <a:xfrm>
            <a:off x="1351281" y="3965196"/>
            <a:ext cx="26685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Donec auctor blandit leo, convallis mollis mi condimentum in. In dictum hendrerit ornare. </a:t>
            </a:r>
            <a:endParaRPr/>
          </a:p>
        </p:txBody>
      </p:sp>
      <p:sp>
        <p:nvSpPr>
          <p:cNvPr id="219" name="Google Shape;219;p37"/>
          <p:cNvSpPr/>
          <p:nvPr/>
        </p:nvSpPr>
        <p:spPr>
          <a:xfrm>
            <a:off x="8140089" y="2180046"/>
            <a:ext cx="266854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제목 추천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7"/>
          <p:cNvSpPr/>
          <p:nvPr/>
        </p:nvSpPr>
        <p:spPr>
          <a:xfrm>
            <a:off x="4745685" y="2180046"/>
            <a:ext cx="266854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문장 자동 완성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7"/>
          <p:cNvSpPr/>
          <p:nvPr/>
        </p:nvSpPr>
        <p:spPr>
          <a:xfrm>
            <a:off x="1351281" y="2180046"/>
            <a:ext cx="2668546" cy="697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유의어 단어 추천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7"/>
          <p:cNvSpPr/>
          <p:nvPr/>
        </p:nvSpPr>
        <p:spPr>
          <a:xfrm>
            <a:off x="402497" y="135966"/>
            <a:ext cx="202651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소개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34631" y="242847"/>
            <a:ext cx="990738" cy="581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/>
          <p:nvPr/>
        </p:nvSpPr>
        <p:spPr>
          <a:xfrm>
            <a:off x="4039564" y="381964"/>
            <a:ext cx="381964" cy="6094072"/>
          </a:xfrm>
          <a:prstGeom prst="rect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8"/>
          <p:cNvSpPr/>
          <p:nvPr/>
        </p:nvSpPr>
        <p:spPr>
          <a:xfrm>
            <a:off x="630421" y="964333"/>
            <a:ext cx="2925579" cy="79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유의어 단어 추천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8"/>
          <p:cNvSpPr/>
          <p:nvPr/>
        </p:nvSpPr>
        <p:spPr>
          <a:xfrm>
            <a:off x="4039564" y="6094072"/>
            <a:ext cx="381964" cy="381964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8"/>
          <p:cNvSpPr txBox="1"/>
          <p:nvPr/>
        </p:nvSpPr>
        <p:spPr>
          <a:xfrm>
            <a:off x="223028" y="2162208"/>
            <a:ext cx="3740364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45720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자기소개서의 문맥을 학습한 Word2Vec모델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합격자 자소서를 기반으로 폭 넓은 어휘 사용과 적절한 대용어를 추천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6707" y="381964"/>
            <a:ext cx="6886575" cy="41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4631" y="242847"/>
            <a:ext cx="990738" cy="581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/>
          <p:nvPr/>
        </p:nvSpPr>
        <p:spPr>
          <a:xfrm>
            <a:off x="4039564" y="381964"/>
            <a:ext cx="381964" cy="6094072"/>
          </a:xfrm>
          <a:prstGeom prst="rect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9"/>
          <p:cNvSpPr/>
          <p:nvPr/>
        </p:nvSpPr>
        <p:spPr>
          <a:xfrm>
            <a:off x="630421" y="964333"/>
            <a:ext cx="2925579" cy="79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문장 자동 완성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9"/>
          <p:cNvSpPr txBox="1"/>
          <p:nvPr/>
        </p:nvSpPr>
        <p:spPr>
          <a:xfrm>
            <a:off x="223028" y="2162208"/>
            <a:ext cx="3740364" cy="1827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45720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단어 입력 후 Tab 키를 누르면 단어 이후의 문장을 완성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9"/>
          <p:cNvSpPr/>
          <p:nvPr/>
        </p:nvSpPr>
        <p:spPr>
          <a:xfrm>
            <a:off x="4039564" y="6094072"/>
            <a:ext cx="381964" cy="381964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5092" y="381964"/>
            <a:ext cx="6924675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4631" y="242847"/>
            <a:ext cx="990738" cy="581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/>
          <p:nvPr/>
        </p:nvSpPr>
        <p:spPr>
          <a:xfrm>
            <a:off x="4039564" y="381964"/>
            <a:ext cx="381964" cy="6094072"/>
          </a:xfrm>
          <a:prstGeom prst="rect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0"/>
          <p:cNvSpPr/>
          <p:nvPr/>
        </p:nvSpPr>
        <p:spPr>
          <a:xfrm>
            <a:off x="630421" y="964333"/>
            <a:ext cx="2925579" cy="79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제목 추천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0"/>
          <p:cNvSpPr txBox="1"/>
          <p:nvPr/>
        </p:nvSpPr>
        <p:spPr>
          <a:xfrm>
            <a:off x="223028" y="2162208"/>
            <a:ext cx="3740364" cy="1212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45720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글의 맥락을 파악하여 요약된 글을 생성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0"/>
          <p:cNvSpPr/>
          <p:nvPr/>
        </p:nvSpPr>
        <p:spPr>
          <a:xfrm>
            <a:off x="4039564" y="6094072"/>
            <a:ext cx="381964" cy="381964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5092" y="381964"/>
            <a:ext cx="6924675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0"/>
          <p:cNvSpPr/>
          <p:nvPr/>
        </p:nvSpPr>
        <p:spPr>
          <a:xfrm>
            <a:off x="5390148" y="2566732"/>
            <a:ext cx="5775158" cy="282341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저는 사람의 스타일과 특징 말투 행동을 활용해 처음 본 사람을 기억하는 습관을 갖고 있습니다. 인간관계를 맺을 때 그 사람을 먼저 기억하는 것이 예의라고 생각했습니다 저의 이러한 습관은 사회활동에서 긍정적인 관계를 형성하는데 영향을 미쳤습니다</a:t>
            </a:r>
            <a:endParaRPr/>
          </a:p>
        </p:txBody>
      </p:sp>
      <p:sp>
        <p:nvSpPr>
          <p:cNvPr id="254" name="Google Shape;254;p40"/>
          <p:cNvSpPr/>
          <p:nvPr/>
        </p:nvSpPr>
        <p:spPr>
          <a:xfrm>
            <a:off x="5245769" y="1007889"/>
            <a:ext cx="3609474" cy="1171074"/>
          </a:xfrm>
          <a:prstGeom prst="snipRoundRect">
            <a:avLst>
              <a:gd fmla="val 16667" name="adj1"/>
              <a:gd fmla="val 16667" name="adj2"/>
            </a:avLst>
          </a:prstGeom>
          <a:solidFill>
            <a:schemeClr val="lt1"/>
          </a:solidFill>
          <a:ln cap="flat" cmpd="sng" w="25400">
            <a:solidFill>
              <a:srgbClr val="55B2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추천 제목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“사람의 마음을 돌리다 ”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4631" y="242847"/>
            <a:ext cx="990738" cy="581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1240" y="3580797"/>
            <a:ext cx="8749519" cy="253484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1"/>
          <p:cNvSpPr/>
          <p:nvPr/>
        </p:nvSpPr>
        <p:spPr>
          <a:xfrm>
            <a:off x="0" y="0"/>
            <a:ext cx="12192000" cy="885825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기술 설명 – 수집 데이터 설명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1"/>
          <p:cNvSpPr/>
          <p:nvPr/>
        </p:nvSpPr>
        <p:spPr>
          <a:xfrm>
            <a:off x="554832" y="1457097"/>
            <a:ext cx="3924300" cy="205443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p41"/>
          <p:cNvSpPr/>
          <p:nvPr/>
        </p:nvSpPr>
        <p:spPr>
          <a:xfrm>
            <a:off x="23812" y="1380194"/>
            <a:ext cx="4338638" cy="2062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45720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수집 데이터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6,000 건 합격자 자기소개서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24,000 건 질문 문항과 답변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9가지 카테고리로 분류함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0563" y="1175345"/>
            <a:ext cx="128587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95813" y="819478"/>
            <a:ext cx="7172325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1"/>
          <p:cNvSpPr/>
          <p:nvPr/>
        </p:nvSpPr>
        <p:spPr>
          <a:xfrm>
            <a:off x="4362450" y="695379"/>
            <a:ext cx="1543050" cy="684815"/>
          </a:xfrm>
          <a:prstGeom prst="donut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7" name="Google Shape;267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34631" y="242847"/>
            <a:ext cx="990738" cy="581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/>
          <p:nvPr/>
        </p:nvSpPr>
        <p:spPr>
          <a:xfrm>
            <a:off x="0" y="0"/>
            <a:ext cx="763928" cy="6858000"/>
          </a:xfrm>
          <a:prstGeom prst="rect">
            <a:avLst/>
          </a:prstGeom>
          <a:solidFill>
            <a:srgbClr val="55B2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2"/>
          <p:cNvSpPr/>
          <p:nvPr/>
        </p:nvSpPr>
        <p:spPr>
          <a:xfrm>
            <a:off x="381964" y="5712108"/>
            <a:ext cx="381964" cy="3819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p42"/>
          <p:cNvGrpSpPr/>
          <p:nvPr/>
        </p:nvGrpSpPr>
        <p:grpSpPr>
          <a:xfrm>
            <a:off x="997291" y="2031775"/>
            <a:ext cx="4405313" cy="2410259"/>
            <a:chOff x="23812" y="1031998"/>
            <a:chExt cx="4405313" cy="2410259"/>
          </a:xfrm>
        </p:grpSpPr>
        <p:sp>
          <p:nvSpPr>
            <p:cNvPr id="275" name="Google Shape;275;p42"/>
            <p:cNvSpPr/>
            <p:nvPr/>
          </p:nvSpPr>
          <p:spPr>
            <a:xfrm>
              <a:off x="504825" y="1031998"/>
              <a:ext cx="3924300" cy="205443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286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6" name="Google Shape;276;p42"/>
            <p:cNvSpPr/>
            <p:nvPr/>
          </p:nvSpPr>
          <p:spPr>
            <a:xfrm>
              <a:off x="23812" y="1380194"/>
              <a:ext cx="4338638" cy="2062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98450" lvl="0" marL="457200" marR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●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수집 데이터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98450" lvl="0" marL="457200" marR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●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6,000 건 합격자 자기소개서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98450" lvl="0" marL="457200" marR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●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24,000 건 질문 문항과 답변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98450" lvl="0" marL="457200" marR="0" rtl="0" algn="ct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●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9가지 카테고리로 분류함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7" name="Google Shape;277;p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0563" y="1175345"/>
              <a:ext cx="1285875" cy="26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8" name="Google Shape;278;p42"/>
          <p:cNvGrpSpPr/>
          <p:nvPr/>
        </p:nvGrpSpPr>
        <p:grpSpPr>
          <a:xfrm>
            <a:off x="5062682" y="1585479"/>
            <a:ext cx="8099136" cy="3853727"/>
            <a:chOff x="5007264" y="1604964"/>
            <a:chExt cx="8099136" cy="3853727"/>
          </a:xfrm>
        </p:grpSpPr>
        <p:grpSp>
          <p:nvGrpSpPr>
            <p:cNvPr id="279" name="Google Shape;279;p42"/>
            <p:cNvGrpSpPr/>
            <p:nvPr/>
          </p:nvGrpSpPr>
          <p:grpSpPr>
            <a:xfrm>
              <a:off x="5007264" y="1996583"/>
              <a:ext cx="7405688" cy="2391049"/>
              <a:chOff x="4610100" y="1727870"/>
              <a:chExt cx="7405688" cy="2391049"/>
            </a:xfrm>
          </p:grpSpPr>
          <p:pic>
            <p:nvPicPr>
              <p:cNvPr id="280" name="Google Shape;280;p4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843463" y="1851969"/>
                <a:ext cx="7172325" cy="2266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1" name="Google Shape;281;p42"/>
              <p:cNvSpPr/>
              <p:nvPr/>
            </p:nvSpPr>
            <p:spPr>
              <a:xfrm>
                <a:off x="4610100" y="1727870"/>
                <a:ext cx="1543050" cy="684815"/>
              </a:xfrm>
              <a:prstGeom prst="donut">
                <a:avLst>
                  <a:gd fmla="val 25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82" name="Google Shape;282;p42"/>
            <p:cNvSpPr/>
            <p:nvPr/>
          </p:nvSpPr>
          <p:spPr>
            <a:xfrm>
              <a:off x="11406909" y="1604964"/>
              <a:ext cx="1699491" cy="3853727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3" name="Google Shape;283;p42"/>
          <p:cNvSpPr/>
          <p:nvPr/>
        </p:nvSpPr>
        <p:spPr>
          <a:xfrm>
            <a:off x="647987" y="-135330"/>
            <a:ext cx="519565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875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기술 설명 - 수집데이터 설명</a:t>
            </a:r>
            <a:endParaRPr/>
          </a:p>
        </p:txBody>
      </p:sp>
      <p:pic>
        <p:nvPicPr>
          <p:cNvPr id="284" name="Google Shape;284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34631" y="242847"/>
            <a:ext cx="990738" cy="581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2019-11-22T19:52:48Z</dcterms:created>
  <dc:creator>comphy</dc:creator>
</cp:coreProperties>
</file>