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5" r:id="rId4"/>
    <p:sldId id="266" r:id="rId5"/>
    <p:sldId id="269" r:id="rId6"/>
    <p:sldId id="267" r:id="rId7"/>
    <p:sldId id="273" r:id="rId8"/>
    <p:sldId id="268" r:id="rId9"/>
    <p:sldId id="270" r:id="rId10"/>
    <p:sldId id="27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CC9900"/>
    <a:srgbClr val="9966FF"/>
    <a:srgbClr val="3333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01" autoAdjust="0"/>
    <p:restoredTop sz="95220" autoAdjust="0"/>
  </p:normalViewPr>
  <p:slideViewPr>
    <p:cSldViewPr snapToGrid="0">
      <p:cViewPr varScale="1">
        <p:scale>
          <a:sx n="57" d="100"/>
          <a:sy n="57" d="100"/>
        </p:scale>
        <p:origin x="62" y="7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2C496-D7D0-46AD-8161-4F918FF81530}" type="datetimeFigureOut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4CF84-E264-4734-81C3-64B04A812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593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A5zGR66pWw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ubinium.github.io/introduction-to-activ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>
                <a:hlinkClick r:id="rId3"/>
              </a:rPr>
              <a:t>https://www.youtube.com/watch?v=8A5zGR66pWw</a:t>
            </a:r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4CF84-E264-4734-81C3-64B04A81246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734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4CF84-E264-4734-81C3-64B04A81246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87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hlinkClick r:id="rId3"/>
              </a:rPr>
              <a:t>https://subinium.github.io/introduction-to-activation/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4CF84-E264-4734-81C3-64B04A81246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88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9BC3-DF76-4B55-B08B-89866EFBFE52}" type="datetimeFigureOut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F397F-FEF6-43A2-8E5E-FDC3AE8BF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772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9BC3-DF76-4B55-B08B-89866EFBFE52}" type="datetimeFigureOut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F397F-FEF6-43A2-8E5E-FDC3AE8BF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096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9BC3-DF76-4B55-B08B-89866EFBFE52}" type="datetimeFigureOut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F397F-FEF6-43A2-8E5E-FDC3AE8BF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902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9BC3-DF76-4B55-B08B-89866EFBFE52}" type="datetimeFigureOut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F397F-FEF6-43A2-8E5E-FDC3AE8BF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54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9BC3-DF76-4B55-B08B-89866EFBFE52}" type="datetimeFigureOut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F397F-FEF6-43A2-8E5E-FDC3AE8BF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17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9BC3-DF76-4B55-B08B-89866EFBFE52}" type="datetimeFigureOut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F397F-FEF6-43A2-8E5E-FDC3AE8BF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70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9BC3-DF76-4B55-B08B-89866EFBFE52}" type="datetimeFigureOut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F397F-FEF6-43A2-8E5E-FDC3AE8BF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903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9BC3-DF76-4B55-B08B-89866EFBFE52}" type="datetimeFigureOut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F397F-FEF6-43A2-8E5E-FDC3AE8BF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57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9BC3-DF76-4B55-B08B-89866EFBFE52}" type="datetimeFigureOut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F397F-FEF6-43A2-8E5E-FDC3AE8BF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896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9BC3-DF76-4B55-B08B-89866EFBFE52}" type="datetimeFigureOut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F397F-FEF6-43A2-8E5E-FDC3AE8BF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71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9BC3-DF76-4B55-B08B-89866EFBFE52}" type="datetimeFigureOut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F397F-FEF6-43A2-8E5E-FDC3AE8BF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553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B9BC3-DF76-4B55-B08B-89866EFBFE52}" type="datetimeFigureOut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F397F-FEF6-43A2-8E5E-FDC3AE8BF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011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92568" y="2122464"/>
            <a:ext cx="82823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b="1" err="1"/>
              <a:t>딥러닝</a:t>
            </a:r>
            <a:r>
              <a:rPr lang="ko-KR" altLang="en-US" sz="8000" b="1"/>
              <a:t> 기초</a:t>
            </a:r>
            <a:endParaRPr lang="en-US" altLang="ko-KR" sz="4000" b="1"/>
          </a:p>
          <a:p>
            <a:pPr algn="ctr"/>
            <a:r>
              <a:rPr lang="ko-KR" altLang="en-US" sz="4000" b="1"/>
              <a:t>폐암환자 생존예측</a:t>
            </a:r>
          </a:p>
        </p:txBody>
      </p:sp>
    </p:spTree>
    <p:extLst>
      <p:ext uri="{BB962C8B-B14F-4D97-AF65-F5344CB8AC3E}">
        <p14:creationId xmlns:p14="http://schemas.microsoft.com/office/powerpoint/2010/main" val="2812959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89085" y="640078"/>
            <a:ext cx="11602915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73338" y="247306"/>
            <a:ext cx="552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Optimizer(</a:t>
            </a:r>
            <a:r>
              <a:rPr lang="ko-KR" altLang="en-US" b="1"/>
              <a:t>경사하강법</a:t>
            </a:r>
            <a:r>
              <a:rPr lang="en-US" altLang="ko-KR" b="1"/>
              <a:t>) </a:t>
            </a:r>
            <a:r>
              <a:rPr lang="ko-KR" altLang="en-US" b="1"/>
              <a:t>종류</a:t>
            </a:r>
          </a:p>
        </p:txBody>
      </p:sp>
      <p:graphicFrame>
        <p:nvGraphicFramePr>
          <p:cNvPr id="7" name="표 2">
            <a:extLst>
              <a:ext uri="{FF2B5EF4-FFF2-40B4-BE49-F238E27FC236}">
                <a16:creationId xmlns:a16="http://schemas.microsoft.com/office/drawing/2014/main" id="{661EACAC-A105-4F35-86C2-220BAFA1F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320626"/>
              </p:ext>
            </p:extLst>
          </p:nvPr>
        </p:nvGraphicFramePr>
        <p:xfrm>
          <a:off x="589085" y="1276447"/>
          <a:ext cx="11196769" cy="4866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112">
                  <a:extLst>
                    <a:ext uri="{9D8B030D-6E8A-4147-A177-3AD203B41FA5}">
                      <a16:colId xmlns:a16="http://schemas.microsoft.com/office/drawing/2014/main" val="2685810499"/>
                    </a:ext>
                  </a:extLst>
                </a:gridCol>
                <a:gridCol w="4445499">
                  <a:extLst>
                    <a:ext uri="{9D8B030D-6E8A-4147-A177-3AD203B41FA5}">
                      <a16:colId xmlns:a16="http://schemas.microsoft.com/office/drawing/2014/main" val="3779746850"/>
                    </a:ext>
                  </a:extLst>
                </a:gridCol>
                <a:gridCol w="1294198">
                  <a:extLst>
                    <a:ext uri="{9D8B030D-6E8A-4147-A177-3AD203B41FA5}">
                      <a16:colId xmlns:a16="http://schemas.microsoft.com/office/drawing/2014/main" val="2695517769"/>
                    </a:ext>
                  </a:extLst>
                </a:gridCol>
                <a:gridCol w="3093960">
                  <a:extLst>
                    <a:ext uri="{9D8B030D-6E8A-4147-A177-3AD203B41FA5}">
                      <a16:colId xmlns:a16="http://schemas.microsoft.com/office/drawing/2014/main" val="2543864230"/>
                    </a:ext>
                  </a:extLst>
                </a:gridCol>
              </a:tblGrid>
              <a:tr h="6892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Optimizer </a:t>
                      </a:r>
                      <a:r>
                        <a:rPr lang="ko-KR" altLang="en-US" sz="1400"/>
                        <a:t>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개요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장점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케라스 사용법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3232429"/>
                  </a:ext>
                </a:extLst>
              </a:tr>
              <a:tr h="689230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400"/>
                        <a:t>1. SGD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확률적 경사 하강법</a:t>
                      </a:r>
                      <a:r>
                        <a:rPr lang="en-US" altLang="ko-KR" sz="1400"/>
                        <a:t>)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/>
                        <a:t>랜덤하게 추출한 데이터를 활용해 </a:t>
                      </a:r>
                      <a:endParaRPr lang="en-US" altLang="ko-KR" sz="1400"/>
                    </a:p>
                    <a:p>
                      <a:pPr algn="l" latinLnBrk="1"/>
                      <a:r>
                        <a:rPr lang="ko-KR" altLang="en-US" sz="1400"/>
                        <a:t>더 빨리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더 자주 업데이트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속도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/>
                        <a:t>keras.optimizers.</a:t>
                      </a:r>
                      <a:r>
                        <a:rPr lang="en-US" altLang="ko-KR" sz="1400">
                          <a:solidFill>
                            <a:srgbClr val="FF0000"/>
                          </a:solidFill>
                        </a:rPr>
                        <a:t>SGD</a:t>
                      </a:r>
                      <a:r>
                        <a:rPr lang="en-US" altLang="ko-KR" sz="1400"/>
                        <a:t>(Ir=0.1)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352523"/>
                  </a:ext>
                </a:extLst>
              </a:tr>
              <a:tr h="6892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/>
                        <a:t>2. Momentum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/>
                        <a:t>관성의 방향을 고려해 진동과 폭을 줄이는 효과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정확도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/>
                        <a:t>keras.optimizers.SGD(Ir=0.1,</a:t>
                      </a:r>
                      <a:r>
                        <a:rPr lang="en-US" altLang="ko-KR" sz="1400" baseline="0"/>
                        <a:t> </a:t>
                      </a:r>
                      <a:r>
                        <a:rPr lang="en-US" altLang="ko-KR" sz="1400" baseline="0">
                          <a:solidFill>
                            <a:srgbClr val="FF0000"/>
                          </a:solidFill>
                        </a:rPr>
                        <a:t>momentum=0.9</a:t>
                      </a:r>
                      <a:r>
                        <a:rPr lang="en-US" altLang="ko-KR" sz="1400" baseline="0"/>
                        <a:t>)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8510600"/>
                  </a:ext>
                </a:extLst>
              </a:tr>
              <a:tr h="6892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/>
                        <a:t>3. NAG</a:t>
                      </a:r>
                    </a:p>
                    <a:p>
                      <a:pPr algn="l" latinLnBrk="1"/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네스테로프 모멘텀</a:t>
                      </a:r>
                      <a:r>
                        <a:rPr lang="en-US" altLang="ko-KR" sz="1400"/>
                        <a:t>)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/>
                        <a:t>모멘텀이 이동시킬 방향으로 미리 이동해서</a:t>
                      </a:r>
                      <a:endParaRPr lang="en-US" altLang="ko-KR" sz="1400"/>
                    </a:p>
                    <a:p>
                      <a:pPr algn="l" latinLnBrk="1"/>
                      <a:r>
                        <a:rPr lang="ko-KR" altLang="en-US" sz="1400"/>
                        <a:t>그래디언트 계산 </a:t>
                      </a:r>
                      <a:r>
                        <a:rPr lang="en-US" altLang="ko-KR" sz="1400"/>
                        <a:t>-&gt; </a:t>
                      </a:r>
                      <a:r>
                        <a:rPr lang="ko-KR" altLang="en-US" sz="1400"/>
                        <a:t>불필요한 이동 줄임</a:t>
                      </a:r>
                      <a:endParaRPr lang="en-US" altLang="ko-KR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정확도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/>
                        <a:t>keras.optimizers.SGD(Ir=0.1, momentum=0.9, </a:t>
                      </a:r>
                      <a:r>
                        <a:rPr lang="en-US" altLang="ko-KR" sz="1400">
                          <a:solidFill>
                            <a:srgbClr val="FF0000"/>
                          </a:solidFill>
                        </a:rPr>
                        <a:t>nesterov=True</a:t>
                      </a:r>
                      <a:r>
                        <a:rPr lang="en-US" altLang="ko-KR" sz="1400"/>
                        <a:t>)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0612922"/>
                  </a:ext>
                </a:extLst>
              </a:tr>
              <a:tr h="6892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/>
                        <a:t>4. Adagrad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/>
                        <a:t>변수의 업데이트가 잦으면 학습률을 적게하여</a:t>
                      </a:r>
                      <a:r>
                        <a:rPr lang="en-US" altLang="ko-KR" sz="1400"/>
                        <a:t>,</a:t>
                      </a:r>
                    </a:p>
                    <a:p>
                      <a:pPr algn="l" latinLnBrk="1"/>
                      <a:r>
                        <a:rPr lang="ko-KR" altLang="en-US" sz="1400"/>
                        <a:t>이동 보폭을 조절하는 방법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보폭 크기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keras.optimizers.</a:t>
                      </a:r>
                      <a:r>
                        <a:rPr lang="en-US" altLang="ko-KR" sz="1400">
                          <a:solidFill>
                            <a:srgbClr val="FF0000"/>
                          </a:solidFill>
                        </a:rPr>
                        <a:t>Adagrad</a:t>
                      </a:r>
                      <a:r>
                        <a:rPr lang="en-US" altLang="ko-KR" sz="1400"/>
                        <a:t>(</a:t>
                      </a:r>
                      <a:r>
                        <a:rPr lang="en-US" altLang="ko-KR" sz="1400">
                          <a:solidFill>
                            <a:srgbClr val="FF0000"/>
                          </a:solidFill>
                        </a:rPr>
                        <a:t>Ir=0.01</a:t>
                      </a:r>
                      <a:r>
                        <a:rPr lang="en-US" altLang="ko-KR" sz="1400"/>
                        <a:t>,</a:t>
                      </a:r>
                      <a:r>
                        <a:rPr lang="en-US" altLang="ko-KR" sz="1400" baseline="0"/>
                        <a:t> epsilon=1e-6</a:t>
                      </a:r>
                      <a:r>
                        <a:rPr lang="en-US" altLang="ko-KR" sz="1400"/>
                        <a:t>)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430340"/>
                  </a:ext>
                </a:extLst>
              </a:tr>
              <a:tr h="6892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/>
                        <a:t>5. RMSProp</a:t>
                      </a:r>
                    </a:p>
                    <a:p>
                      <a:pPr algn="l" latinLnBrk="1"/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알엠에스프롭</a:t>
                      </a:r>
                      <a:r>
                        <a:rPr lang="en-US" altLang="ko-KR" sz="1400"/>
                        <a:t>)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/>
                        <a:t>아다그라드의 보폭 민감도를 보완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보폭 크기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/>
                        <a:t>keras.optimizers.</a:t>
                      </a:r>
                      <a:r>
                        <a:rPr lang="en-US" altLang="ko-KR" sz="1400">
                          <a:solidFill>
                            <a:srgbClr val="FF0000"/>
                          </a:solidFill>
                        </a:rPr>
                        <a:t>RMSprop</a:t>
                      </a:r>
                      <a:r>
                        <a:rPr lang="en-US" altLang="ko-KR" sz="1400"/>
                        <a:t>(lr=0.001,</a:t>
                      </a:r>
                      <a:r>
                        <a:rPr lang="en-US" altLang="ko-KR" sz="1400" baseline="0"/>
                        <a:t> rho=0.9, epsilon=1e-08, decay=0.0)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6903870"/>
                  </a:ext>
                </a:extLst>
              </a:tr>
              <a:tr h="6892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/>
                        <a:t>6. </a:t>
                      </a:r>
                      <a:r>
                        <a:rPr lang="en-US" altLang="ko-KR" sz="1400">
                          <a:solidFill>
                            <a:srgbClr val="FF0000"/>
                          </a:solidFill>
                        </a:rPr>
                        <a:t>Adam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/>
                        <a:t>모멘텀</a:t>
                      </a:r>
                      <a:r>
                        <a:rPr lang="en-US" altLang="ko-KR" sz="1400"/>
                        <a:t>+RMSProp</a:t>
                      </a:r>
                      <a:br>
                        <a:rPr lang="en-US" altLang="ko-KR" sz="1400"/>
                      </a:b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최근 것</a:t>
                      </a:r>
                      <a:r>
                        <a:rPr lang="en-US" altLang="ko-KR" sz="1400"/>
                        <a:t>. </a:t>
                      </a:r>
                      <a:r>
                        <a:rPr lang="ko-KR" altLang="en-US" sz="1400"/>
                        <a:t>이 중 가장 좋다</a:t>
                      </a:r>
                      <a:r>
                        <a:rPr lang="en-US" altLang="ko-KR" sz="140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보폭 크기</a:t>
                      </a:r>
                      <a:r>
                        <a:rPr lang="en-US" altLang="ko-KR" sz="1400"/>
                        <a:t>,</a:t>
                      </a:r>
                    </a:p>
                    <a:p>
                      <a:pPr algn="ctr" latinLnBrk="1"/>
                      <a:r>
                        <a:rPr lang="ko-KR" altLang="en-US" sz="1400"/>
                        <a:t>정확도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/>
                        <a:t>keras.optimizers.</a:t>
                      </a:r>
                      <a:r>
                        <a:rPr lang="en-US" altLang="ko-KR" sz="1400">
                          <a:solidFill>
                            <a:srgbClr val="FF0000"/>
                          </a:solidFill>
                        </a:rPr>
                        <a:t>Adam</a:t>
                      </a:r>
                      <a:r>
                        <a:rPr lang="en-US" altLang="ko-KR" sz="1400"/>
                        <a:t>(lr=0.001, beta_1=0.9,</a:t>
                      </a:r>
                      <a:r>
                        <a:rPr lang="en-US" altLang="ko-KR" sz="1400" baseline="0"/>
                        <a:t> beta_2=0.999, epsilon=1e-08, decay=0.0)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277663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119062" y="907115"/>
            <a:ext cx="2666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/>
              <a:t>lr : learning rate(</a:t>
            </a:r>
            <a:r>
              <a:rPr lang="ko-KR" altLang="en-US" sz="1400"/>
              <a:t>학습률</a:t>
            </a:r>
            <a:r>
              <a:rPr lang="en-US" altLang="ko-KR" sz="1400"/>
              <a:t>)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4183646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89085" y="640078"/>
            <a:ext cx="11602915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73338" y="247306"/>
            <a:ext cx="552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err="1"/>
              <a:t>딥러닝</a:t>
            </a:r>
            <a:r>
              <a:rPr lang="ko-KR" altLang="en-US" b="1"/>
              <a:t> 모델 적용 프로세스 정리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3338" y="854765"/>
            <a:ext cx="8435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맑은 고딕" panose="020B0503020000020004" pitchFamily="50" charset="-127"/>
              </a:rPr>
              <a:t>머신러닝</a:t>
            </a:r>
            <a:r>
              <a:rPr lang="en-US" altLang="ko-KR" sz="1600">
                <a:latin typeface="맑은 고딕" panose="020B0503020000020004" pitchFamily="50" charset="-127"/>
              </a:rPr>
              <a:t>(</a:t>
            </a:r>
            <a:r>
              <a:rPr lang="ko-KR" altLang="en-US" sz="1600">
                <a:latin typeface="맑은 고딕" panose="020B0503020000020004" pitchFamily="50" charset="-127"/>
              </a:rPr>
              <a:t>딥러닝 포함</a:t>
            </a:r>
            <a:r>
              <a:rPr lang="en-US" altLang="ko-KR" sz="1600">
                <a:latin typeface="맑은 고딕" panose="020B0503020000020004" pitchFamily="50" charset="-127"/>
              </a:rPr>
              <a:t>)</a:t>
            </a:r>
            <a:r>
              <a:rPr lang="ko-KR" altLang="en-US" sz="1600">
                <a:latin typeface="맑은 고딕" panose="020B0503020000020004" pitchFamily="50" charset="-127"/>
              </a:rPr>
              <a:t>은 일반화</a:t>
            </a:r>
            <a:r>
              <a:rPr lang="en-US" altLang="ko-KR" sz="1600">
                <a:latin typeface="맑은 고딕" panose="020B0503020000020004" pitchFamily="50" charset="-127"/>
              </a:rPr>
              <a:t>(generalization)</a:t>
            </a:r>
            <a:r>
              <a:rPr lang="ko-KR" altLang="en-US" sz="1600">
                <a:latin typeface="맑은 고딕" panose="020B0503020000020004" pitchFamily="50" charset="-127"/>
              </a:rPr>
              <a:t>와 최적화</a:t>
            </a:r>
            <a:r>
              <a:rPr lang="en-US" altLang="ko-KR" sz="1600">
                <a:latin typeface="맑은 고딕" panose="020B0503020000020004" pitchFamily="50" charset="-127"/>
              </a:rPr>
              <a:t>(optimization)</a:t>
            </a:r>
            <a:r>
              <a:rPr lang="ko-KR" altLang="en-US" sz="1600">
                <a:latin typeface="맑은 고딕" panose="020B0503020000020004" pitchFamily="50" charset="-127"/>
              </a:rPr>
              <a:t>의 줄다리기이다</a:t>
            </a:r>
            <a:r>
              <a:rPr lang="en-US" altLang="ko-KR" sz="1600">
                <a:latin typeface="맑은 고딕" panose="020B0503020000020004" pitchFamily="50" charset="-127"/>
              </a:rPr>
              <a:t>.</a:t>
            </a:r>
            <a:endParaRPr lang="ko-KR" altLang="en-US" sz="1600">
              <a:latin typeface="맑은 고딕" panose="020B0503020000020004" pitchFamily="50" charset="-127"/>
            </a:endParaRPr>
          </a:p>
        </p:txBody>
      </p:sp>
      <p:sp>
        <p:nvSpPr>
          <p:cNvPr id="10" name="화살표: 오른쪽 2">
            <a:extLst>
              <a:ext uri="{FF2B5EF4-FFF2-40B4-BE49-F238E27FC236}">
                <a16:creationId xmlns:a16="http://schemas.microsoft.com/office/drawing/2014/main" id="{01E57CBC-1166-461A-AA91-94D766AC9A0C}"/>
              </a:ext>
            </a:extLst>
          </p:cNvPr>
          <p:cNvSpPr/>
          <p:nvPr/>
        </p:nvSpPr>
        <p:spPr>
          <a:xfrm>
            <a:off x="428642" y="1463734"/>
            <a:ext cx="11598408" cy="1761682"/>
          </a:xfrm>
          <a:prstGeom prst="rightArrow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/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926D69-65CA-4DE9-A00F-3245E789AF00}"/>
              </a:ext>
            </a:extLst>
          </p:cNvPr>
          <p:cNvSpPr txBox="1"/>
          <p:nvPr/>
        </p:nvSpPr>
        <p:spPr>
          <a:xfrm>
            <a:off x="957360" y="2060687"/>
            <a:ext cx="1682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수집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</a:p>
          <a:p>
            <a:pPr algn="ctr"/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D0B8BB-93E2-47C9-AEC8-CEEAD938A2BE}"/>
              </a:ext>
            </a:extLst>
          </p:cNvPr>
          <p:cNvSpPr txBox="1"/>
          <p:nvPr/>
        </p:nvSpPr>
        <p:spPr>
          <a:xfrm>
            <a:off x="2853620" y="2060687"/>
            <a:ext cx="1446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301E72-E8E2-49D3-A617-9233377D3204}"/>
              </a:ext>
            </a:extLst>
          </p:cNvPr>
          <p:cNvSpPr txBox="1"/>
          <p:nvPr/>
        </p:nvSpPr>
        <p:spPr>
          <a:xfrm>
            <a:off x="4699780" y="2060687"/>
            <a:ext cx="1446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딥러닝 구조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834A32-52CA-42FA-A119-FEA174AC519E}"/>
              </a:ext>
            </a:extLst>
          </p:cNvPr>
          <p:cNvSpPr txBox="1"/>
          <p:nvPr/>
        </p:nvSpPr>
        <p:spPr>
          <a:xfrm>
            <a:off x="6545941" y="2060687"/>
            <a:ext cx="1446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컴파일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2458-2CF1-48AD-A795-786EE99E1F42}"/>
              </a:ext>
            </a:extLst>
          </p:cNvPr>
          <p:cNvSpPr txBox="1"/>
          <p:nvPr/>
        </p:nvSpPr>
        <p:spPr>
          <a:xfrm>
            <a:off x="8206907" y="2060687"/>
            <a:ext cx="1446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학습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7DFD07-1739-4654-B649-BD6A9DB9A27C}"/>
              </a:ext>
            </a:extLst>
          </p:cNvPr>
          <p:cNvSpPr txBox="1"/>
          <p:nvPr/>
        </p:nvSpPr>
        <p:spPr>
          <a:xfrm>
            <a:off x="9867873" y="2060687"/>
            <a:ext cx="1446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검증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02EC87-137C-4B8F-B7FB-599899BE6468}"/>
              </a:ext>
            </a:extLst>
          </p:cNvPr>
          <p:cNvSpPr txBox="1"/>
          <p:nvPr/>
        </p:nvSpPr>
        <p:spPr>
          <a:xfrm>
            <a:off x="911154" y="3225415"/>
            <a:ext cx="18034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보유 데이터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171450" indent="-171450">
              <a:buFontTx/>
              <a:buChar char="-"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</a:p>
          <a:p>
            <a:pPr marL="171450" indent="-171450">
              <a:buFontTx/>
              <a:buChar char="-"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클라우드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2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크롤링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셀레늄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 Request,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뷰티풀숲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 Rest API</a:t>
            </a:r>
          </a:p>
          <a:p>
            <a:pPr marL="285750" indent="-285750">
              <a:buFontTx/>
              <a:buChar char="-"/>
            </a:pP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F5DDAC-0C1B-4888-AE88-F6E6D59C2FEF}"/>
              </a:ext>
            </a:extLst>
          </p:cNvPr>
          <p:cNvSpPr txBox="1"/>
          <p:nvPr/>
        </p:nvSpPr>
        <p:spPr>
          <a:xfrm>
            <a:off x="4488015" y="3206349"/>
            <a:ext cx="202447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2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activation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171450" indent="-171450">
              <a:buFontTx/>
              <a:buChar char="-"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Sigmoid, </a:t>
            </a:r>
            <a:r>
              <a:rPr lang="en-US" altLang="ko-KR" sz="12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ReLU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2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Softmax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etc.</a:t>
            </a:r>
          </a:p>
          <a:p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2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과대적합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방지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가중치 규제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(L1, L2)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 Dropout</a:t>
            </a:r>
          </a:p>
          <a:p>
            <a:pPr marL="285750" indent="-285750">
              <a:buFontTx/>
              <a:buChar char="-"/>
            </a:pP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2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하이퍼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튜닝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층의 노드 수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 optimizer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학습률</a:t>
            </a:r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4BEF84-3FF1-48C8-8B10-034B51B19F77}"/>
              </a:ext>
            </a:extLst>
          </p:cNvPr>
          <p:cNvSpPr txBox="1"/>
          <p:nvPr/>
        </p:nvSpPr>
        <p:spPr>
          <a:xfrm>
            <a:off x="2661245" y="3206349"/>
            <a:ext cx="20244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ko-KR" altLang="en-US" sz="12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벡터화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2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정수화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이미지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핫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정규화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- 0~1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평균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0,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표준편차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특성 균일화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누락 값 처리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누락값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으로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특성 공학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딥러닝은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특성공학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 NLP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n-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그램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BOW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76B0BF-CCD1-40AE-A203-B675D7949595}"/>
              </a:ext>
            </a:extLst>
          </p:cNvPr>
          <p:cNvSpPr txBox="1"/>
          <p:nvPr/>
        </p:nvSpPr>
        <p:spPr>
          <a:xfrm>
            <a:off x="6412551" y="3206349"/>
            <a:ext cx="20244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2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optimizer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 Adam, </a:t>
            </a:r>
            <a:r>
              <a:rPr lang="en-US" altLang="ko-KR" sz="12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RMSProp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2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loss</a:t>
            </a:r>
            <a:r>
              <a:rPr lang="ko-KR" altLang="en-US" sz="12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함수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회귀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: MSE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분류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2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crossentropy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  (ROC, AUC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과 반비례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C8E177-334D-4186-8860-2A0865874711}"/>
              </a:ext>
            </a:extLst>
          </p:cNvPr>
          <p:cNvSpPr txBox="1"/>
          <p:nvPr/>
        </p:nvSpPr>
        <p:spPr>
          <a:xfrm>
            <a:off x="8255834" y="3206349"/>
            <a:ext cx="20244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학습 </a:t>
            </a:r>
            <a:r>
              <a:rPr lang="ko-KR" altLang="en-US" sz="12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 epoch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batch_size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036CB0-2855-476A-AEEE-EB45A5709956}"/>
              </a:ext>
            </a:extLst>
          </p:cNvPr>
          <p:cNvSpPr txBox="1"/>
          <p:nvPr/>
        </p:nvSpPr>
        <p:spPr>
          <a:xfrm>
            <a:off x="9867874" y="3206349"/>
            <a:ext cx="1446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 accuracy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 (train) loss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val_loss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3033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89085" y="640078"/>
            <a:ext cx="11602915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73338" y="247306"/>
            <a:ext cx="552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err="1"/>
              <a:t>딥러닝</a:t>
            </a:r>
            <a:r>
              <a:rPr lang="ko-KR" altLang="en-US" b="1"/>
              <a:t> 학습 프로세스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3338" y="854765"/>
            <a:ext cx="11081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err="1"/>
              <a:t>입력값이</a:t>
            </a:r>
            <a:r>
              <a:rPr lang="ko-KR" altLang="en-US" sz="1600"/>
              <a:t> 네트워크 층을 거치면 </a:t>
            </a:r>
            <a:r>
              <a:rPr lang="ko-KR" altLang="en-US" sz="1600" err="1"/>
              <a:t>예측값이</a:t>
            </a:r>
            <a:r>
              <a:rPr lang="ko-KR" altLang="en-US" sz="1600"/>
              <a:t> 나오고</a:t>
            </a:r>
            <a:r>
              <a:rPr lang="en-US" altLang="ko-KR" sz="1600"/>
              <a:t>, </a:t>
            </a:r>
            <a:r>
              <a:rPr lang="ko-KR" altLang="en-US" sz="1600"/>
              <a:t>이를 </a:t>
            </a:r>
            <a:r>
              <a:rPr lang="ko-KR" altLang="en-US" sz="1600" err="1"/>
              <a:t>실제값과</a:t>
            </a:r>
            <a:r>
              <a:rPr lang="ko-KR" altLang="en-US" sz="1600"/>
              <a:t> 비교해서 </a:t>
            </a:r>
            <a:r>
              <a:rPr lang="en-US" altLang="ko-KR" sz="1600"/>
              <a:t>Loss score</a:t>
            </a:r>
            <a:r>
              <a:rPr lang="ko-KR" altLang="en-US" sz="1600"/>
              <a:t>를 계산한 후에 </a:t>
            </a:r>
            <a:endParaRPr lang="en-US" altLang="ko-KR" sz="1600"/>
          </a:p>
          <a:p>
            <a:r>
              <a:rPr lang="en-US" altLang="ko-KR" sz="1600"/>
              <a:t>Optimizer</a:t>
            </a:r>
            <a:r>
              <a:rPr lang="ko-KR" altLang="en-US" sz="1600"/>
              <a:t>를 통해 </a:t>
            </a:r>
            <a:r>
              <a:rPr lang="en-US" altLang="ko-KR" sz="1600"/>
              <a:t>Weight</a:t>
            </a:r>
            <a:r>
              <a:rPr lang="ko-KR" altLang="en-US" sz="1600"/>
              <a:t>를 업데이트 한다</a:t>
            </a:r>
            <a:r>
              <a:rPr lang="en-US" altLang="ko-KR" sz="1600"/>
              <a:t>.</a:t>
            </a:r>
            <a:endParaRPr lang="ko-KR" altLang="en-US" sz="1600"/>
          </a:p>
        </p:txBody>
      </p:sp>
      <p:sp>
        <p:nvSpPr>
          <p:cNvPr id="2" name="직사각형 1"/>
          <p:cNvSpPr/>
          <p:nvPr/>
        </p:nvSpPr>
        <p:spPr>
          <a:xfrm>
            <a:off x="5560243" y="2970620"/>
            <a:ext cx="1261379" cy="4928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Layer2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(</a:t>
            </a:r>
            <a:r>
              <a:rPr lang="ko-KR" altLang="en-US" sz="1200">
                <a:solidFill>
                  <a:schemeClr val="tx1"/>
                </a:solidFill>
              </a:rPr>
              <a:t>데이터 변환</a:t>
            </a:r>
            <a:r>
              <a:rPr lang="en-US" altLang="ko-KR" sz="1200">
                <a:solidFill>
                  <a:schemeClr val="tx1"/>
                </a:solidFill>
              </a:rPr>
              <a:t>)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560243" y="2234508"/>
            <a:ext cx="1261379" cy="4928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Layer1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(</a:t>
            </a:r>
            <a:r>
              <a:rPr lang="ko-KR" altLang="en-US" sz="1200">
                <a:solidFill>
                  <a:schemeClr val="tx1"/>
                </a:solidFill>
              </a:rPr>
              <a:t>데이터 변환</a:t>
            </a:r>
            <a:r>
              <a:rPr lang="en-US" altLang="ko-KR" sz="1200">
                <a:solidFill>
                  <a:schemeClr val="tx1"/>
                </a:solidFill>
              </a:rPr>
              <a:t>)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21606" y="2331313"/>
            <a:ext cx="1031164" cy="306896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Weight</a:t>
            </a:r>
            <a:endParaRPr lang="ko-KR" altLang="en-US" sz="1200"/>
          </a:p>
        </p:txBody>
      </p:sp>
      <p:sp>
        <p:nvSpPr>
          <p:cNvPr id="10" name="직사각형 9"/>
          <p:cNvSpPr/>
          <p:nvPr/>
        </p:nvSpPr>
        <p:spPr>
          <a:xfrm>
            <a:off x="4221606" y="3063584"/>
            <a:ext cx="1031164" cy="306896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Weight</a:t>
            </a:r>
            <a:endParaRPr lang="ko-KR" altLang="en-US" sz="1200"/>
          </a:p>
        </p:txBody>
      </p:sp>
      <p:sp>
        <p:nvSpPr>
          <p:cNvPr id="3" name="TextBox 2"/>
          <p:cNvSpPr txBox="1"/>
          <p:nvPr/>
        </p:nvSpPr>
        <p:spPr>
          <a:xfrm>
            <a:off x="5785828" y="1759483"/>
            <a:ext cx="8102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/>
              <a:t>입력값</a:t>
            </a:r>
            <a:r>
              <a:rPr lang="en-US" altLang="ko-KR" sz="1100"/>
              <a:t>(X)</a:t>
            </a:r>
            <a:endParaRPr lang="ko-KR" altLang="en-US" sz="1100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5252770" y="3228904"/>
            <a:ext cx="307473" cy="384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5252770" y="2480921"/>
            <a:ext cx="307473" cy="384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4069934" y="4260919"/>
            <a:ext cx="1338636" cy="5266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Optimizer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251958" y="4224891"/>
            <a:ext cx="1338636" cy="52663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Loss function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703533" y="3706017"/>
            <a:ext cx="892504" cy="385191"/>
          </a:xfrm>
          <a:prstGeom prst="roundRect">
            <a:avLst/>
          </a:prstGeom>
          <a:solidFill>
            <a:srgbClr val="CC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예측값 </a:t>
            </a:r>
            <a:r>
              <a:rPr lang="en-US" altLang="ko-KR" sz="1100"/>
              <a:t>Y’</a:t>
            </a:r>
            <a:endParaRPr lang="ko-KR" altLang="en-US" sz="110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383552" y="3706017"/>
            <a:ext cx="892504" cy="385191"/>
          </a:xfrm>
          <a:prstGeom prst="roundRect">
            <a:avLst/>
          </a:prstGeom>
          <a:solidFill>
            <a:srgbClr val="CC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err="1"/>
              <a:t>실제값</a:t>
            </a:r>
            <a:r>
              <a:rPr lang="ko-KR" altLang="en-US" sz="1100"/>
              <a:t> </a:t>
            </a:r>
            <a:r>
              <a:rPr lang="en-US" altLang="ko-KR" sz="1100"/>
              <a:t>Y</a:t>
            </a:r>
            <a:endParaRPr lang="ko-KR" altLang="en-US" sz="1100"/>
          </a:p>
        </p:txBody>
      </p:sp>
      <p:cxnSp>
        <p:nvCxnSpPr>
          <p:cNvPr id="18" name="직선 화살표 연결선 17"/>
          <p:cNvCxnSpPr>
            <a:stCxn id="2" idx="2"/>
          </p:cNvCxnSpPr>
          <p:nvPr/>
        </p:nvCxnSpPr>
        <p:spPr>
          <a:xfrm>
            <a:off x="6190933" y="3463446"/>
            <a:ext cx="0" cy="26159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6190933" y="2727333"/>
            <a:ext cx="0" cy="26159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6" idx="2"/>
            <a:endCxn id="15" idx="1"/>
          </p:cNvCxnSpPr>
          <p:nvPr/>
        </p:nvCxnSpPr>
        <p:spPr>
          <a:xfrm>
            <a:off x="6149785" y="4091208"/>
            <a:ext cx="298212" cy="21080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7" idx="2"/>
            <a:endCxn id="15" idx="7"/>
          </p:cNvCxnSpPr>
          <p:nvPr/>
        </p:nvCxnSpPr>
        <p:spPr>
          <a:xfrm flipH="1">
            <a:off x="7394555" y="4091208"/>
            <a:ext cx="435249" cy="21080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6936207" y="4751527"/>
            <a:ext cx="0" cy="26159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6376992" y="5013125"/>
            <a:ext cx="1118431" cy="309602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Loss score</a:t>
            </a:r>
            <a:endParaRPr lang="ko-KR" altLang="en-US" sz="1200"/>
          </a:p>
        </p:txBody>
      </p:sp>
      <p:cxnSp>
        <p:nvCxnSpPr>
          <p:cNvPr id="28" name="직선 화살표 연결선 27"/>
          <p:cNvCxnSpPr>
            <a:stCxn id="27" idx="1"/>
            <a:endCxn id="14" idx="6"/>
          </p:cNvCxnSpPr>
          <p:nvPr/>
        </p:nvCxnSpPr>
        <p:spPr>
          <a:xfrm flipH="1" flipV="1">
            <a:off x="5408570" y="4524237"/>
            <a:ext cx="968422" cy="64368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4" idx="0"/>
            <a:endCxn id="10" idx="2"/>
          </p:cNvCxnSpPr>
          <p:nvPr/>
        </p:nvCxnSpPr>
        <p:spPr>
          <a:xfrm flipH="1" flipV="1">
            <a:off x="4737188" y="3370480"/>
            <a:ext cx="2064" cy="89043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906654" y="3586217"/>
            <a:ext cx="894589" cy="45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Weight</a:t>
            </a:r>
          </a:p>
          <a:p>
            <a:pPr algn="ctr"/>
            <a:r>
              <a:rPr lang="en-US" altLang="ko-KR" sz="1200"/>
              <a:t>update</a:t>
            </a:r>
            <a:endParaRPr lang="ko-KR" altLang="en-US" sz="120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6190933" y="1972912"/>
            <a:ext cx="0" cy="26159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643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89085" y="640078"/>
            <a:ext cx="11602915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73338" y="247306"/>
            <a:ext cx="552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폐암 환자의 생존율 예측하기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3338" y="854765"/>
            <a:ext cx="8435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폐암 환자 </a:t>
            </a:r>
            <a:r>
              <a:rPr lang="en-US" altLang="ko-KR" sz="1600"/>
              <a:t>470</a:t>
            </a:r>
            <a:r>
              <a:rPr lang="ko-KR" altLang="en-US" sz="1600"/>
              <a:t>명 데이터 살펴보기</a:t>
            </a:r>
            <a:r>
              <a:rPr lang="en-US" altLang="ko-KR" sz="1600"/>
              <a:t>(2013</a:t>
            </a:r>
            <a:r>
              <a:rPr lang="ko-KR" altLang="en-US" sz="1600"/>
              <a:t>년 폴란드 </a:t>
            </a:r>
            <a:r>
              <a:rPr lang="ko-KR" altLang="en-US" sz="1600" err="1"/>
              <a:t>브로츠와프</a:t>
            </a:r>
            <a:r>
              <a:rPr lang="ko-KR" altLang="en-US" sz="1600"/>
              <a:t> 의과대학</a:t>
            </a:r>
            <a:r>
              <a:rPr lang="en-US" altLang="ko-KR" sz="1600"/>
              <a:t>)</a:t>
            </a:r>
            <a:endParaRPr lang="ko-KR" altLang="en-US" sz="160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142439"/>
              </p:ext>
            </p:extLst>
          </p:nvPr>
        </p:nvGraphicFramePr>
        <p:xfrm>
          <a:off x="1354502" y="1924215"/>
          <a:ext cx="9283704" cy="2819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616">
                  <a:extLst>
                    <a:ext uri="{9D8B030D-6E8A-4147-A177-3AD203B41FA5}">
                      <a16:colId xmlns:a16="http://schemas.microsoft.com/office/drawing/2014/main" val="3621302113"/>
                    </a:ext>
                  </a:extLst>
                </a:gridCol>
                <a:gridCol w="488616">
                  <a:extLst>
                    <a:ext uri="{9D8B030D-6E8A-4147-A177-3AD203B41FA5}">
                      <a16:colId xmlns:a16="http://schemas.microsoft.com/office/drawing/2014/main" val="252133786"/>
                    </a:ext>
                  </a:extLst>
                </a:gridCol>
                <a:gridCol w="488616">
                  <a:extLst>
                    <a:ext uri="{9D8B030D-6E8A-4147-A177-3AD203B41FA5}">
                      <a16:colId xmlns:a16="http://schemas.microsoft.com/office/drawing/2014/main" val="3869237116"/>
                    </a:ext>
                  </a:extLst>
                </a:gridCol>
                <a:gridCol w="488616">
                  <a:extLst>
                    <a:ext uri="{9D8B030D-6E8A-4147-A177-3AD203B41FA5}">
                      <a16:colId xmlns:a16="http://schemas.microsoft.com/office/drawing/2014/main" val="519570019"/>
                    </a:ext>
                  </a:extLst>
                </a:gridCol>
                <a:gridCol w="488616">
                  <a:extLst>
                    <a:ext uri="{9D8B030D-6E8A-4147-A177-3AD203B41FA5}">
                      <a16:colId xmlns:a16="http://schemas.microsoft.com/office/drawing/2014/main" val="400323735"/>
                    </a:ext>
                  </a:extLst>
                </a:gridCol>
                <a:gridCol w="488616">
                  <a:extLst>
                    <a:ext uri="{9D8B030D-6E8A-4147-A177-3AD203B41FA5}">
                      <a16:colId xmlns:a16="http://schemas.microsoft.com/office/drawing/2014/main" val="1947971487"/>
                    </a:ext>
                  </a:extLst>
                </a:gridCol>
                <a:gridCol w="488616">
                  <a:extLst>
                    <a:ext uri="{9D8B030D-6E8A-4147-A177-3AD203B41FA5}">
                      <a16:colId xmlns:a16="http://schemas.microsoft.com/office/drawing/2014/main" val="1907931457"/>
                    </a:ext>
                  </a:extLst>
                </a:gridCol>
                <a:gridCol w="488616">
                  <a:extLst>
                    <a:ext uri="{9D8B030D-6E8A-4147-A177-3AD203B41FA5}">
                      <a16:colId xmlns:a16="http://schemas.microsoft.com/office/drawing/2014/main" val="2316587291"/>
                    </a:ext>
                  </a:extLst>
                </a:gridCol>
                <a:gridCol w="488616">
                  <a:extLst>
                    <a:ext uri="{9D8B030D-6E8A-4147-A177-3AD203B41FA5}">
                      <a16:colId xmlns:a16="http://schemas.microsoft.com/office/drawing/2014/main" val="609522891"/>
                    </a:ext>
                  </a:extLst>
                </a:gridCol>
                <a:gridCol w="488616">
                  <a:extLst>
                    <a:ext uri="{9D8B030D-6E8A-4147-A177-3AD203B41FA5}">
                      <a16:colId xmlns:a16="http://schemas.microsoft.com/office/drawing/2014/main" val="1250429765"/>
                    </a:ext>
                  </a:extLst>
                </a:gridCol>
                <a:gridCol w="488616">
                  <a:extLst>
                    <a:ext uri="{9D8B030D-6E8A-4147-A177-3AD203B41FA5}">
                      <a16:colId xmlns:a16="http://schemas.microsoft.com/office/drawing/2014/main" val="1318550213"/>
                    </a:ext>
                  </a:extLst>
                </a:gridCol>
                <a:gridCol w="488616">
                  <a:extLst>
                    <a:ext uri="{9D8B030D-6E8A-4147-A177-3AD203B41FA5}">
                      <a16:colId xmlns:a16="http://schemas.microsoft.com/office/drawing/2014/main" val="2332636193"/>
                    </a:ext>
                  </a:extLst>
                </a:gridCol>
                <a:gridCol w="488616">
                  <a:extLst>
                    <a:ext uri="{9D8B030D-6E8A-4147-A177-3AD203B41FA5}">
                      <a16:colId xmlns:a16="http://schemas.microsoft.com/office/drawing/2014/main" val="2275717753"/>
                    </a:ext>
                  </a:extLst>
                </a:gridCol>
                <a:gridCol w="488616">
                  <a:extLst>
                    <a:ext uri="{9D8B030D-6E8A-4147-A177-3AD203B41FA5}">
                      <a16:colId xmlns:a16="http://schemas.microsoft.com/office/drawing/2014/main" val="651900223"/>
                    </a:ext>
                  </a:extLst>
                </a:gridCol>
                <a:gridCol w="488616">
                  <a:extLst>
                    <a:ext uri="{9D8B030D-6E8A-4147-A177-3AD203B41FA5}">
                      <a16:colId xmlns:a16="http://schemas.microsoft.com/office/drawing/2014/main" val="2980261150"/>
                    </a:ext>
                  </a:extLst>
                </a:gridCol>
                <a:gridCol w="488616">
                  <a:extLst>
                    <a:ext uri="{9D8B030D-6E8A-4147-A177-3AD203B41FA5}">
                      <a16:colId xmlns:a16="http://schemas.microsoft.com/office/drawing/2014/main" val="1617236054"/>
                    </a:ext>
                  </a:extLst>
                </a:gridCol>
                <a:gridCol w="488616">
                  <a:extLst>
                    <a:ext uri="{9D8B030D-6E8A-4147-A177-3AD203B41FA5}">
                      <a16:colId xmlns:a16="http://schemas.microsoft.com/office/drawing/2014/main" val="3891873935"/>
                    </a:ext>
                  </a:extLst>
                </a:gridCol>
                <a:gridCol w="488616">
                  <a:extLst>
                    <a:ext uri="{9D8B030D-6E8A-4147-A177-3AD203B41FA5}">
                      <a16:colId xmlns:a16="http://schemas.microsoft.com/office/drawing/2014/main" val="4039768758"/>
                    </a:ext>
                  </a:extLst>
                </a:gridCol>
                <a:gridCol w="488616">
                  <a:extLst>
                    <a:ext uri="{9D8B030D-6E8A-4147-A177-3AD203B41FA5}">
                      <a16:colId xmlns:a16="http://schemas.microsoft.com/office/drawing/2014/main" val="440034575"/>
                    </a:ext>
                  </a:extLst>
                </a:gridCol>
              </a:tblGrid>
              <a:tr h="51578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/>
                        <a:t>줄</a:t>
                      </a:r>
                      <a:endParaRPr lang="en-US" altLang="ko-KR" sz="900"/>
                    </a:p>
                    <a:p>
                      <a:pPr algn="r" latinLnBrk="1"/>
                      <a:endParaRPr lang="en-US" altLang="ko-KR" sz="900"/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90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3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4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6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7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8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9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11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13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14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15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16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17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18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8949611"/>
                  </a:ext>
                </a:extLst>
              </a:tr>
              <a:tr h="460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293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3.8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2.8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62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4523421"/>
                  </a:ext>
                </a:extLst>
              </a:tr>
              <a:tr h="460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>
                          <a:latin typeface="+mn-lt"/>
                        </a:rPr>
                        <a:t>2</a:t>
                      </a:r>
                      <a:endParaRPr lang="ko-KR" altLang="en-US" sz="11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2.88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2.16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14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60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287357"/>
                  </a:ext>
                </a:extLst>
              </a:tr>
              <a:tr h="460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3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8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>
                          <a:latin typeface="+mn-lt"/>
                        </a:rPr>
                        <a:t>2</a:t>
                      </a:r>
                      <a:endParaRPr lang="ko-KR" altLang="en-US" sz="11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3.19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2.5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11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66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843030"/>
                  </a:ext>
                </a:extLst>
              </a:tr>
              <a:tr h="460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…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…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…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…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…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…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…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…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…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…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…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…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…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…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…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…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…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…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…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556147"/>
                  </a:ext>
                </a:extLst>
              </a:tr>
              <a:tr h="460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470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447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>
                          <a:latin typeface="+mn-lt"/>
                        </a:rPr>
                        <a:t>8</a:t>
                      </a:r>
                      <a:endParaRPr lang="ko-KR" altLang="en-US" sz="11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5.2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4.1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49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491085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 flipV="1">
            <a:off x="1354502" y="1924213"/>
            <a:ext cx="482600" cy="5075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0163908" y="1899138"/>
            <a:ext cx="492369" cy="2866293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837593" y="1899138"/>
            <a:ext cx="8299938" cy="286629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137531" y="1179013"/>
            <a:ext cx="1873655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accent2">
                    <a:lumMod val="50000"/>
                  </a:schemeClr>
                </a:solidFill>
              </a:rPr>
              <a:t>Class(</a:t>
            </a:r>
            <a:r>
              <a:rPr lang="ko-KR" altLang="en-US" b="1">
                <a:solidFill>
                  <a:schemeClr val="accent2">
                    <a:lumMod val="50000"/>
                  </a:schemeClr>
                </a:solidFill>
              </a:rPr>
              <a:t>생존 결과</a:t>
            </a:r>
            <a:r>
              <a:rPr lang="en-US" altLang="ko-KR" b="1">
                <a:solidFill>
                  <a:schemeClr val="accent2">
                    <a:lumMod val="50000"/>
                  </a:schemeClr>
                </a:solidFill>
              </a:rPr>
              <a:t>)</a:t>
            </a:r>
          </a:p>
          <a:p>
            <a:pPr algn="ctr"/>
            <a:r>
              <a:rPr lang="en-US" altLang="ko-KR" sz="1050" b="1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ko-KR" altLang="en-US" sz="1050" b="1">
                <a:solidFill>
                  <a:schemeClr val="accent2">
                    <a:lumMod val="50000"/>
                  </a:schemeClr>
                </a:solidFill>
              </a:rPr>
              <a:t>생존</a:t>
            </a:r>
            <a:r>
              <a:rPr lang="en-US" altLang="ko-KR" sz="1050" b="1">
                <a:solidFill>
                  <a:schemeClr val="accent2">
                    <a:lumMod val="50000"/>
                  </a:schemeClr>
                </a:solidFill>
              </a:rPr>
              <a:t>:1, </a:t>
            </a:r>
            <a:r>
              <a:rPr lang="ko-KR" altLang="en-US" sz="1050" b="1">
                <a:solidFill>
                  <a:schemeClr val="accent2">
                    <a:lumMod val="50000"/>
                  </a:schemeClr>
                </a:solidFill>
              </a:rPr>
              <a:t>사망</a:t>
            </a:r>
            <a:r>
              <a:rPr lang="en-US" altLang="ko-KR" sz="1050" b="1">
                <a:solidFill>
                  <a:schemeClr val="accent2">
                    <a:lumMod val="50000"/>
                  </a:schemeClr>
                </a:solidFill>
              </a:rPr>
              <a:t>:0)</a:t>
            </a:r>
            <a:endParaRPr lang="ko-KR" altLang="en-US" sz="1050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83725" y="1236050"/>
            <a:ext cx="5825258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rgbClr val="00B050"/>
                </a:solidFill>
              </a:rPr>
              <a:t>Feature(</a:t>
            </a:r>
            <a:r>
              <a:rPr lang="ko-KR" altLang="en-US" b="1">
                <a:solidFill>
                  <a:srgbClr val="00B050"/>
                </a:solidFill>
              </a:rPr>
              <a:t>수술 전 </a:t>
            </a:r>
            <a:r>
              <a:rPr lang="ko-KR" altLang="en-US" b="1" err="1">
                <a:solidFill>
                  <a:srgbClr val="00B050"/>
                </a:solidFill>
              </a:rPr>
              <a:t>진단데이터</a:t>
            </a:r>
            <a:r>
              <a:rPr lang="en-US" altLang="ko-KR" b="1">
                <a:solidFill>
                  <a:srgbClr val="00B050"/>
                </a:solidFill>
              </a:rPr>
              <a:t>)</a:t>
            </a:r>
          </a:p>
          <a:p>
            <a:pPr algn="ctr"/>
            <a:r>
              <a:rPr lang="en-US" altLang="ko-KR" sz="1050" b="1">
                <a:solidFill>
                  <a:srgbClr val="00B050"/>
                </a:solidFill>
              </a:rPr>
              <a:t>(</a:t>
            </a:r>
            <a:r>
              <a:rPr lang="ko-KR" altLang="en-US" sz="1050" b="1">
                <a:solidFill>
                  <a:srgbClr val="00B050"/>
                </a:solidFill>
              </a:rPr>
              <a:t>종양 유형</a:t>
            </a:r>
            <a:r>
              <a:rPr lang="en-US" altLang="ko-KR" sz="1050" b="1">
                <a:solidFill>
                  <a:srgbClr val="00B050"/>
                </a:solidFill>
              </a:rPr>
              <a:t>, </a:t>
            </a:r>
            <a:r>
              <a:rPr lang="ko-KR" altLang="en-US" sz="1050" b="1">
                <a:solidFill>
                  <a:srgbClr val="00B050"/>
                </a:solidFill>
              </a:rPr>
              <a:t>폐활량</a:t>
            </a:r>
            <a:r>
              <a:rPr lang="en-US" altLang="ko-KR" sz="1050" b="1">
                <a:solidFill>
                  <a:srgbClr val="00B050"/>
                </a:solidFill>
              </a:rPr>
              <a:t>, </a:t>
            </a:r>
            <a:r>
              <a:rPr lang="ko-KR" altLang="en-US" sz="1050" b="1">
                <a:solidFill>
                  <a:srgbClr val="00B050"/>
                </a:solidFill>
              </a:rPr>
              <a:t>호흡곤란 여부</a:t>
            </a:r>
            <a:r>
              <a:rPr lang="en-US" altLang="ko-KR" sz="1050" b="1">
                <a:solidFill>
                  <a:srgbClr val="00B050"/>
                </a:solidFill>
              </a:rPr>
              <a:t>, </a:t>
            </a:r>
            <a:r>
              <a:rPr lang="ko-KR" altLang="en-US" sz="1050" b="1">
                <a:solidFill>
                  <a:srgbClr val="00B050"/>
                </a:solidFill>
              </a:rPr>
              <a:t>고통 정도</a:t>
            </a:r>
            <a:r>
              <a:rPr lang="en-US" altLang="ko-KR" sz="1050" b="1">
                <a:solidFill>
                  <a:srgbClr val="00B050"/>
                </a:solidFill>
              </a:rPr>
              <a:t>, </a:t>
            </a:r>
            <a:r>
              <a:rPr lang="ko-KR" altLang="en-US" sz="1050" b="1">
                <a:solidFill>
                  <a:srgbClr val="00B050"/>
                </a:solidFill>
              </a:rPr>
              <a:t>기침</a:t>
            </a:r>
            <a:r>
              <a:rPr lang="en-US" altLang="ko-KR" sz="1050" b="1">
                <a:solidFill>
                  <a:srgbClr val="00B050"/>
                </a:solidFill>
              </a:rPr>
              <a:t>, </a:t>
            </a:r>
            <a:r>
              <a:rPr lang="ko-KR" altLang="en-US" sz="1050" b="1">
                <a:solidFill>
                  <a:srgbClr val="00B050"/>
                </a:solidFill>
              </a:rPr>
              <a:t>흡연</a:t>
            </a:r>
            <a:r>
              <a:rPr lang="en-US" altLang="ko-KR" sz="1050" b="1">
                <a:solidFill>
                  <a:srgbClr val="00B050"/>
                </a:solidFill>
              </a:rPr>
              <a:t>, </a:t>
            </a:r>
            <a:r>
              <a:rPr lang="ko-KR" altLang="en-US" sz="1050" b="1">
                <a:solidFill>
                  <a:srgbClr val="00B050"/>
                </a:solidFill>
              </a:rPr>
              <a:t>천식 여부 등 </a:t>
            </a:r>
            <a:r>
              <a:rPr lang="en-US" altLang="ko-KR" sz="1050" b="1">
                <a:solidFill>
                  <a:srgbClr val="00B050"/>
                </a:solidFill>
              </a:rPr>
              <a:t>17</a:t>
            </a:r>
            <a:r>
              <a:rPr lang="ko-KR" altLang="en-US" sz="1050" b="1">
                <a:solidFill>
                  <a:srgbClr val="00B050"/>
                </a:solidFill>
              </a:rPr>
              <a:t>가지</a:t>
            </a:r>
            <a:r>
              <a:rPr lang="en-US" altLang="ko-KR" sz="1050" b="1">
                <a:solidFill>
                  <a:srgbClr val="00B050"/>
                </a:solidFill>
              </a:rPr>
              <a:t>)</a:t>
            </a:r>
            <a:endParaRPr lang="ko-KR" altLang="en-US" sz="1050" b="1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9085" y="2523391"/>
            <a:ext cx="800588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환자</a:t>
            </a:r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15" name="TextBox 14"/>
          <p:cNvSpPr txBox="1"/>
          <p:nvPr/>
        </p:nvSpPr>
        <p:spPr>
          <a:xfrm>
            <a:off x="589085" y="2989328"/>
            <a:ext cx="800588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환자</a:t>
            </a:r>
            <a:r>
              <a:rPr lang="en-US" altLang="ko-KR" sz="1200"/>
              <a:t>2</a:t>
            </a:r>
            <a:endParaRPr lang="ko-KR" altLang="en-US" sz="1200"/>
          </a:p>
        </p:txBody>
      </p:sp>
      <p:sp>
        <p:nvSpPr>
          <p:cNvPr id="16" name="TextBox 15"/>
          <p:cNvSpPr txBox="1"/>
          <p:nvPr/>
        </p:nvSpPr>
        <p:spPr>
          <a:xfrm>
            <a:off x="589085" y="3452361"/>
            <a:ext cx="800588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환자</a:t>
            </a:r>
            <a:r>
              <a:rPr lang="en-US" altLang="ko-KR" sz="1200"/>
              <a:t>3</a:t>
            </a:r>
            <a:endParaRPr lang="ko-KR" altLang="en-US" sz="1200"/>
          </a:p>
        </p:txBody>
      </p:sp>
      <p:sp>
        <p:nvSpPr>
          <p:cNvPr id="17" name="TextBox 16"/>
          <p:cNvSpPr txBox="1"/>
          <p:nvPr/>
        </p:nvSpPr>
        <p:spPr>
          <a:xfrm>
            <a:off x="589085" y="4348042"/>
            <a:ext cx="800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환자</a:t>
            </a:r>
            <a:r>
              <a:rPr lang="en-US" altLang="ko-KR" sz="1200"/>
              <a:t>470</a:t>
            </a:r>
            <a:endParaRPr lang="ko-KR" altLang="en-US" sz="1200"/>
          </a:p>
        </p:txBody>
      </p:sp>
      <p:sp>
        <p:nvSpPr>
          <p:cNvPr id="18" name="TextBox 17"/>
          <p:cNvSpPr txBox="1"/>
          <p:nvPr/>
        </p:nvSpPr>
        <p:spPr>
          <a:xfrm>
            <a:off x="1248995" y="4893376"/>
            <a:ext cx="4509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B050"/>
                </a:solidFill>
              </a:rPr>
              <a:t>feature</a:t>
            </a:r>
            <a:r>
              <a:rPr lang="en-US" altLang="ko-KR"/>
              <a:t>: X = </a:t>
            </a:r>
            <a:r>
              <a:rPr lang="en-US" altLang="ko-KR" err="1"/>
              <a:t>Data_set</a:t>
            </a:r>
            <a:r>
              <a:rPr lang="en-US" altLang="ko-KR"/>
              <a:t>[ :, 0:17]</a:t>
            </a:r>
          </a:p>
          <a:p>
            <a:r>
              <a:rPr lang="en-US" altLang="ko-KR">
                <a:solidFill>
                  <a:schemeClr val="accent2">
                    <a:lumMod val="50000"/>
                  </a:schemeClr>
                </a:solidFill>
              </a:rPr>
              <a:t>Class</a:t>
            </a:r>
            <a:r>
              <a:rPr lang="en-US" altLang="ko-KR"/>
              <a:t>: Y = </a:t>
            </a:r>
            <a:r>
              <a:rPr lang="en-US" altLang="ko-KR" err="1"/>
              <a:t>Data_set</a:t>
            </a:r>
            <a:r>
              <a:rPr lang="en-US" altLang="ko-KR"/>
              <a:t>[ :, 17]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330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821112" y="2770071"/>
            <a:ext cx="572655" cy="572655"/>
          </a:xfrm>
          <a:prstGeom prst="ellips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X</a:t>
            </a:r>
            <a:r>
              <a:rPr lang="en-US" altLang="ko-KR" sz="1000" baseline="-25000">
                <a:solidFill>
                  <a:schemeClr val="tx1"/>
                </a:solidFill>
              </a:rPr>
              <a:t>1</a:t>
            </a:r>
            <a:endParaRPr lang="ko-KR" altLang="en-US" sz="1000" baseline="-2500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2821112" y="4451117"/>
            <a:ext cx="572655" cy="572655"/>
          </a:xfrm>
          <a:prstGeom prst="ellips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X</a:t>
            </a:r>
            <a:r>
              <a:rPr lang="en-US" altLang="ko-KR" sz="1000" baseline="-25000">
                <a:solidFill>
                  <a:schemeClr val="tx1"/>
                </a:solidFill>
              </a:rPr>
              <a:t>17</a:t>
            </a:r>
            <a:endParaRPr lang="ko-KR" altLang="en-US" sz="1000" baseline="-250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98226" y="2083845"/>
            <a:ext cx="1728035" cy="100261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" name="직사각형 6"/>
          <p:cNvSpPr/>
          <p:nvPr/>
        </p:nvSpPr>
        <p:spPr>
          <a:xfrm>
            <a:off x="3698226" y="5023772"/>
            <a:ext cx="1728035" cy="100261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" name="타원 7"/>
          <p:cNvSpPr/>
          <p:nvPr/>
        </p:nvSpPr>
        <p:spPr>
          <a:xfrm>
            <a:off x="5710527" y="2310421"/>
            <a:ext cx="572655" cy="57265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Y</a:t>
            </a:r>
            <a:r>
              <a:rPr lang="en-US" altLang="ko-KR" sz="1000" baseline="-25000">
                <a:solidFill>
                  <a:schemeClr val="tx1"/>
                </a:solidFill>
              </a:rPr>
              <a:t>h1</a:t>
            </a:r>
            <a:endParaRPr lang="ko-KR" altLang="en-US" sz="1000" baseline="-2500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710527" y="5238751"/>
            <a:ext cx="572655" cy="57265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Y</a:t>
            </a:r>
            <a:r>
              <a:rPr lang="en-US" altLang="ko-KR" sz="1000" baseline="-25000">
                <a:solidFill>
                  <a:schemeClr val="tx1"/>
                </a:solidFill>
              </a:rPr>
              <a:t>h30</a:t>
            </a:r>
            <a:endParaRPr lang="ko-KR" altLang="en-US" sz="1000" baseline="-2500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8919184" y="3827649"/>
            <a:ext cx="572655" cy="57265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Y</a:t>
            </a:r>
            <a:r>
              <a:rPr lang="en-US" altLang="ko-KR" sz="1000" baseline="-25000">
                <a:solidFill>
                  <a:schemeClr val="tx1"/>
                </a:solidFill>
              </a:rPr>
              <a:t>1</a:t>
            </a:r>
            <a:endParaRPr lang="ko-KR" altLang="en-US" sz="1000" baseline="-2500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5418115" y="2592530"/>
            <a:ext cx="307473" cy="384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endCxn id="6" idx="1"/>
          </p:cNvCxnSpPr>
          <p:nvPr/>
        </p:nvCxnSpPr>
        <p:spPr>
          <a:xfrm flipV="1">
            <a:off x="3390754" y="2585152"/>
            <a:ext cx="307472" cy="47035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5418115" y="5525079"/>
            <a:ext cx="307473" cy="384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8" idx="6"/>
          </p:cNvCxnSpPr>
          <p:nvPr/>
        </p:nvCxnSpPr>
        <p:spPr>
          <a:xfrm>
            <a:off x="6283182" y="2596749"/>
            <a:ext cx="580017" cy="12309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9" idx="6"/>
          </p:cNvCxnSpPr>
          <p:nvPr/>
        </p:nvCxnSpPr>
        <p:spPr>
          <a:xfrm flipV="1">
            <a:off x="6283182" y="4351263"/>
            <a:ext cx="593952" cy="117381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endCxn id="7" idx="1"/>
          </p:cNvCxnSpPr>
          <p:nvPr/>
        </p:nvCxnSpPr>
        <p:spPr>
          <a:xfrm>
            <a:off x="3390754" y="4753616"/>
            <a:ext cx="307472" cy="77146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09258" y="3573734"/>
            <a:ext cx="2740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/>
              <a:t>.</a:t>
            </a:r>
          </a:p>
          <a:p>
            <a:r>
              <a:rPr lang="en-US" altLang="ko-KR" sz="900" b="1"/>
              <a:t>.</a:t>
            </a:r>
          </a:p>
          <a:p>
            <a:r>
              <a:rPr lang="en-US" altLang="ko-KR" sz="900" b="1"/>
              <a:t>.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911091" y="3604419"/>
            <a:ext cx="1728035" cy="100261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8611711" y="4113086"/>
            <a:ext cx="307473" cy="384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3773260" y="2233934"/>
            <a:ext cx="714788" cy="7147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aseline="-2500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649388" y="2233934"/>
            <a:ext cx="714788" cy="7147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aseline="-2500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773260" y="5159062"/>
            <a:ext cx="714788" cy="7147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aseline="-2500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649388" y="5159062"/>
            <a:ext cx="714788" cy="7147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aseline="-25000">
              <a:solidFill>
                <a:schemeClr val="tx1"/>
              </a:solidFill>
            </a:endParaRPr>
          </a:p>
        </p:txBody>
      </p:sp>
      <p:sp>
        <p:nvSpPr>
          <p:cNvPr id="24" name="오른쪽 화살표 23"/>
          <p:cNvSpPr/>
          <p:nvPr/>
        </p:nvSpPr>
        <p:spPr>
          <a:xfrm>
            <a:off x="4488048" y="5442745"/>
            <a:ext cx="161340" cy="157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5" name="오른쪽 화살표 24"/>
          <p:cNvSpPr/>
          <p:nvPr/>
        </p:nvSpPr>
        <p:spPr>
          <a:xfrm>
            <a:off x="4488048" y="2506508"/>
            <a:ext cx="161340" cy="157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6" name="직사각형 25"/>
          <p:cNvSpPr/>
          <p:nvPr/>
        </p:nvSpPr>
        <p:spPr>
          <a:xfrm>
            <a:off x="3746118" y="3585972"/>
            <a:ext cx="1728035" cy="100261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7" name="타원 26"/>
          <p:cNvSpPr/>
          <p:nvPr/>
        </p:nvSpPr>
        <p:spPr>
          <a:xfrm>
            <a:off x="3821152" y="3721262"/>
            <a:ext cx="714788" cy="7147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aseline="-2500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697280" y="3721262"/>
            <a:ext cx="714788" cy="7147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aseline="-25000">
              <a:solidFill>
                <a:schemeClr val="tx1"/>
              </a:solidFill>
            </a:endParaRPr>
          </a:p>
        </p:txBody>
      </p:sp>
      <p:sp>
        <p:nvSpPr>
          <p:cNvPr id="29" name="오른쪽 화살표 28"/>
          <p:cNvSpPr/>
          <p:nvPr/>
        </p:nvSpPr>
        <p:spPr>
          <a:xfrm>
            <a:off x="4535940" y="4004945"/>
            <a:ext cx="161340" cy="157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0" name="TextBox 29"/>
          <p:cNvSpPr txBox="1"/>
          <p:nvPr/>
        </p:nvSpPr>
        <p:spPr>
          <a:xfrm>
            <a:off x="4479596" y="4511011"/>
            <a:ext cx="2740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/>
              <a:t>.</a:t>
            </a:r>
          </a:p>
          <a:p>
            <a:r>
              <a:rPr lang="en-US" altLang="ko-KR" sz="900" b="1"/>
              <a:t>.</a:t>
            </a:r>
          </a:p>
          <a:p>
            <a:r>
              <a:rPr lang="en-US" altLang="ko-KR" sz="900" b="1"/>
              <a:t>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74705" y="2441722"/>
            <a:ext cx="11542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err="1"/>
              <a:t>가중합</a:t>
            </a:r>
            <a:r>
              <a:rPr lang="en-US" altLang="ko-KR" sz="1000" baseline="-25000"/>
              <a:t>1</a:t>
            </a:r>
            <a:endParaRPr lang="ko-KR" altLang="en-US" sz="1000" baseline="-25000"/>
          </a:p>
        </p:txBody>
      </p:sp>
      <p:sp>
        <p:nvSpPr>
          <p:cNvPr id="32" name="TextBox 31"/>
          <p:cNvSpPr txBox="1"/>
          <p:nvPr/>
        </p:nvSpPr>
        <p:spPr>
          <a:xfrm>
            <a:off x="3574705" y="5387854"/>
            <a:ext cx="11542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err="1"/>
              <a:t>가중합</a:t>
            </a:r>
            <a:r>
              <a:rPr lang="en-US" altLang="ko-KR" sz="1000" baseline="-25000"/>
              <a:t>30</a:t>
            </a:r>
            <a:endParaRPr lang="ko-KR" altLang="en-US" sz="1000" baseline="-25000"/>
          </a:p>
        </p:txBody>
      </p:sp>
      <p:sp>
        <p:nvSpPr>
          <p:cNvPr id="33" name="TextBox 32"/>
          <p:cNvSpPr txBox="1"/>
          <p:nvPr/>
        </p:nvSpPr>
        <p:spPr>
          <a:xfrm>
            <a:off x="4429679" y="2468500"/>
            <a:ext cx="11542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/>
              <a:t>ReLU</a:t>
            </a:r>
            <a:r>
              <a:rPr lang="en-US" altLang="ko-KR" sz="1000" baseline="-25000"/>
              <a:t>1</a:t>
            </a:r>
            <a:endParaRPr lang="ko-KR" altLang="en-US" sz="1000" baseline="-25000"/>
          </a:p>
        </p:txBody>
      </p:sp>
      <p:sp>
        <p:nvSpPr>
          <p:cNvPr id="34" name="타원 33"/>
          <p:cNvSpPr/>
          <p:nvPr/>
        </p:nvSpPr>
        <p:spPr>
          <a:xfrm>
            <a:off x="6986838" y="3721262"/>
            <a:ext cx="714788" cy="7147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aseline="-2500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7862966" y="3721262"/>
            <a:ext cx="714788" cy="7147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aseline="-2500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796604" y="3955545"/>
            <a:ext cx="11542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/>
              <a:t>가중합</a:t>
            </a:r>
            <a:r>
              <a:rPr lang="en-US" altLang="ko-KR" sz="1000" baseline="-25000"/>
              <a:t>1</a:t>
            </a:r>
            <a:endParaRPr lang="ko-KR" altLang="en-US" sz="1000" baseline="-25000"/>
          </a:p>
        </p:txBody>
      </p:sp>
      <p:sp>
        <p:nvSpPr>
          <p:cNvPr id="37" name="TextBox 36"/>
          <p:cNvSpPr txBox="1"/>
          <p:nvPr/>
        </p:nvSpPr>
        <p:spPr>
          <a:xfrm>
            <a:off x="7638687" y="3955545"/>
            <a:ext cx="11542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/>
              <a:t>Sigmoid</a:t>
            </a:r>
            <a:r>
              <a:rPr lang="en-US" altLang="ko-KR" sz="1000" baseline="-25000"/>
              <a:t>1</a:t>
            </a:r>
            <a:endParaRPr lang="ko-KR" altLang="en-US" sz="1000" baseline="-25000"/>
          </a:p>
        </p:txBody>
      </p:sp>
      <p:sp>
        <p:nvSpPr>
          <p:cNvPr id="38" name="오른쪽 화살표 37"/>
          <p:cNvSpPr/>
          <p:nvPr/>
        </p:nvSpPr>
        <p:spPr>
          <a:xfrm>
            <a:off x="7701626" y="4004945"/>
            <a:ext cx="161340" cy="157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9" name="타원 38"/>
          <p:cNvSpPr/>
          <p:nvPr/>
        </p:nvSpPr>
        <p:spPr>
          <a:xfrm>
            <a:off x="8539948" y="2948722"/>
            <a:ext cx="951891" cy="4890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Loss function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7356298" y="2935748"/>
            <a:ext cx="998642" cy="5266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Optimizer</a:t>
            </a:r>
          </a:p>
        </p:txBody>
      </p:sp>
      <p:sp>
        <p:nvSpPr>
          <p:cNvPr id="41" name="타원 40"/>
          <p:cNvSpPr/>
          <p:nvPr/>
        </p:nvSpPr>
        <p:spPr>
          <a:xfrm>
            <a:off x="5256564" y="1358516"/>
            <a:ext cx="1026618" cy="4890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Loss function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994580" y="1337113"/>
            <a:ext cx="1052565" cy="5266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Optimizer</a:t>
            </a:r>
          </a:p>
        </p:txBody>
      </p:sp>
      <p:sp>
        <p:nvSpPr>
          <p:cNvPr id="43" name="오른쪽 화살표 42"/>
          <p:cNvSpPr/>
          <p:nvPr/>
        </p:nvSpPr>
        <p:spPr>
          <a:xfrm rot="16200000">
            <a:off x="9037869" y="3493233"/>
            <a:ext cx="284831" cy="237994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4" name="오른쪽 화살표 43"/>
          <p:cNvSpPr/>
          <p:nvPr/>
        </p:nvSpPr>
        <p:spPr>
          <a:xfrm rot="10800000">
            <a:off x="8326075" y="3071469"/>
            <a:ext cx="251679" cy="24452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5" name="TextBox 44"/>
          <p:cNvSpPr txBox="1"/>
          <p:nvPr/>
        </p:nvSpPr>
        <p:spPr>
          <a:xfrm>
            <a:off x="6235678" y="3094658"/>
            <a:ext cx="403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w</a:t>
            </a:r>
            <a:r>
              <a:rPr lang="en-US" altLang="ko-KR" sz="1200" baseline="-25000"/>
              <a:t>2</a:t>
            </a:r>
            <a:endParaRPr lang="ko-KR" altLang="en-US" sz="1200" baseline="-25000"/>
          </a:p>
        </p:txBody>
      </p:sp>
      <p:sp>
        <p:nvSpPr>
          <p:cNvPr id="46" name="TextBox 45"/>
          <p:cNvSpPr txBox="1"/>
          <p:nvPr/>
        </p:nvSpPr>
        <p:spPr>
          <a:xfrm>
            <a:off x="3377420" y="2350877"/>
            <a:ext cx="403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w1</a:t>
            </a:r>
            <a:endParaRPr lang="ko-KR" altLang="en-US" sz="1200"/>
          </a:p>
        </p:txBody>
      </p:sp>
      <p:sp>
        <p:nvSpPr>
          <p:cNvPr id="47" name="오른쪽 화살표 46"/>
          <p:cNvSpPr/>
          <p:nvPr/>
        </p:nvSpPr>
        <p:spPr>
          <a:xfrm rot="10800000">
            <a:off x="7132179" y="3071469"/>
            <a:ext cx="251679" cy="24452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8" name="오른쪽 화살표 47"/>
          <p:cNvSpPr/>
          <p:nvPr/>
        </p:nvSpPr>
        <p:spPr>
          <a:xfrm rot="10800000">
            <a:off x="5015048" y="1479263"/>
            <a:ext cx="251679" cy="24452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9" name="오른쪽 화살표 48"/>
          <p:cNvSpPr/>
          <p:nvPr/>
        </p:nvSpPr>
        <p:spPr>
          <a:xfrm rot="10800000">
            <a:off x="3764031" y="1479263"/>
            <a:ext cx="251679" cy="24452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0" name="TextBox 49"/>
          <p:cNvSpPr txBox="1"/>
          <p:nvPr/>
        </p:nvSpPr>
        <p:spPr>
          <a:xfrm>
            <a:off x="3205762" y="1478615"/>
            <a:ext cx="540356" cy="2769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solidFill>
                  <a:srgbClr val="FF0000"/>
                </a:solidFill>
              </a:rPr>
              <a:t>W</a:t>
            </a:r>
            <a:r>
              <a:rPr lang="en-US" altLang="ko-KR" sz="1200" b="1" baseline="-25000">
                <a:solidFill>
                  <a:srgbClr val="FF0000"/>
                </a:solidFill>
              </a:rPr>
              <a:t>1</a:t>
            </a:r>
            <a:r>
              <a:rPr lang="en-US" altLang="ko-KR" sz="1200" b="1">
                <a:solidFill>
                  <a:srgbClr val="FF0000"/>
                </a:solidFill>
              </a:rPr>
              <a:t>’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579323" y="3063302"/>
            <a:ext cx="540356" cy="2769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solidFill>
                  <a:srgbClr val="FF0000"/>
                </a:solidFill>
              </a:rPr>
              <a:t>W</a:t>
            </a:r>
            <a:r>
              <a:rPr lang="en-US" altLang="ko-KR" sz="1200" b="1" baseline="-25000">
                <a:solidFill>
                  <a:srgbClr val="FF0000"/>
                </a:solidFill>
              </a:rPr>
              <a:t>2</a:t>
            </a:r>
            <a:r>
              <a:rPr lang="en-US" altLang="ko-KR" sz="1200" b="1">
                <a:solidFill>
                  <a:srgbClr val="FF0000"/>
                </a:solidFill>
              </a:rPr>
              <a:t>’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52" name="오른쪽 화살표 51"/>
          <p:cNvSpPr/>
          <p:nvPr/>
        </p:nvSpPr>
        <p:spPr>
          <a:xfrm rot="16200000">
            <a:off x="5836422" y="1939559"/>
            <a:ext cx="284831" cy="237994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3" name="직사각형 52"/>
          <p:cNvSpPr/>
          <p:nvPr/>
        </p:nvSpPr>
        <p:spPr>
          <a:xfrm>
            <a:off x="2803852" y="2074142"/>
            <a:ext cx="606670" cy="3952243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4473121" y="3055509"/>
            <a:ext cx="2740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/>
              <a:t>.</a:t>
            </a:r>
          </a:p>
          <a:p>
            <a:r>
              <a:rPr lang="en-US" altLang="ko-KR" sz="900" b="1"/>
              <a:t>.</a:t>
            </a:r>
          </a:p>
          <a:p>
            <a:r>
              <a:rPr lang="en-US" altLang="ko-KR" sz="900" b="1"/>
              <a:t>.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5625017" y="2083845"/>
            <a:ext cx="669382" cy="3952243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753613" y="2083845"/>
            <a:ext cx="776355" cy="3952243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630821" y="6113661"/>
            <a:ext cx="943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Input Layer</a:t>
            </a:r>
            <a:endParaRPr lang="ko-KR" altLang="en-US" sz="1400"/>
          </a:p>
        </p:txBody>
      </p:sp>
      <p:sp>
        <p:nvSpPr>
          <p:cNvPr id="58" name="TextBox 57"/>
          <p:cNvSpPr txBox="1"/>
          <p:nvPr/>
        </p:nvSpPr>
        <p:spPr>
          <a:xfrm>
            <a:off x="5131212" y="6094687"/>
            <a:ext cx="1656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Hidden </a:t>
            </a:r>
          </a:p>
          <a:p>
            <a:pPr algn="ctr"/>
            <a:r>
              <a:rPr lang="en-US" altLang="ko-KR" sz="1400"/>
              <a:t>Layer</a:t>
            </a:r>
            <a:endParaRPr lang="ko-KR" altLang="en-US" sz="1400"/>
          </a:p>
        </p:txBody>
      </p:sp>
      <p:sp>
        <p:nvSpPr>
          <p:cNvPr id="59" name="TextBox 58"/>
          <p:cNvSpPr txBox="1"/>
          <p:nvPr/>
        </p:nvSpPr>
        <p:spPr>
          <a:xfrm>
            <a:off x="8611711" y="6093893"/>
            <a:ext cx="1060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Output Layer</a:t>
            </a:r>
            <a:endParaRPr lang="ko-KR" altLang="en-US" sz="1400"/>
          </a:p>
        </p:txBody>
      </p:sp>
      <p:sp>
        <p:nvSpPr>
          <p:cNvPr id="60" name="TextBox 59"/>
          <p:cNvSpPr txBox="1"/>
          <p:nvPr/>
        </p:nvSpPr>
        <p:spPr>
          <a:xfrm>
            <a:off x="5859841" y="3721262"/>
            <a:ext cx="2740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/>
              <a:t>.</a:t>
            </a:r>
          </a:p>
          <a:p>
            <a:r>
              <a:rPr lang="en-US" altLang="ko-KR" sz="900" b="1"/>
              <a:t>.</a:t>
            </a:r>
          </a:p>
          <a:p>
            <a:r>
              <a:rPr lang="en-US" altLang="ko-KR" sz="900" b="1"/>
              <a:t>.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429679" y="5382924"/>
            <a:ext cx="11542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/>
              <a:t>ReLU</a:t>
            </a:r>
            <a:r>
              <a:rPr lang="en-US" altLang="ko-KR" sz="1000" baseline="-25000"/>
              <a:t>30</a:t>
            </a:r>
            <a:endParaRPr lang="ko-KR" altLang="en-US" sz="1000" baseline="-25000"/>
          </a:p>
        </p:txBody>
      </p:sp>
      <p:sp>
        <p:nvSpPr>
          <p:cNvPr id="62" name="직사각형 61"/>
          <p:cNvSpPr/>
          <p:nvPr/>
        </p:nvSpPr>
        <p:spPr>
          <a:xfrm>
            <a:off x="589085" y="640078"/>
            <a:ext cx="11602915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473338" y="247306"/>
            <a:ext cx="552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폐암 환자의 생존율 예측하기</a:t>
            </a:r>
          </a:p>
        </p:txBody>
      </p:sp>
    </p:spTree>
    <p:extLst>
      <p:ext uri="{BB962C8B-B14F-4D97-AF65-F5344CB8AC3E}">
        <p14:creationId xmlns:p14="http://schemas.microsoft.com/office/powerpoint/2010/main" val="2814224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89085" y="640078"/>
            <a:ext cx="11602915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73338" y="247306"/>
            <a:ext cx="552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폐암환자 생존예측 딥러닝 코드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3338" y="854765"/>
            <a:ext cx="84356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rgbClr val="00B050"/>
                </a:solidFill>
              </a:rPr>
              <a:t># </a:t>
            </a:r>
            <a:r>
              <a:rPr lang="ko-KR" altLang="en-US" sz="1600" err="1">
                <a:solidFill>
                  <a:srgbClr val="00B050"/>
                </a:solidFill>
              </a:rPr>
              <a:t>딥러닝에</a:t>
            </a:r>
            <a:r>
              <a:rPr lang="ko-KR" altLang="en-US" sz="1600">
                <a:solidFill>
                  <a:srgbClr val="00B050"/>
                </a:solidFill>
              </a:rPr>
              <a:t> 필요한 라이브러리 </a:t>
            </a:r>
            <a:r>
              <a:rPr lang="ko-KR" altLang="en-US" sz="1600" err="1">
                <a:solidFill>
                  <a:srgbClr val="00B050"/>
                </a:solidFill>
              </a:rPr>
              <a:t>임포트</a:t>
            </a:r>
            <a:endParaRPr lang="en-US" altLang="ko-KR" sz="1600">
              <a:solidFill>
                <a:srgbClr val="00B050"/>
              </a:solidFill>
            </a:endParaRPr>
          </a:p>
          <a:p>
            <a:r>
              <a:rPr lang="en-US" altLang="ko-KR" sz="1600"/>
              <a:t>from </a:t>
            </a:r>
            <a:r>
              <a:rPr lang="en-US" altLang="ko-KR" sz="1600" err="1"/>
              <a:t>keras.models</a:t>
            </a:r>
            <a:r>
              <a:rPr lang="en-US" altLang="ko-KR" sz="1600"/>
              <a:t> import Sequential</a:t>
            </a:r>
          </a:p>
          <a:p>
            <a:r>
              <a:rPr lang="en-US" altLang="ko-KR" sz="1600"/>
              <a:t>from </a:t>
            </a:r>
            <a:r>
              <a:rPr lang="en-US" altLang="ko-KR" sz="1600" err="1"/>
              <a:t>keras.layers</a:t>
            </a:r>
            <a:r>
              <a:rPr lang="en-US" altLang="ko-KR" sz="1600"/>
              <a:t> import Dense</a:t>
            </a:r>
          </a:p>
          <a:p>
            <a:endParaRPr lang="en-US" altLang="ko-KR" sz="1600"/>
          </a:p>
          <a:p>
            <a:r>
              <a:rPr lang="en-US" altLang="ko-KR" sz="1600"/>
              <a:t>(</a:t>
            </a:r>
            <a:r>
              <a:rPr lang="ko-KR" altLang="en-US" sz="1600"/>
              <a:t>중략</a:t>
            </a:r>
            <a:r>
              <a:rPr lang="en-US" altLang="ko-KR" sz="1600"/>
              <a:t>)</a:t>
            </a:r>
          </a:p>
          <a:p>
            <a:endParaRPr lang="en-US" altLang="ko-KR" sz="1600"/>
          </a:p>
          <a:p>
            <a:r>
              <a:rPr lang="en-US" altLang="ko-KR" sz="1600">
                <a:solidFill>
                  <a:srgbClr val="00B050"/>
                </a:solidFill>
              </a:rPr>
              <a:t># </a:t>
            </a:r>
            <a:r>
              <a:rPr lang="ko-KR" altLang="en-US" sz="1600" err="1">
                <a:solidFill>
                  <a:srgbClr val="00B050"/>
                </a:solidFill>
              </a:rPr>
              <a:t>딥러닝</a:t>
            </a:r>
            <a:r>
              <a:rPr lang="ko-KR" altLang="en-US" sz="1600">
                <a:solidFill>
                  <a:srgbClr val="00B050"/>
                </a:solidFill>
              </a:rPr>
              <a:t> 구조 결정</a:t>
            </a:r>
            <a:endParaRPr lang="en-US" altLang="ko-KR" sz="1600">
              <a:solidFill>
                <a:srgbClr val="00B050"/>
              </a:solidFill>
            </a:endParaRPr>
          </a:p>
          <a:p>
            <a:r>
              <a:rPr lang="en-US" altLang="ko-KR" sz="1600"/>
              <a:t>model = Sequential()</a:t>
            </a:r>
          </a:p>
          <a:p>
            <a:r>
              <a:rPr lang="en-US" altLang="ko-KR" sz="1600" err="1"/>
              <a:t>model.add</a:t>
            </a:r>
            <a:r>
              <a:rPr lang="en-US" altLang="ko-KR" sz="1600"/>
              <a:t>(Dense(</a:t>
            </a:r>
            <a:r>
              <a:rPr lang="en-US" altLang="ko-KR" sz="1600">
                <a:solidFill>
                  <a:srgbClr val="00B0F0"/>
                </a:solidFill>
              </a:rPr>
              <a:t>30</a:t>
            </a:r>
            <a:r>
              <a:rPr lang="en-US" altLang="ko-KR" sz="1600"/>
              <a:t>, </a:t>
            </a:r>
            <a:r>
              <a:rPr lang="en-US" altLang="ko-KR" sz="1600" err="1">
                <a:solidFill>
                  <a:srgbClr val="00B0F0"/>
                </a:solidFill>
              </a:rPr>
              <a:t>input_dim</a:t>
            </a:r>
            <a:r>
              <a:rPr lang="en-US" altLang="ko-KR" sz="1600">
                <a:solidFill>
                  <a:srgbClr val="00B0F0"/>
                </a:solidFill>
              </a:rPr>
              <a:t>=17</a:t>
            </a:r>
            <a:r>
              <a:rPr lang="en-US" altLang="ko-KR" sz="1600"/>
              <a:t>, activation=‘</a:t>
            </a:r>
            <a:r>
              <a:rPr lang="en-US" altLang="ko-KR" sz="1600" err="1">
                <a:solidFill>
                  <a:srgbClr val="FF0000"/>
                </a:solidFill>
              </a:rPr>
              <a:t>relu</a:t>
            </a:r>
            <a:r>
              <a:rPr lang="en-US" altLang="ko-KR" sz="1600"/>
              <a:t>’))</a:t>
            </a:r>
          </a:p>
          <a:p>
            <a:r>
              <a:rPr lang="en-US" altLang="ko-KR" sz="1600" err="1"/>
              <a:t>model.add</a:t>
            </a:r>
            <a:r>
              <a:rPr lang="en-US" altLang="ko-KR" sz="1600"/>
              <a:t>(Dense(</a:t>
            </a:r>
            <a:r>
              <a:rPr lang="en-US" altLang="ko-KR" sz="1600">
                <a:solidFill>
                  <a:srgbClr val="00B0F0"/>
                </a:solidFill>
              </a:rPr>
              <a:t>1</a:t>
            </a:r>
            <a:r>
              <a:rPr lang="en-US" altLang="ko-KR" sz="1600"/>
              <a:t>, activation=‘</a:t>
            </a:r>
            <a:r>
              <a:rPr lang="en-US" altLang="ko-KR" sz="1600">
                <a:solidFill>
                  <a:srgbClr val="FF0000"/>
                </a:solidFill>
              </a:rPr>
              <a:t>sigmoid</a:t>
            </a:r>
            <a:r>
              <a:rPr lang="en-US" altLang="ko-KR" sz="1600"/>
              <a:t>’))</a:t>
            </a:r>
          </a:p>
          <a:p>
            <a:endParaRPr lang="en-US" altLang="ko-KR" sz="1600"/>
          </a:p>
          <a:p>
            <a:r>
              <a:rPr lang="en-US" altLang="ko-KR" sz="1600">
                <a:solidFill>
                  <a:srgbClr val="00B050"/>
                </a:solidFill>
              </a:rPr>
              <a:t># </a:t>
            </a:r>
            <a:r>
              <a:rPr lang="ko-KR" altLang="en-US" sz="1600" err="1">
                <a:solidFill>
                  <a:srgbClr val="00B050"/>
                </a:solidFill>
              </a:rPr>
              <a:t>딥러닝</a:t>
            </a:r>
            <a:r>
              <a:rPr lang="ko-KR" altLang="en-US" sz="1600">
                <a:solidFill>
                  <a:srgbClr val="00B050"/>
                </a:solidFill>
              </a:rPr>
              <a:t> 실행</a:t>
            </a:r>
            <a:endParaRPr lang="en-US" altLang="ko-KR" sz="1600">
              <a:solidFill>
                <a:srgbClr val="00B050"/>
              </a:solidFill>
            </a:endParaRPr>
          </a:p>
          <a:p>
            <a:r>
              <a:rPr lang="en-US" altLang="ko-KR" sz="1600" err="1"/>
              <a:t>model.compile</a:t>
            </a:r>
            <a:r>
              <a:rPr lang="en-US" altLang="ko-KR" sz="1600"/>
              <a:t>(loss=‘</a:t>
            </a:r>
            <a:r>
              <a:rPr lang="en-US" altLang="ko-KR" sz="1600" err="1">
                <a:solidFill>
                  <a:srgbClr val="FF0000"/>
                </a:solidFill>
              </a:rPr>
              <a:t>mean_squared_error</a:t>
            </a:r>
            <a:r>
              <a:rPr lang="en-US" altLang="ko-KR" sz="1600"/>
              <a:t>’, optimizer=‘</a:t>
            </a:r>
            <a:r>
              <a:rPr lang="en-US" altLang="ko-KR" sz="1600" err="1">
                <a:solidFill>
                  <a:srgbClr val="FF0000"/>
                </a:solidFill>
              </a:rPr>
              <a:t>adam</a:t>
            </a:r>
            <a:r>
              <a:rPr lang="en-US" altLang="ko-KR" sz="1600"/>
              <a:t>’, metrics=[‘accuracy’])</a:t>
            </a:r>
          </a:p>
          <a:p>
            <a:r>
              <a:rPr lang="en-US" altLang="ko-KR" sz="1600" err="1"/>
              <a:t>model.fit</a:t>
            </a:r>
            <a:r>
              <a:rPr lang="en-US" altLang="ko-KR" sz="1600"/>
              <a:t>(X, Y, </a:t>
            </a:r>
            <a:r>
              <a:rPr lang="en-US" altLang="ko-KR" sz="1600">
                <a:solidFill>
                  <a:srgbClr val="00B0F0"/>
                </a:solidFill>
              </a:rPr>
              <a:t>epochs=30</a:t>
            </a:r>
            <a:r>
              <a:rPr lang="en-US" altLang="ko-KR" sz="1600"/>
              <a:t>, </a:t>
            </a:r>
            <a:r>
              <a:rPr lang="en-US" altLang="ko-KR" sz="1600" err="1">
                <a:solidFill>
                  <a:srgbClr val="00B0F0"/>
                </a:solidFill>
              </a:rPr>
              <a:t>batch_size</a:t>
            </a:r>
            <a:r>
              <a:rPr lang="en-US" altLang="ko-KR" sz="1600">
                <a:solidFill>
                  <a:srgbClr val="00B0F0"/>
                </a:solidFill>
              </a:rPr>
              <a:t>=10</a:t>
            </a:r>
            <a:r>
              <a:rPr lang="en-US" altLang="ko-KR" sz="1600"/>
              <a:t>)</a:t>
            </a:r>
          </a:p>
          <a:p>
            <a:endParaRPr lang="en-US" altLang="ko-KR" sz="1600"/>
          </a:p>
          <a:p>
            <a:r>
              <a:rPr lang="en-US" altLang="ko-KR" sz="1600"/>
              <a:t>print(model.evaluate(X, Y)[1])</a:t>
            </a:r>
          </a:p>
          <a:p>
            <a:endParaRPr lang="en-US" altLang="ko-KR" sz="1600"/>
          </a:p>
          <a:p>
            <a:endParaRPr lang="en-US" altLang="ko-KR" sz="1600"/>
          </a:p>
        </p:txBody>
      </p:sp>
      <p:sp>
        <p:nvSpPr>
          <p:cNvPr id="2" name="직사각형 1"/>
          <p:cNvSpPr/>
          <p:nvPr/>
        </p:nvSpPr>
        <p:spPr>
          <a:xfrm>
            <a:off x="4931704" y="1090070"/>
            <a:ext cx="608051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rgbClr val="FFC000"/>
                </a:solidFill>
              </a:rPr>
              <a:t>Sequential </a:t>
            </a:r>
            <a:r>
              <a:rPr lang="ko-KR" altLang="en-US" sz="1400">
                <a:solidFill>
                  <a:srgbClr val="FFC000"/>
                </a:solidFill>
              </a:rPr>
              <a:t>함수 </a:t>
            </a:r>
            <a:r>
              <a:rPr lang="en-US" altLang="ko-KR" sz="1400"/>
              <a:t>: </a:t>
            </a:r>
            <a:r>
              <a:rPr lang="ko-KR" altLang="en-US" sz="1400"/>
              <a:t>딥러닝 모델 구조를 한 층 한 층 쉽게 쌓을 수 있게 해줌</a:t>
            </a:r>
            <a:endParaRPr lang="en-US" altLang="ko-KR" sz="1400"/>
          </a:p>
          <a:p>
            <a:r>
              <a:rPr lang="en-US" altLang="ko-KR" sz="1400"/>
              <a:t>                       (</a:t>
            </a:r>
            <a:r>
              <a:rPr lang="ko-KR" altLang="en-US" sz="1400"/>
              <a:t>전체 구조를 담는 그릇</a:t>
            </a:r>
            <a:r>
              <a:rPr lang="en-US" altLang="ko-KR" sz="1400"/>
              <a:t>)</a:t>
            </a:r>
          </a:p>
          <a:p>
            <a:r>
              <a:rPr lang="en-US" altLang="ko-KR" sz="1400">
                <a:solidFill>
                  <a:srgbClr val="FFC000"/>
                </a:solidFill>
              </a:rPr>
              <a:t>Dense </a:t>
            </a:r>
            <a:r>
              <a:rPr lang="ko-KR" altLang="en-US" sz="1400">
                <a:solidFill>
                  <a:srgbClr val="FFC000"/>
                </a:solidFill>
              </a:rPr>
              <a:t>함수 </a:t>
            </a:r>
            <a:r>
              <a:rPr lang="en-US" altLang="ko-KR" sz="1400"/>
              <a:t>: </a:t>
            </a:r>
            <a:r>
              <a:rPr lang="ko-KR" altLang="en-US" sz="1400"/>
              <a:t>각 층이 가질 특성을 각각 다르게 지정할 수 있게 해줌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791860" y="2810382"/>
            <a:ext cx="61185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FFC000"/>
                </a:solidFill>
              </a:rPr>
              <a:t>model.add </a:t>
            </a:r>
            <a:r>
              <a:rPr lang="ko-KR" altLang="en-US" sz="1400">
                <a:solidFill>
                  <a:srgbClr val="FFC000"/>
                </a:solidFill>
              </a:rPr>
              <a:t>함수 </a:t>
            </a:r>
            <a:r>
              <a:rPr lang="en-US" altLang="ko-KR" sz="1400"/>
              <a:t>: </a:t>
            </a:r>
            <a:r>
              <a:rPr lang="ko-KR" altLang="en-US" sz="1400"/>
              <a:t>층 추가를 쉽게 해줌 </a:t>
            </a:r>
            <a:r>
              <a:rPr lang="en-US" altLang="ko-KR" sz="1400"/>
              <a:t>-&gt; </a:t>
            </a:r>
            <a:r>
              <a:rPr lang="ko-KR" altLang="en-US" sz="1400"/>
              <a:t>케라스의 가장 큰 장점</a:t>
            </a:r>
            <a:endParaRPr lang="en-US" altLang="ko-KR" sz="1400"/>
          </a:p>
          <a:p>
            <a:r>
              <a:rPr lang="en-US" altLang="ko-KR" sz="1400"/>
              <a:t>                       </a:t>
            </a:r>
            <a:r>
              <a:rPr lang="ko-KR" altLang="en-US" sz="1400"/>
              <a:t>인자 </a:t>
            </a:r>
            <a:r>
              <a:rPr lang="en-US" altLang="ko-KR" sz="1400"/>
              <a:t>: </a:t>
            </a:r>
            <a:r>
              <a:rPr lang="ko-KR" altLang="en-US" sz="1400"/>
              <a:t> </a:t>
            </a:r>
            <a:r>
              <a:rPr lang="en-US" altLang="ko-KR" sz="1400">
                <a:solidFill>
                  <a:srgbClr val="0070C0"/>
                </a:solidFill>
              </a:rPr>
              <a:t>node</a:t>
            </a:r>
            <a:r>
              <a:rPr lang="ko-KR" altLang="en-US" sz="1400">
                <a:solidFill>
                  <a:srgbClr val="0070C0"/>
                </a:solidFill>
              </a:rPr>
              <a:t>수</a:t>
            </a:r>
            <a:r>
              <a:rPr lang="en-US" altLang="ko-KR" sz="1400"/>
              <a:t>, (Input </a:t>
            </a:r>
            <a:r>
              <a:rPr lang="ko-KR" altLang="en-US" sz="1400"/>
              <a:t>층에는</a:t>
            </a:r>
            <a:r>
              <a:rPr lang="en-US" altLang="ko-KR" sz="1400"/>
              <a:t>)</a:t>
            </a:r>
            <a:r>
              <a:rPr lang="en-US" altLang="ko-KR" sz="1400">
                <a:solidFill>
                  <a:srgbClr val="0070C0"/>
                </a:solidFill>
              </a:rPr>
              <a:t>input_dim, </a:t>
            </a:r>
            <a:r>
              <a:rPr lang="ko-KR" altLang="en-US" sz="1400">
                <a:solidFill>
                  <a:srgbClr val="0070C0"/>
                </a:solidFill>
              </a:rPr>
              <a:t>활성화함수</a:t>
            </a:r>
            <a:endParaRPr lang="en-US" altLang="ko-KR" sz="1400"/>
          </a:p>
        </p:txBody>
      </p:sp>
      <p:sp>
        <p:nvSpPr>
          <p:cNvPr id="8" name="직사각형 7"/>
          <p:cNvSpPr/>
          <p:nvPr/>
        </p:nvSpPr>
        <p:spPr>
          <a:xfrm>
            <a:off x="8279337" y="3783200"/>
            <a:ext cx="62348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FFC000"/>
                </a:solidFill>
              </a:rPr>
              <a:t>model.compile </a:t>
            </a:r>
            <a:r>
              <a:rPr lang="ko-KR" altLang="en-US" sz="1400">
                <a:solidFill>
                  <a:srgbClr val="FFC000"/>
                </a:solidFill>
              </a:rPr>
              <a:t>함수 </a:t>
            </a:r>
            <a:r>
              <a:rPr lang="en-US" altLang="ko-KR" sz="1400"/>
              <a:t>: </a:t>
            </a:r>
            <a:r>
              <a:rPr lang="ko-KR" altLang="en-US" sz="1400"/>
              <a:t>딥러닝을 실행시켜 줌</a:t>
            </a:r>
            <a:endParaRPr lang="en-US" altLang="ko-KR" sz="1400"/>
          </a:p>
          <a:p>
            <a:r>
              <a:rPr lang="ko-KR" altLang="en-US" sz="1400"/>
              <a:t>          인자 </a:t>
            </a:r>
            <a:r>
              <a:rPr lang="en-US" altLang="ko-KR" sz="1400"/>
              <a:t>: </a:t>
            </a:r>
            <a:r>
              <a:rPr lang="en-US" altLang="ko-KR" sz="1400">
                <a:solidFill>
                  <a:srgbClr val="0070C0"/>
                </a:solidFill>
              </a:rPr>
              <a:t>Loss fn, optimizer, metrics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342768" y="4232798"/>
            <a:ext cx="62348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FFC000"/>
                </a:solidFill>
              </a:rPr>
              <a:t>model.fit </a:t>
            </a:r>
            <a:r>
              <a:rPr lang="ko-KR" altLang="en-US" sz="1400">
                <a:solidFill>
                  <a:srgbClr val="FFC000"/>
                </a:solidFill>
              </a:rPr>
              <a:t>함수 </a:t>
            </a:r>
            <a:r>
              <a:rPr lang="en-US" altLang="ko-KR" sz="1400"/>
              <a:t>: </a:t>
            </a:r>
            <a:r>
              <a:rPr lang="ko-KR" altLang="en-US" sz="1400"/>
              <a:t>딥러닝을 학습 시킴</a:t>
            </a:r>
            <a:endParaRPr lang="en-US" altLang="ko-KR" sz="1400"/>
          </a:p>
          <a:p>
            <a:r>
              <a:rPr lang="ko-KR" altLang="en-US" sz="1400"/>
              <a:t>                     인자 </a:t>
            </a:r>
            <a:r>
              <a:rPr lang="en-US" altLang="ko-KR" sz="1400"/>
              <a:t>: </a:t>
            </a:r>
            <a:r>
              <a:rPr lang="en-US" altLang="ko-KR" sz="1400">
                <a:solidFill>
                  <a:srgbClr val="0070C0"/>
                </a:solidFill>
              </a:rPr>
              <a:t>epochs, batch_size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737134" y="4837434"/>
            <a:ext cx="62348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FFC000"/>
                </a:solidFill>
              </a:rPr>
              <a:t>model.evaluate </a:t>
            </a:r>
            <a:r>
              <a:rPr lang="ko-KR" altLang="en-US" sz="1400">
                <a:solidFill>
                  <a:srgbClr val="FFC000"/>
                </a:solidFill>
              </a:rPr>
              <a:t>함수 </a:t>
            </a:r>
            <a:r>
              <a:rPr lang="en-US" altLang="ko-KR" sz="1400"/>
              <a:t>: </a:t>
            </a:r>
            <a:r>
              <a:rPr lang="ko-KR" altLang="en-US" sz="1400"/>
              <a:t>딥러닝 예측 </a:t>
            </a:r>
            <a:r>
              <a:rPr lang="en-US" altLang="ko-KR" sz="1400"/>
              <a:t>Accuracy</a:t>
            </a:r>
            <a:r>
              <a:rPr lang="ko-KR" altLang="en-US" sz="1400"/>
              <a:t> 확인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89510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89085" y="640078"/>
            <a:ext cx="11602915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73338" y="247306"/>
            <a:ext cx="552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폐암환자 생존예측 딥러닝 코드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85" y="1202055"/>
            <a:ext cx="5541645" cy="540996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263" y="1388508"/>
            <a:ext cx="5041842" cy="391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612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89085" y="640078"/>
            <a:ext cx="11602915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73338" y="247306"/>
            <a:ext cx="552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Activation function</a:t>
            </a:r>
            <a:r>
              <a:rPr lang="ko-KR" altLang="en-US" b="1"/>
              <a:t> 종류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3338" y="854765"/>
            <a:ext cx="8435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Sigmoid</a:t>
            </a:r>
            <a:r>
              <a:rPr lang="ko-KR" altLang="en-US" sz="1600"/>
              <a:t>에서 시작된 활성화 함수는 </a:t>
            </a:r>
            <a:r>
              <a:rPr lang="en-US" altLang="ko-KR" sz="1600"/>
              <a:t>ReLU</a:t>
            </a:r>
            <a:r>
              <a:rPr lang="ko-KR" altLang="en-US" sz="1600"/>
              <a:t>를 비롯해 다양한 종류가 있다</a:t>
            </a:r>
            <a:r>
              <a:rPr lang="en-US" altLang="ko-KR" sz="1600"/>
              <a:t>.</a:t>
            </a:r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956A8A-A625-49E0-AEEA-BFD1A0DFEA52}"/>
              </a:ext>
            </a:extLst>
          </p:cNvPr>
          <p:cNvSpPr txBox="1"/>
          <p:nvPr/>
        </p:nvSpPr>
        <p:spPr>
          <a:xfrm>
            <a:off x="9693199" y="1838001"/>
            <a:ext cx="1634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softmax</a:t>
            </a:r>
            <a:endParaRPr lang="ko-KR" altLang="en-US" sz="160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DD99F8-CF85-42B6-9D37-E04DCF49E71B}"/>
              </a:ext>
            </a:extLst>
          </p:cNvPr>
          <p:cNvSpPr txBox="1"/>
          <p:nvPr/>
        </p:nvSpPr>
        <p:spPr>
          <a:xfrm>
            <a:off x="7793030" y="1838001"/>
            <a:ext cx="1489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softplus</a:t>
            </a:r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80343D-BCA6-445F-8F86-7C8B19030474}"/>
              </a:ext>
            </a:extLst>
          </p:cNvPr>
          <p:cNvSpPr txBox="1"/>
          <p:nvPr/>
        </p:nvSpPr>
        <p:spPr>
          <a:xfrm>
            <a:off x="6283825" y="1838001"/>
            <a:ext cx="12037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relu</a:t>
            </a:r>
            <a:endParaRPr lang="ko-KR" altLang="en-US" sz="160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8F2AF8-1E2B-4766-ACA7-F2F9B462635C}"/>
              </a:ext>
            </a:extLst>
          </p:cNvPr>
          <p:cNvSpPr txBox="1"/>
          <p:nvPr/>
        </p:nvSpPr>
        <p:spPr>
          <a:xfrm>
            <a:off x="4352523" y="1838001"/>
            <a:ext cx="1620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hyperbolic</a:t>
            </a:r>
          </a:p>
          <a:p>
            <a:pPr algn="ctr"/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tangent</a:t>
            </a:r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C3B8B7-B235-47F3-987C-27FB6D247F85}"/>
              </a:ext>
            </a:extLst>
          </p:cNvPr>
          <p:cNvSpPr txBox="1"/>
          <p:nvPr/>
        </p:nvSpPr>
        <p:spPr>
          <a:xfrm>
            <a:off x="2908593" y="1838001"/>
            <a:ext cx="12037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sigmoid</a:t>
            </a:r>
            <a:endParaRPr lang="ko-KR" altLang="en-US" sz="160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51977" y="5010486"/>
            <a:ext cx="1607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0 </a:t>
            </a:r>
            <a:r>
              <a:rPr lang="ko-KR" altLang="en-US" sz="1200"/>
              <a:t>또는 </a:t>
            </a:r>
            <a:r>
              <a:rPr lang="en-US" altLang="ko-KR" sz="1200"/>
              <a:t>1</a:t>
            </a:r>
            <a:r>
              <a:rPr lang="ko-KR" altLang="en-US" sz="1200"/>
              <a:t>의 값이</a:t>
            </a:r>
            <a:endParaRPr lang="en-US" altLang="ko-KR" sz="1200"/>
          </a:p>
          <a:p>
            <a:pPr algn="ctr"/>
            <a:r>
              <a:rPr lang="ko-KR" altLang="en-US" sz="1200"/>
              <a:t>출력됨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59829" y="5557340"/>
            <a:ext cx="1607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-1 ~ 1</a:t>
            </a:r>
            <a:endParaRPr lang="ko-KR" altLang="en-US" sz="1400"/>
          </a:p>
        </p:txBody>
      </p:sp>
      <p:sp>
        <p:nvSpPr>
          <p:cNvPr id="20" name="TextBox 19"/>
          <p:cNvSpPr txBox="1"/>
          <p:nvPr/>
        </p:nvSpPr>
        <p:spPr>
          <a:xfrm>
            <a:off x="4388502" y="5010486"/>
            <a:ext cx="1607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위 아래로 늘리기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06550" y="5557340"/>
            <a:ext cx="1607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0 or 1</a:t>
            </a:r>
            <a:endParaRPr lang="ko-KR" altLang="en-US" sz="1400"/>
          </a:p>
        </p:txBody>
      </p:sp>
      <p:sp>
        <p:nvSpPr>
          <p:cNvPr id="22" name="TextBox 21"/>
          <p:cNvSpPr txBox="1"/>
          <p:nvPr/>
        </p:nvSpPr>
        <p:spPr>
          <a:xfrm>
            <a:off x="728121" y="5557340"/>
            <a:ext cx="1607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출력값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28121" y="1896091"/>
            <a:ext cx="1607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활성화 함수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28121" y="4927355"/>
            <a:ext cx="1607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설명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81782" y="5557340"/>
            <a:ext cx="1607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O or X</a:t>
            </a:r>
            <a:endParaRPr lang="ko-KR" altLang="en-US" sz="1400"/>
          </a:p>
        </p:txBody>
      </p:sp>
      <p:sp>
        <p:nvSpPr>
          <p:cNvPr id="26" name="TextBox 25"/>
          <p:cNvSpPr txBox="1"/>
          <p:nvPr/>
        </p:nvSpPr>
        <p:spPr>
          <a:xfrm>
            <a:off x="6081782" y="5010486"/>
            <a:ext cx="1607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0</a:t>
            </a:r>
            <a:r>
              <a:rPr lang="ko-KR" altLang="en-US" sz="1200"/>
              <a:t>보다 작을 땐 </a:t>
            </a:r>
            <a:r>
              <a:rPr lang="en-US" altLang="ko-KR" sz="1200"/>
              <a:t>0</a:t>
            </a:r>
          </a:p>
          <a:p>
            <a:pPr algn="ctr"/>
            <a:r>
              <a:rPr lang="en-US" altLang="ko-KR" sz="1200"/>
              <a:t>0</a:t>
            </a:r>
            <a:r>
              <a:rPr lang="ko-KR" altLang="en-US" sz="1200"/>
              <a:t>보다 클 땐 </a:t>
            </a:r>
            <a:r>
              <a:rPr lang="en-US" altLang="ko-KR" sz="1200"/>
              <a:t>X</a:t>
            </a:r>
            <a:endParaRPr lang="ko-KR" altLang="en-US" sz="1200"/>
          </a:p>
        </p:txBody>
      </p:sp>
      <p:sp>
        <p:nvSpPr>
          <p:cNvPr id="27" name="TextBox 26"/>
          <p:cNvSpPr txBox="1"/>
          <p:nvPr/>
        </p:nvSpPr>
        <p:spPr>
          <a:xfrm>
            <a:off x="7793030" y="5010486"/>
            <a:ext cx="1607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0</a:t>
            </a:r>
            <a:r>
              <a:rPr lang="ko-KR" altLang="en-US" sz="1200"/>
              <a:t>을 만드는 기준을 완화시키기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689634" y="5557340"/>
            <a:ext cx="1607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O or X</a:t>
            </a:r>
            <a:endParaRPr lang="ko-KR" altLang="en-US" sz="1400"/>
          </a:p>
        </p:txBody>
      </p:sp>
      <p:pic>
        <p:nvPicPr>
          <p:cNvPr id="1026" name="Picture 2" descr="softmax 이미지 검색결과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3779" y="2516284"/>
            <a:ext cx="2046692" cy="136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9693199" y="5557340"/>
            <a:ext cx="1607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0 ~ 1</a:t>
            </a:r>
            <a:endParaRPr lang="ko-KR" altLang="en-US" sz="1400"/>
          </a:p>
        </p:txBody>
      </p:sp>
      <p:sp>
        <p:nvSpPr>
          <p:cNvPr id="31" name="TextBox 30"/>
          <p:cNvSpPr txBox="1"/>
          <p:nvPr/>
        </p:nvSpPr>
        <p:spPr>
          <a:xfrm>
            <a:off x="728121" y="6237391"/>
            <a:ext cx="1607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사용처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3199" y="4051448"/>
            <a:ext cx="1571625" cy="685800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9648443" y="6237391"/>
            <a:ext cx="17235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/>
              <a:t>다중 분류 출력층</a:t>
            </a:r>
            <a:endParaRPr lang="en-US" altLang="ko-KR" sz="1200"/>
          </a:p>
        </p:txBody>
      </p:sp>
      <p:sp>
        <p:nvSpPr>
          <p:cNvPr id="34" name="직사각형 33"/>
          <p:cNvSpPr/>
          <p:nvPr/>
        </p:nvSpPr>
        <p:spPr>
          <a:xfrm>
            <a:off x="2694128" y="6237391"/>
            <a:ext cx="17235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/>
              <a:t>이진 분류 출력층</a:t>
            </a:r>
            <a:endParaRPr lang="en-US" altLang="ko-KR" sz="1200"/>
          </a:p>
        </p:txBody>
      </p:sp>
      <p:sp>
        <p:nvSpPr>
          <p:cNvPr id="33" name="직사각형 32"/>
          <p:cNvSpPr/>
          <p:nvPr/>
        </p:nvSpPr>
        <p:spPr>
          <a:xfrm>
            <a:off x="5978386" y="6152253"/>
            <a:ext cx="18146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>
                <a:latin typeface="맑은 고딕" panose="020B0503020000020004" pitchFamily="50" charset="-127"/>
              </a:rPr>
              <a:t>Vanishing</a:t>
            </a:r>
            <a:r>
              <a:rPr lang="ko-KR" altLang="en-US" sz="1200">
                <a:latin typeface="맑은 고딕" panose="020B0503020000020004" pitchFamily="50" charset="-127"/>
              </a:rPr>
              <a:t> 해결</a:t>
            </a:r>
            <a:endParaRPr lang="en-US" altLang="ko-KR" sz="1200">
              <a:latin typeface="맑은 고딕" panose="020B0503020000020004" pitchFamily="50" charset="-127"/>
            </a:endParaRPr>
          </a:p>
          <a:p>
            <a:pPr algn="ctr"/>
            <a:r>
              <a:rPr lang="ko-KR" altLang="en-US" sz="1200">
                <a:latin typeface="맑은 고딕" panose="020B0503020000020004" pitchFamily="50" charset="-127"/>
              </a:rPr>
              <a:t>은닉충에 사용</a:t>
            </a:r>
            <a:r>
              <a:rPr lang="en-US" altLang="ko-KR" sz="1200">
                <a:latin typeface="맑은 고딕" panose="020B0503020000020004" pitchFamily="50" charset="-127"/>
              </a:rPr>
              <a:t>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706292" y="5010486"/>
            <a:ext cx="1607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0</a:t>
            </a:r>
            <a:r>
              <a:rPr lang="ko-KR" altLang="en-US" sz="1200"/>
              <a:t>과</a:t>
            </a:r>
            <a:r>
              <a:rPr lang="en-US" altLang="ko-KR" sz="1200"/>
              <a:t> 1 </a:t>
            </a:r>
            <a:r>
              <a:rPr lang="ko-KR" altLang="en-US" sz="1200"/>
              <a:t>사이 값이 </a:t>
            </a:r>
            <a:endParaRPr lang="en-US" altLang="ko-KR" sz="1200"/>
          </a:p>
          <a:p>
            <a:pPr algn="ctr"/>
            <a:r>
              <a:rPr lang="ko-KR" altLang="en-US" sz="1200"/>
              <a:t>여러 개 출력됨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1123" y="2667188"/>
            <a:ext cx="1653279" cy="110506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1977" y="4195626"/>
            <a:ext cx="1424386" cy="360529"/>
          </a:xfrm>
          <a:prstGeom prst="rect">
            <a:avLst/>
          </a:prstGeom>
        </p:spPr>
      </p:pic>
      <p:pic>
        <p:nvPicPr>
          <p:cNvPr id="1028" name="Picture 4" descr="hyperbolic tangent sigmoid 이미지 검색결과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434" y="2741852"/>
            <a:ext cx="1797539" cy="88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44817" y="4098984"/>
            <a:ext cx="1529433" cy="49901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73484" y="2569533"/>
            <a:ext cx="1794166" cy="838597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23636" y="6751602"/>
            <a:ext cx="433584" cy="111748"/>
          </a:xfrm>
          <a:prstGeom prst="rect">
            <a:avLst/>
          </a:prstGeom>
        </p:spPr>
      </p:pic>
      <p:pic>
        <p:nvPicPr>
          <p:cNvPr id="1030" name="Picture 6" descr="softplus 이미지 검색결과&quot;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750" y="2555150"/>
            <a:ext cx="1568602" cy="114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83825" y="4219012"/>
            <a:ext cx="1344493" cy="302285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00915" y="4224997"/>
            <a:ext cx="1499967" cy="29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257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89085" y="640078"/>
            <a:ext cx="11602915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73338" y="247306"/>
            <a:ext cx="552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Loss</a:t>
            </a:r>
            <a:r>
              <a:rPr lang="ko-KR" altLang="en-US" b="1"/>
              <a:t> </a:t>
            </a:r>
            <a:r>
              <a:rPr lang="en-US" altLang="ko-KR" b="1"/>
              <a:t>function(</a:t>
            </a:r>
            <a:r>
              <a:rPr lang="ko-KR" altLang="en-US" b="1"/>
              <a:t>오차 함수</a:t>
            </a:r>
            <a:r>
              <a:rPr lang="en-US" altLang="ko-KR" b="1"/>
              <a:t>)</a:t>
            </a:r>
            <a:r>
              <a:rPr lang="ko-KR" altLang="en-US" b="1"/>
              <a:t> 종류</a:t>
            </a:r>
          </a:p>
        </p:txBody>
      </p:sp>
      <p:graphicFrame>
        <p:nvGraphicFramePr>
          <p:cNvPr id="7" name="표 8">
            <a:extLst>
              <a:ext uri="{FF2B5EF4-FFF2-40B4-BE49-F238E27FC236}">
                <a16:creationId xmlns:a16="http://schemas.microsoft.com/office/drawing/2014/main" id="{16ADAC45-BD4D-4C9D-B88D-C7663BF79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957935"/>
              </p:ext>
            </p:extLst>
          </p:nvPr>
        </p:nvGraphicFramePr>
        <p:xfrm>
          <a:off x="589084" y="1296782"/>
          <a:ext cx="11460161" cy="5300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973">
                  <a:extLst>
                    <a:ext uri="{9D8B030D-6E8A-4147-A177-3AD203B41FA5}">
                      <a16:colId xmlns:a16="http://schemas.microsoft.com/office/drawing/2014/main" val="287117116"/>
                    </a:ext>
                  </a:extLst>
                </a:gridCol>
                <a:gridCol w="1893125">
                  <a:extLst>
                    <a:ext uri="{9D8B030D-6E8A-4147-A177-3AD203B41FA5}">
                      <a16:colId xmlns:a16="http://schemas.microsoft.com/office/drawing/2014/main" val="457999918"/>
                    </a:ext>
                  </a:extLst>
                </a:gridCol>
                <a:gridCol w="2137194">
                  <a:extLst>
                    <a:ext uri="{9D8B030D-6E8A-4147-A177-3AD203B41FA5}">
                      <a16:colId xmlns:a16="http://schemas.microsoft.com/office/drawing/2014/main" val="4247516867"/>
                    </a:ext>
                  </a:extLst>
                </a:gridCol>
                <a:gridCol w="2611781">
                  <a:extLst>
                    <a:ext uri="{9D8B030D-6E8A-4147-A177-3AD203B41FA5}">
                      <a16:colId xmlns:a16="http://schemas.microsoft.com/office/drawing/2014/main" val="1599874495"/>
                    </a:ext>
                  </a:extLst>
                </a:gridCol>
                <a:gridCol w="2936088">
                  <a:extLst>
                    <a:ext uri="{9D8B030D-6E8A-4147-A177-3AD203B41FA5}">
                      <a16:colId xmlns:a16="http://schemas.microsoft.com/office/drawing/2014/main" val="1536872512"/>
                    </a:ext>
                  </a:extLst>
                </a:gridCol>
              </a:tblGrid>
              <a:tr h="757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계열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오차함수 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의미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사용처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특징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5714918"/>
                  </a:ext>
                </a:extLst>
              </a:tr>
              <a:tr h="75725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평균제곱 계열</a:t>
                      </a:r>
                      <a:endParaRPr lang="en-US" altLang="ko-KR" sz="1400"/>
                    </a:p>
                    <a:p>
                      <a:pPr algn="ctr" latinLnBrk="1"/>
                      <a:r>
                        <a:rPr lang="en-US" altLang="ko-KR" sz="1400"/>
                        <a:t>(Mean squared)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rgbClr val="FF0000"/>
                          </a:solidFill>
                        </a:rPr>
                        <a:t>MSE</a:t>
                      </a:r>
                    </a:p>
                    <a:p>
                      <a:pPr algn="ctr" latinLnBrk="1"/>
                      <a:r>
                        <a:rPr lang="en-US" altLang="ko-KR" sz="1400"/>
                        <a:t>(Mean squared error)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평균제곱 오차</a:t>
                      </a:r>
                      <a:endParaRPr lang="en-US" altLang="ko-KR" sz="140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회귀 문제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/>
                        <a:t>속도가 느리다는 단점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2932392"/>
                  </a:ext>
                </a:extLst>
              </a:tr>
              <a:tr h="7572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MAE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평균절대 오차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977360"/>
                  </a:ext>
                </a:extLst>
              </a:tr>
              <a:tr h="7572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MAPE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평균절대백분율 오차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5423037"/>
                  </a:ext>
                </a:extLst>
              </a:tr>
              <a:tr h="7572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MSLE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평균제곱로그 오차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775196"/>
                  </a:ext>
                </a:extLst>
              </a:tr>
              <a:tr h="7572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교차엔트로피 계열</a:t>
                      </a:r>
                      <a:endParaRPr lang="en-US" altLang="ko-KR" sz="1400"/>
                    </a:p>
                    <a:p>
                      <a:pPr algn="ctr" latinLnBrk="1"/>
                      <a:r>
                        <a:rPr lang="en-US" altLang="ko-KR" sz="1400"/>
                        <a:t>(Cross-entropy)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rgbClr val="FF0000"/>
                          </a:solidFill>
                        </a:rPr>
                        <a:t>categorical_</a:t>
                      </a:r>
                    </a:p>
                    <a:p>
                      <a:pPr algn="ctr" latinLnBrk="1"/>
                      <a:r>
                        <a:rPr lang="en-US" altLang="ko-KR" sz="1400">
                          <a:solidFill>
                            <a:srgbClr val="FF0000"/>
                          </a:solidFill>
                        </a:rPr>
                        <a:t>crossentropy</a:t>
                      </a:r>
                      <a:endParaRPr lang="ko-KR" altLang="en-US" sz="14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범주형 </a:t>
                      </a:r>
                      <a:endParaRPr lang="en-US" altLang="ko-KR" sz="1400"/>
                    </a:p>
                    <a:p>
                      <a:pPr algn="ctr" latinLnBrk="1"/>
                      <a:r>
                        <a:rPr lang="ko-KR" altLang="en-US" sz="1400"/>
                        <a:t>교차 엔트로피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다중 클래스 분류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ko-KR" altLang="en-US" sz="1400"/>
                        <a:t>장점 </a:t>
                      </a:r>
                      <a:r>
                        <a:rPr lang="en-US" altLang="ko-KR" sz="1400"/>
                        <a:t>: </a:t>
                      </a:r>
                    </a:p>
                    <a:p>
                      <a:r>
                        <a:rPr lang="ko-KR" altLang="en-US" sz="1400"/>
                        <a:t>출력 값에 로그를 취해서</a:t>
                      </a:r>
                      <a:r>
                        <a:rPr lang="en-US" altLang="ko-KR" sz="1400"/>
                        <a:t>,</a:t>
                      </a:r>
                    </a:p>
                    <a:p>
                      <a:r>
                        <a:rPr lang="ko-KR" altLang="en-US" sz="1400"/>
                        <a:t>오차가 커지면 수렴 속도</a:t>
                      </a:r>
                      <a:r>
                        <a:rPr lang="en-US" altLang="ko-KR" sz="1400"/>
                        <a:t> </a:t>
                      </a:r>
                      <a:r>
                        <a:rPr lang="ko-KR" altLang="en-US" sz="1400"/>
                        <a:t>증가</a:t>
                      </a:r>
                      <a:r>
                        <a:rPr lang="en-US" altLang="ko-KR" sz="1400"/>
                        <a:t>,</a:t>
                      </a:r>
                    </a:p>
                    <a:p>
                      <a:r>
                        <a:rPr lang="ko-KR" altLang="en-US" sz="1400"/>
                        <a:t>오차가 작아지면 수렴 속도 감소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1097836"/>
                  </a:ext>
                </a:extLst>
              </a:tr>
              <a:tr h="7572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rgbClr val="FF0000"/>
                          </a:solidFill>
                        </a:rPr>
                        <a:t>binary_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rgbClr val="FF0000"/>
                          </a:solidFill>
                        </a:rPr>
                        <a:t>crossentropy</a:t>
                      </a:r>
                      <a:endParaRPr lang="ko-KR" altLang="en-US" sz="14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이항 </a:t>
                      </a:r>
                      <a:endParaRPr lang="en-US" altLang="ko-KR" sz="1400"/>
                    </a:p>
                    <a:p>
                      <a:pPr algn="ctr" latinLnBrk="1"/>
                      <a:r>
                        <a:rPr lang="ko-KR" altLang="en-US" sz="1400"/>
                        <a:t>교차 엔트로피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이진 클래스 분류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6875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1237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1152</Words>
  <Application>Microsoft Office PowerPoint</Application>
  <PresentationFormat>와이드스크린</PresentationFormat>
  <Paragraphs>375</Paragraphs>
  <Slides>10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Donghwan Lee</dc:creator>
  <cp:lastModifiedBy>Donghwan Lee</cp:lastModifiedBy>
  <cp:revision>498</cp:revision>
  <dcterms:created xsi:type="dcterms:W3CDTF">2020-01-18T11:51:15Z</dcterms:created>
  <dcterms:modified xsi:type="dcterms:W3CDTF">2020-06-06T12:52:10Z</dcterms:modified>
</cp:coreProperties>
</file>