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15" r:id="rId4"/>
    <p:sldId id="274" r:id="rId5"/>
    <p:sldId id="283" r:id="rId6"/>
    <p:sldId id="277" r:id="rId7"/>
    <p:sldId id="278" r:id="rId8"/>
    <p:sldId id="298" r:id="rId9"/>
    <p:sldId id="275" r:id="rId10"/>
    <p:sldId id="276" r:id="rId11"/>
    <p:sldId id="279" r:id="rId12"/>
    <p:sldId id="284" r:id="rId13"/>
    <p:sldId id="280" r:id="rId14"/>
    <p:sldId id="281" r:id="rId15"/>
    <p:sldId id="285" r:id="rId16"/>
    <p:sldId id="286" r:id="rId17"/>
    <p:sldId id="282" r:id="rId18"/>
    <p:sldId id="287" r:id="rId19"/>
    <p:sldId id="296" r:id="rId20"/>
    <p:sldId id="288" r:id="rId21"/>
    <p:sldId id="289" r:id="rId22"/>
    <p:sldId id="297" r:id="rId23"/>
    <p:sldId id="290" r:id="rId24"/>
    <p:sldId id="291" r:id="rId25"/>
    <p:sldId id="292" r:id="rId26"/>
    <p:sldId id="293" r:id="rId27"/>
    <p:sldId id="299" r:id="rId28"/>
    <p:sldId id="294" r:id="rId29"/>
    <p:sldId id="300" r:id="rId30"/>
    <p:sldId id="301" r:id="rId31"/>
    <p:sldId id="311" r:id="rId32"/>
    <p:sldId id="316" r:id="rId33"/>
    <p:sldId id="314" r:id="rId34"/>
    <p:sldId id="31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CA"/>
    <a:srgbClr val="B2B2B2"/>
    <a:srgbClr val="20E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0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6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8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9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C525-0F75-4CAC-8702-C3656B207BFF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3295-42BB-4456-AA89-D3232012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jour/boston-resul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9081" y="2033625"/>
            <a:ext cx="9897036" cy="2387600"/>
          </a:xfrm>
        </p:spPr>
        <p:txBody>
          <a:bodyPr anchor="ctr">
            <a:normAutofit/>
          </a:bodyPr>
          <a:lstStyle/>
          <a:p>
            <a:r>
              <a:rPr lang="ko-KR" altLang="en-US"/>
              <a:t>파이썬</a:t>
            </a:r>
            <a:r>
              <a:rPr lang="en-US" altLang="ko-KR"/>
              <a:t>, pandas </a:t>
            </a:r>
            <a:r>
              <a:rPr lang="ko-KR" altLang="en-US"/>
              <a:t>실습</a:t>
            </a:r>
            <a:r>
              <a:rPr lang="en-US" altLang="ko-KR"/>
              <a:t>:</a:t>
            </a:r>
            <a:br>
              <a:rPr lang="en-US" altLang="ko-KR"/>
            </a:br>
            <a:r>
              <a:rPr lang="ko-KR" altLang="en-US"/>
              <a:t>보스톤마라톤</a:t>
            </a:r>
          </a:p>
        </p:txBody>
      </p:sp>
      <p:sp>
        <p:nvSpPr>
          <p:cNvPr id="3" name="직사각형 2"/>
          <p:cNvSpPr/>
          <p:nvPr/>
        </p:nvSpPr>
        <p:spPr>
          <a:xfrm flipV="1">
            <a:off x="3873500" y="4183378"/>
            <a:ext cx="4671060" cy="457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3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194560"/>
            <a:ext cx="738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정제</a:t>
            </a:r>
            <a:endParaRPr lang="en-US" altLang="ko-KR" sz="6000" b="1"/>
          </a:p>
          <a:p>
            <a:pPr algn="ctr"/>
            <a:r>
              <a:rPr lang="en-US" altLang="ko-KR" sz="6000" b="1"/>
              <a:t>(data cleansing)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407965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필요없는 칼럼 지우기 </a:t>
            </a:r>
            <a:r>
              <a:rPr lang="en-US" altLang="ko-KR"/>
              <a:t>: .drop([‘</a:t>
            </a:r>
            <a:r>
              <a:rPr lang="ko-KR" altLang="en-US"/>
              <a:t>칼럼명</a:t>
            </a:r>
            <a:r>
              <a:rPr lang="en-US" altLang="ko-KR"/>
              <a:t>’])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30262"/>
            <a:ext cx="78771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0640" y="2235200"/>
            <a:ext cx="738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추가</a:t>
            </a:r>
            <a:endParaRPr lang="en-US" altLang="ko-KR" sz="6000" b="1"/>
          </a:p>
          <a:p>
            <a:pPr algn="ctr"/>
            <a:r>
              <a:rPr lang="en-US" altLang="ko-KR" sz="6000" b="1"/>
              <a:t>(data addition)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3835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조건에 맞게 </a:t>
            </a:r>
            <a:r>
              <a:rPr lang="en-US" altLang="ko-KR"/>
              <a:t>Boolean</a:t>
            </a:r>
            <a:r>
              <a:rPr lang="ko-KR" altLang="en-US"/>
              <a:t>값 추가하기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97890"/>
            <a:ext cx="11565573" cy="39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조건 없이 값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95444"/>
            <a:ext cx="11442711" cy="38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0640" y="2235200"/>
            <a:ext cx="738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선택</a:t>
            </a:r>
            <a:endParaRPr lang="en-US" altLang="ko-KR" sz="6000" b="1"/>
          </a:p>
          <a:p>
            <a:pPr algn="ctr"/>
            <a:r>
              <a:rPr lang="en-US" altLang="ko-KR" sz="6000" b="1"/>
              <a:t>(data selection)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211740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458720"/>
            <a:ext cx="738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1. dot(.)</a:t>
            </a:r>
            <a:r>
              <a:rPr lang="ko-KR" altLang="en-US" sz="4400" b="1"/>
              <a:t>을 이용</a:t>
            </a:r>
          </a:p>
          <a:p>
            <a:r>
              <a:rPr lang="en-US" altLang="ko-KR" sz="4400" b="1"/>
              <a:t>2. [] </a:t>
            </a:r>
            <a:r>
              <a:rPr lang="ko-KR" altLang="en-US" sz="4400" b="1"/>
              <a:t>이용 </a:t>
            </a:r>
            <a:r>
              <a:rPr lang="en-US" altLang="ko-KR" sz="4400" b="1"/>
              <a:t>(</a:t>
            </a:r>
            <a:r>
              <a:rPr lang="ko-KR" altLang="en-US" sz="4400" b="1"/>
              <a:t>띄어쓰기 경우</a:t>
            </a:r>
            <a:r>
              <a:rPr lang="en-US" altLang="ko-KR" sz="4400" b="1"/>
              <a:t>)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2699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dot(.)</a:t>
            </a:r>
            <a:r>
              <a:rPr lang="ko-KR" altLang="en-US"/>
              <a:t>으로 특정 컬럼 데이터 따로 저장하기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99795"/>
            <a:ext cx="3724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이름에 띄어쓰기가 있는 경우 </a:t>
            </a:r>
            <a:r>
              <a:rPr lang="en-US" altLang="ko-KR"/>
              <a:t>: ['</a:t>
            </a:r>
            <a:r>
              <a:rPr lang="ko-KR" altLang="en-US"/>
              <a:t>칼럼명</a:t>
            </a:r>
            <a:r>
              <a:rPr lang="en-US" altLang="ko-KR"/>
              <a:t>']</a:t>
            </a:r>
            <a:r>
              <a:rPr lang="ko-KR" altLang="en-US"/>
              <a:t>을 사용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59155"/>
            <a:ext cx="48768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0480" y="1971040"/>
            <a:ext cx="970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조건으로 선택</a:t>
            </a:r>
            <a:endParaRPr lang="en-US" altLang="ko-KR" sz="6000" b="1"/>
          </a:p>
          <a:p>
            <a:pPr algn="ctr"/>
            <a:r>
              <a:rPr lang="en-US" altLang="ko-KR" sz="6000" b="1"/>
              <a:t>(data selection</a:t>
            </a:r>
          </a:p>
          <a:p>
            <a:pPr algn="ctr"/>
            <a:r>
              <a:rPr lang="en-US" altLang="ko-KR" sz="6000" b="1"/>
              <a:t>with condition)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1515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522" y="1771538"/>
            <a:ext cx="620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manipulation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1274" y="1745080"/>
            <a:ext cx="422248" cy="4222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522" y="2541582"/>
            <a:ext cx="1070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Data visualization</a:t>
            </a:r>
          </a:p>
        </p:txBody>
      </p:sp>
      <p:sp>
        <p:nvSpPr>
          <p:cNvPr id="9" name="타원 8"/>
          <p:cNvSpPr/>
          <p:nvPr/>
        </p:nvSpPr>
        <p:spPr>
          <a:xfrm>
            <a:off x="641274" y="2515124"/>
            <a:ext cx="422248" cy="422248"/>
          </a:xfrm>
          <a:prstGeom prst="ellipse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3522" y="3338084"/>
            <a:ext cx="620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Advanced Techniques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1274" y="3311626"/>
            <a:ext cx="422248" cy="422248"/>
          </a:xfrm>
          <a:prstGeom prst="ellipse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8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data.</a:t>
            </a:r>
            <a:r>
              <a:rPr lang="ko-KR" altLang="en-US"/>
              <a:t>칼럼명 </a:t>
            </a:r>
            <a:r>
              <a:rPr lang="en-US" altLang="ko-KR"/>
              <a:t>+ </a:t>
            </a:r>
            <a:r>
              <a:rPr lang="ko-KR" altLang="en-US"/>
              <a:t>조건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7" y="848995"/>
            <a:ext cx="11404063" cy="47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data[data.</a:t>
            </a:r>
            <a:r>
              <a:rPr lang="ko-KR" altLang="en-US"/>
              <a:t>칼럼명</a:t>
            </a:r>
            <a:r>
              <a:rPr lang="en-US" altLang="ko-KR"/>
              <a:t> + </a:t>
            </a:r>
            <a:r>
              <a:rPr lang="ko-KR" altLang="en-US"/>
              <a:t>조건</a:t>
            </a:r>
            <a:r>
              <a:rPr lang="en-US" altLang="ko-KR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47143"/>
            <a:ext cx="11511475" cy="55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0480" y="2296160"/>
            <a:ext cx="970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변환</a:t>
            </a:r>
            <a:endParaRPr lang="en-US" altLang="ko-KR" sz="6000" b="1"/>
          </a:p>
          <a:p>
            <a:pPr algn="ctr"/>
            <a:r>
              <a:rPr lang="en-US" altLang="ko-KR" sz="6000" b="1"/>
              <a:t>(data transformation)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86785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73759"/>
            <a:ext cx="6089802" cy="55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91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방법</a:t>
            </a:r>
            <a:r>
              <a:rPr lang="en-US" altLang="ko-KR"/>
              <a:t>1. </a:t>
            </a:r>
            <a:r>
              <a:rPr lang="ko-KR" altLang="en-US"/>
              <a:t>사용자 정의 함수 </a:t>
            </a:r>
            <a:r>
              <a:rPr lang="en-US" altLang="ko-KR"/>
              <a:t>: </a:t>
            </a:r>
            <a:r>
              <a:rPr lang="ko-KR" altLang="en-US"/>
              <a:t>시간을 정제하는 함수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1333"/>
          <a:stretch/>
        </p:blipFill>
        <p:spPr>
          <a:xfrm>
            <a:off x="589085" y="1060440"/>
            <a:ext cx="11416439" cy="1102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5" y="2231708"/>
            <a:ext cx="11416439" cy="33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3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방법</a:t>
            </a:r>
            <a:r>
              <a:rPr lang="en-US" altLang="ko-KR"/>
              <a:t>2. pandas </a:t>
            </a:r>
            <a:r>
              <a:rPr lang="ko-KR" altLang="en-US"/>
              <a:t>내장 함수 이용 </a:t>
            </a:r>
            <a:r>
              <a:rPr lang="en-US" altLang="ko-KR"/>
              <a:t>: .to_timedelta()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096963"/>
            <a:ext cx="11295698" cy="32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값</a:t>
            </a:r>
            <a:r>
              <a:rPr lang="en-US" altLang="ko-KR"/>
              <a:t> </a:t>
            </a:r>
            <a:r>
              <a:rPr lang="ko-KR" altLang="en-US"/>
              <a:t>정렬 </a:t>
            </a:r>
            <a:r>
              <a:rPr lang="en-US" altLang="ko-KR"/>
              <a:t>: sort_values()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967391"/>
            <a:ext cx="11329881" cy="35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0480" y="2738120"/>
            <a:ext cx="970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저장</a:t>
            </a:r>
            <a:endParaRPr lang="en-US" altLang="ko-KR" sz="6000" b="1"/>
          </a:p>
        </p:txBody>
      </p:sp>
    </p:spTree>
    <p:extLst>
      <p:ext uri="{BB962C8B-B14F-4D97-AF65-F5344CB8AC3E}">
        <p14:creationId xmlns:p14="http://schemas.microsoft.com/office/powerpoint/2010/main" val="301974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저장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050981"/>
            <a:ext cx="9144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0480" y="2404165"/>
            <a:ext cx="970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합치기</a:t>
            </a:r>
            <a:endParaRPr lang="en-US" altLang="ko-KR" sz="6000" b="1"/>
          </a:p>
          <a:p>
            <a:pPr algn="ctr"/>
            <a:r>
              <a:rPr lang="en-US" altLang="ko-KR" sz="6000" b="1"/>
              <a:t>(data merge)</a:t>
            </a:r>
          </a:p>
        </p:txBody>
      </p:sp>
    </p:spTree>
    <p:extLst>
      <p:ext uri="{BB962C8B-B14F-4D97-AF65-F5344CB8AC3E}">
        <p14:creationId xmlns:p14="http://schemas.microsoft.com/office/powerpoint/2010/main" val="10072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다루기 </a:t>
            </a:r>
            <a:r>
              <a:rPr lang="en-US" altLang="ko-KR"/>
              <a:t>flow chart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05920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endParaRPr lang="en-US" altLang="ko-KR"/>
          </a:p>
          <a:p>
            <a:pPr algn="ctr"/>
            <a:r>
              <a:rPr lang="en-US" altLang="ko-KR"/>
              <a:t>read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89245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컬럼</a:t>
            </a:r>
            <a:endParaRPr lang="en-US" altLang="ko-KR"/>
          </a:p>
          <a:p>
            <a:pPr algn="ctr"/>
            <a:r>
              <a:rPr lang="en-US" altLang="ko-KR"/>
              <a:t>drop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1755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칼럼 </a:t>
            </a:r>
            <a:r>
              <a:rPr lang="en-US" altLang="ko-KR"/>
              <a:t>addition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5919" y="2872408"/>
            <a:ext cx="213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 = pd.read_csv()</a:t>
            </a:r>
          </a:p>
          <a:p>
            <a:endParaRPr lang="en-US" altLang="ko-KR" sz="1200"/>
          </a:p>
          <a:p>
            <a:r>
              <a:rPr lang="en-US" altLang="ko-KR" sz="1200"/>
              <a:t>data = pd.read_excel()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534341" y="2872408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data.drop([‘</a:t>
            </a:r>
            <a:r>
              <a:rPr lang="ko-KR" altLang="en-US" sz="1200"/>
              <a:t>칼럼명</a:t>
            </a:r>
            <a:r>
              <a:rPr lang="en-US" altLang="ko-KR" sz="1200"/>
              <a:t>’])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5360" y="2872408"/>
            <a:ext cx="3014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data[‘</a:t>
            </a:r>
            <a:r>
              <a:rPr lang="ko-KR" altLang="en-US" sz="1200"/>
              <a:t>칼럼명</a:t>
            </a:r>
            <a:r>
              <a:rPr lang="en-US" altLang="ko-KR" sz="1200"/>
              <a:t>’]=</a:t>
            </a:r>
            <a:r>
              <a:rPr lang="ko-KR" altLang="en-US" sz="1200"/>
              <a:t>값</a:t>
            </a:r>
            <a:endParaRPr lang="en-US" altLang="ko-KR" sz="1200"/>
          </a:p>
        </p:txBody>
      </p:sp>
      <p:sp>
        <p:nvSpPr>
          <p:cNvPr id="11" name="직사각형 10"/>
          <p:cNvSpPr/>
          <p:nvPr/>
        </p:nvSpPr>
        <p:spPr>
          <a:xfrm>
            <a:off x="2848430" y="1530625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430" y="2872408"/>
            <a:ext cx="205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pd.concat([</a:t>
            </a:r>
            <a:r>
              <a:rPr lang="ko-KR" altLang="en-US" sz="1200"/>
              <a:t>데이터</a:t>
            </a:r>
            <a:r>
              <a:rPr lang="en-US" altLang="ko-KR" sz="1200"/>
              <a:t>1, </a:t>
            </a:r>
          </a:p>
          <a:p>
            <a:r>
              <a:rPr lang="ko-KR" altLang="en-US" sz="1200"/>
              <a:t>데이터</a:t>
            </a:r>
            <a:r>
              <a:rPr lang="en-US" altLang="ko-KR" sz="1200"/>
              <a:t>2])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085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데이터 읽기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61" y="4260670"/>
            <a:ext cx="88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661" y="3180185"/>
            <a:ext cx="88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형태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5998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여러 데이터 합치기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544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불필요한 칼럼 삭제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1755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필요한 칼럼 추가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72570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r>
              <a:rPr lang="en-US" altLang="ko-KR"/>
              <a:t>convert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30193" y="2872408"/>
            <a:ext cx="258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data[‘</a:t>
            </a:r>
            <a:r>
              <a:rPr lang="ko-KR" altLang="en-US" sz="1200"/>
              <a:t>칼럼명</a:t>
            </a:r>
            <a:r>
              <a:rPr lang="en-US" altLang="ko-KR" sz="1200"/>
              <a:t>’]</a:t>
            </a:r>
          </a:p>
          <a:p>
            <a:r>
              <a:rPr lang="en-US" altLang="ko-KR" sz="1200"/>
              <a:t>.astype(type)</a:t>
            </a:r>
          </a:p>
          <a:p>
            <a:endParaRPr lang="en-US" altLang="ko-KR" sz="1200"/>
          </a:p>
          <a:p>
            <a:r>
              <a:rPr lang="en-US" altLang="ko-KR" sz="1200"/>
              <a:t>pd.to_timedelta</a:t>
            </a:r>
          </a:p>
          <a:p>
            <a:r>
              <a:rPr lang="en-US" altLang="ko-KR" sz="1200"/>
              <a:t>(data[‘</a:t>
            </a:r>
            <a:r>
              <a:rPr lang="ko-KR" altLang="en-US" sz="1200"/>
              <a:t>칼럼명</a:t>
            </a:r>
            <a:r>
              <a:rPr lang="en-US" altLang="ko-KR" sz="1200"/>
              <a:t>’])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2570" y="4627954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타입 변환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8862" y="2763079"/>
            <a:ext cx="784808" cy="1302002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형태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8862" y="4237367"/>
            <a:ext cx="784808" cy="1277714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목적</a:t>
            </a:r>
          </a:p>
        </p:txBody>
      </p:sp>
      <p:cxnSp>
        <p:nvCxnSpPr>
          <p:cNvPr id="7" name="직선 화살표 연결선 6"/>
          <p:cNvCxnSpPr>
            <a:cxnSpLocks/>
            <a:stCxn id="2" idx="3"/>
            <a:endCxn id="11" idx="1"/>
          </p:cNvCxnSpPr>
          <p:nvPr/>
        </p:nvCxnSpPr>
        <p:spPr>
          <a:xfrm flipV="1">
            <a:off x="2586983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F323AF-BC36-EB45-86D7-B1ED1343EE71}"/>
              </a:ext>
            </a:extLst>
          </p:cNvPr>
          <p:cNvSpPr/>
          <p:nvPr/>
        </p:nvSpPr>
        <p:spPr>
          <a:xfrm>
            <a:off x="9787849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endParaRPr lang="en-US" altLang="ko-KR"/>
          </a:p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3EAF17-9DE2-764D-A4A7-7D035A670DB5}"/>
              </a:ext>
            </a:extLst>
          </p:cNvPr>
          <p:cNvSpPr txBox="1"/>
          <p:nvPr/>
        </p:nvSpPr>
        <p:spPr>
          <a:xfrm>
            <a:off x="9851611" y="4627954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저장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59F24A-B661-FA4E-8E4E-777D447DCB03}"/>
              </a:ext>
            </a:extLst>
          </p:cNvPr>
          <p:cNvCxnSpPr>
            <a:cxnSpLocks/>
          </p:cNvCxnSpPr>
          <p:nvPr/>
        </p:nvCxnSpPr>
        <p:spPr>
          <a:xfrm flipV="1">
            <a:off x="4315575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4359BD-52BD-2A47-BC58-A9561531E229}"/>
              </a:ext>
            </a:extLst>
          </p:cNvPr>
          <p:cNvCxnSpPr>
            <a:cxnSpLocks/>
          </p:cNvCxnSpPr>
          <p:nvPr/>
        </p:nvCxnSpPr>
        <p:spPr>
          <a:xfrm flipV="1">
            <a:off x="6056693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1652852-A0EE-8F4A-B203-4F98F65350A6}"/>
              </a:ext>
            </a:extLst>
          </p:cNvPr>
          <p:cNvCxnSpPr>
            <a:cxnSpLocks/>
          </p:cNvCxnSpPr>
          <p:nvPr/>
        </p:nvCxnSpPr>
        <p:spPr>
          <a:xfrm flipV="1">
            <a:off x="7797810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B746C2-54CB-3448-BA67-2B2762EA1E4F}"/>
              </a:ext>
            </a:extLst>
          </p:cNvPr>
          <p:cNvCxnSpPr>
            <a:cxnSpLocks/>
          </p:cNvCxnSpPr>
          <p:nvPr/>
        </p:nvCxnSpPr>
        <p:spPr>
          <a:xfrm flipV="1">
            <a:off x="9526402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5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합치기 </a:t>
            </a:r>
            <a:r>
              <a:rPr lang="en-US" altLang="ko-KR"/>
              <a:t>: concat()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262A0-0E68-2640-BC48-E6CF6DE3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808537"/>
            <a:ext cx="11210433" cy="47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5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0480" y="2404165"/>
            <a:ext cx="970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실습 </a:t>
            </a:r>
            <a:r>
              <a:rPr lang="en-US" altLang="ko-KR" sz="6000" b="1"/>
              <a:t>: </a:t>
            </a:r>
          </a:p>
          <a:p>
            <a:pPr algn="ctr"/>
            <a:r>
              <a:rPr lang="ko-KR" altLang="en-US" sz="6000" b="1"/>
              <a:t>마라톤 </a:t>
            </a:r>
            <a:r>
              <a:rPr lang="en-US" altLang="ko-KR" sz="6000" b="1"/>
              <a:t>2015~2017</a:t>
            </a:r>
          </a:p>
        </p:txBody>
      </p:sp>
    </p:spTree>
    <p:extLst>
      <p:ext uri="{BB962C8B-B14F-4D97-AF65-F5344CB8AC3E}">
        <p14:creationId xmlns:p14="http://schemas.microsoft.com/office/powerpoint/2010/main" val="207291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다루기 </a:t>
            </a:r>
            <a:r>
              <a:rPr lang="en-US" altLang="ko-KR"/>
              <a:t>flow chart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05920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endParaRPr lang="en-US" altLang="ko-KR"/>
          </a:p>
          <a:p>
            <a:pPr algn="ctr"/>
            <a:r>
              <a:rPr lang="en-US" altLang="ko-KR"/>
              <a:t>read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89245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컬럼</a:t>
            </a:r>
            <a:endParaRPr lang="en-US" altLang="ko-KR"/>
          </a:p>
          <a:p>
            <a:pPr algn="ctr"/>
            <a:r>
              <a:rPr lang="en-US" altLang="ko-KR"/>
              <a:t>drop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31755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칼럼 </a:t>
            </a:r>
            <a:r>
              <a:rPr lang="en-US" altLang="ko-KR"/>
              <a:t>addition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5919" y="2872408"/>
            <a:ext cx="213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 = pd.read_csv()</a:t>
            </a:r>
          </a:p>
          <a:p>
            <a:endParaRPr lang="en-US" altLang="ko-KR" sz="1200"/>
          </a:p>
          <a:p>
            <a:r>
              <a:rPr lang="en-US" altLang="ko-KR" sz="1200"/>
              <a:t>data = pd.read_excel()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534341" y="2872408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data.drop([‘</a:t>
            </a:r>
            <a:r>
              <a:rPr lang="ko-KR" altLang="en-US" sz="1200"/>
              <a:t>칼럼명</a:t>
            </a:r>
            <a:r>
              <a:rPr lang="en-US" altLang="ko-KR" sz="1200"/>
              <a:t>’])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5360" y="2872408"/>
            <a:ext cx="3014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data[‘</a:t>
            </a:r>
            <a:r>
              <a:rPr lang="ko-KR" altLang="en-US" sz="1200"/>
              <a:t>칼럼명</a:t>
            </a:r>
            <a:r>
              <a:rPr lang="en-US" altLang="ko-KR" sz="1200"/>
              <a:t>’]=</a:t>
            </a:r>
            <a:r>
              <a:rPr lang="ko-KR" altLang="en-US" sz="1200"/>
              <a:t>값</a:t>
            </a:r>
            <a:endParaRPr lang="en-US" altLang="ko-KR" sz="1200"/>
          </a:p>
        </p:txBody>
      </p:sp>
      <p:sp>
        <p:nvSpPr>
          <p:cNvPr id="11" name="직사각형 10"/>
          <p:cNvSpPr/>
          <p:nvPr/>
        </p:nvSpPr>
        <p:spPr>
          <a:xfrm>
            <a:off x="2848430" y="1530625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430" y="2872408"/>
            <a:ext cx="205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pd.concat([</a:t>
            </a:r>
            <a:r>
              <a:rPr lang="ko-KR" altLang="en-US" sz="1200"/>
              <a:t>데이터</a:t>
            </a:r>
            <a:r>
              <a:rPr lang="en-US" altLang="ko-KR" sz="1200"/>
              <a:t>1, </a:t>
            </a:r>
          </a:p>
          <a:p>
            <a:r>
              <a:rPr lang="ko-KR" altLang="en-US" sz="1200"/>
              <a:t>데이터</a:t>
            </a:r>
            <a:r>
              <a:rPr lang="en-US" altLang="ko-KR" sz="1200"/>
              <a:t>2])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085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데이터 읽기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61" y="4260670"/>
            <a:ext cx="88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목적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661" y="3180185"/>
            <a:ext cx="887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형태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5998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여러 데이터 합치기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544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불필요한 칼럼 삭제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1755" y="4638852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필요한 칼럼 추가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072570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r>
              <a:rPr lang="en-US" altLang="ko-KR"/>
              <a:t>convert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30193" y="2872408"/>
            <a:ext cx="2580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data[‘</a:t>
            </a:r>
            <a:r>
              <a:rPr lang="ko-KR" altLang="en-US" sz="1200"/>
              <a:t>칼럼명</a:t>
            </a:r>
            <a:r>
              <a:rPr lang="en-US" altLang="ko-KR" sz="1200"/>
              <a:t>’]</a:t>
            </a:r>
          </a:p>
          <a:p>
            <a:r>
              <a:rPr lang="en-US" altLang="ko-KR" sz="1200"/>
              <a:t>.astype(type)</a:t>
            </a:r>
          </a:p>
          <a:p>
            <a:endParaRPr lang="en-US" altLang="ko-KR" sz="1200"/>
          </a:p>
          <a:p>
            <a:r>
              <a:rPr lang="en-US" altLang="ko-KR" sz="1200"/>
              <a:t>pd.to_timedelta</a:t>
            </a:r>
          </a:p>
          <a:p>
            <a:r>
              <a:rPr lang="en-US" altLang="ko-KR" sz="1200"/>
              <a:t>(data[‘</a:t>
            </a:r>
            <a:r>
              <a:rPr lang="ko-KR" altLang="en-US" sz="1200"/>
              <a:t>칼럼명</a:t>
            </a:r>
            <a:r>
              <a:rPr lang="en-US" altLang="ko-KR" sz="1200"/>
              <a:t>’])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2570" y="4627954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타입 변환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48862" y="2763079"/>
            <a:ext cx="784808" cy="1302002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형태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8862" y="4237367"/>
            <a:ext cx="784808" cy="1277714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목적</a:t>
            </a:r>
          </a:p>
        </p:txBody>
      </p:sp>
      <p:cxnSp>
        <p:nvCxnSpPr>
          <p:cNvPr id="7" name="직선 화살표 연결선 6"/>
          <p:cNvCxnSpPr>
            <a:cxnSpLocks/>
            <a:stCxn id="2" idx="3"/>
            <a:endCxn id="11" idx="1"/>
          </p:cNvCxnSpPr>
          <p:nvPr/>
        </p:nvCxnSpPr>
        <p:spPr>
          <a:xfrm flipV="1">
            <a:off x="2586983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F323AF-BC36-EB45-86D7-B1ED1343EE71}"/>
              </a:ext>
            </a:extLst>
          </p:cNvPr>
          <p:cNvSpPr/>
          <p:nvPr/>
        </p:nvSpPr>
        <p:spPr>
          <a:xfrm>
            <a:off x="9787849" y="1530626"/>
            <a:ext cx="1481063" cy="1053547"/>
          </a:xfrm>
          <a:prstGeom prst="rect">
            <a:avLst/>
          </a:prstGeom>
          <a:solidFill>
            <a:srgbClr val="20E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</a:t>
            </a:r>
            <a:endParaRPr lang="en-US" altLang="ko-KR"/>
          </a:p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3EAF17-9DE2-764D-A4A7-7D035A670DB5}"/>
              </a:ext>
            </a:extLst>
          </p:cNvPr>
          <p:cNvSpPr txBox="1"/>
          <p:nvPr/>
        </p:nvSpPr>
        <p:spPr>
          <a:xfrm>
            <a:off x="9851611" y="4627954"/>
            <a:ext cx="205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저장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59F24A-B661-FA4E-8E4E-777D447DCB03}"/>
              </a:ext>
            </a:extLst>
          </p:cNvPr>
          <p:cNvCxnSpPr>
            <a:cxnSpLocks/>
          </p:cNvCxnSpPr>
          <p:nvPr/>
        </p:nvCxnSpPr>
        <p:spPr>
          <a:xfrm flipV="1">
            <a:off x="4315575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4359BD-52BD-2A47-BC58-A9561531E229}"/>
              </a:ext>
            </a:extLst>
          </p:cNvPr>
          <p:cNvCxnSpPr>
            <a:cxnSpLocks/>
          </p:cNvCxnSpPr>
          <p:nvPr/>
        </p:nvCxnSpPr>
        <p:spPr>
          <a:xfrm flipV="1">
            <a:off x="6056693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1652852-A0EE-8F4A-B203-4F98F65350A6}"/>
              </a:ext>
            </a:extLst>
          </p:cNvPr>
          <p:cNvCxnSpPr>
            <a:cxnSpLocks/>
          </p:cNvCxnSpPr>
          <p:nvPr/>
        </p:nvCxnSpPr>
        <p:spPr>
          <a:xfrm flipV="1">
            <a:off x="7797810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B746C2-54CB-3448-BA67-2B2762EA1E4F}"/>
              </a:ext>
            </a:extLst>
          </p:cNvPr>
          <p:cNvCxnSpPr>
            <a:cxnSpLocks/>
          </p:cNvCxnSpPr>
          <p:nvPr/>
        </p:nvCxnSpPr>
        <p:spPr>
          <a:xfrm flipV="1">
            <a:off x="9526402" y="2057399"/>
            <a:ext cx="261447" cy="1"/>
          </a:xfrm>
          <a:prstGeom prst="straightConnector1">
            <a:avLst/>
          </a:prstGeom>
          <a:ln>
            <a:solidFill>
              <a:srgbClr val="20E8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7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0480" y="2792471"/>
            <a:ext cx="970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변환</a:t>
            </a:r>
            <a:endParaRPr lang="en-US" altLang="ko-KR" sz="6000" b="1"/>
          </a:p>
        </p:txBody>
      </p:sp>
    </p:spTree>
    <p:extLst>
      <p:ext uri="{BB962C8B-B14F-4D97-AF65-F5344CB8AC3E}">
        <p14:creationId xmlns:p14="http://schemas.microsoft.com/office/powerpoint/2010/main" val="120062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824F4D4-1E6D-8642-96B2-A63CE88D107A}"/>
              </a:ext>
            </a:extLst>
          </p:cNvPr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66158-7DA6-5748-9A4E-B6C617DE8F7A}"/>
              </a:ext>
            </a:extLst>
          </p:cNvPr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변환 </a:t>
            </a:r>
            <a:r>
              <a:rPr lang="en-US" altLang="ko-KR"/>
              <a:t>: to</a:t>
            </a:r>
            <a:r>
              <a:rPr lang="en-US" altLang="ko-KR" dirty="0"/>
              <a:t>_timedelta()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961019-0ADF-9F46-A630-14341FB6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4" y="709237"/>
            <a:ext cx="11160329" cy="59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캐글 </a:t>
            </a:r>
            <a:r>
              <a:rPr lang="en-US" altLang="ko-KR"/>
              <a:t>: </a:t>
            </a:r>
            <a:r>
              <a:rPr lang="ko-KR" altLang="en-US"/>
              <a:t>보스톤 마라톤 대회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138871"/>
            <a:ext cx="9184835" cy="51656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4764" y="6475214"/>
            <a:ext cx="3933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3"/>
              </a:rPr>
              <a:t>https://www.kaggle.com/rojour/boston-results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5686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040" y="2814320"/>
            <a:ext cx="7386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/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19298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98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읽기 및 확인</a:t>
            </a:r>
            <a:r>
              <a:rPr lang="en-US" altLang="ko-KR"/>
              <a:t> : .shape, .head()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951547"/>
            <a:ext cx="11176195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055129"/>
            <a:ext cx="7752526" cy="1759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4" y="1055129"/>
            <a:ext cx="3113405" cy="5398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칼럼 정보 확인 </a:t>
            </a:r>
            <a:r>
              <a:rPr lang="en-US" altLang="ko-KR"/>
              <a:t>: .columns / info()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숫자 데이터 칼럼 별 통계치 확인 </a:t>
            </a:r>
            <a:r>
              <a:rPr lang="en-US" altLang="ko-KR"/>
              <a:t>: .describe()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008697"/>
            <a:ext cx="6898835" cy="3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칼럼별 </a:t>
            </a:r>
            <a:r>
              <a:rPr lang="en-US" altLang="ko-KR"/>
              <a:t>null</a:t>
            </a:r>
            <a:r>
              <a:rPr lang="ko-KR" altLang="en-US"/>
              <a:t>값 확인 </a:t>
            </a:r>
            <a:r>
              <a:rPr lang="en-US" altLang="ko-KR"/>
              <a:t>: .isnull().sum()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795752"/>
            <a:ext cx="3098995" cy="55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417</Words>
  <Application>Microsoft Macintosh PowerPoint</Application>
  <PresentationFormat>와이드스크린</PresentationFormat>
  <Paragraphs>112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파이썬, pandas 실습: 보스톤마라톤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기초와 응용</dc:title>
  <dc:creator>Donghwan Lee</dc:creator>
  <cp:lastModifiedBy>Donghwan Lee</cp:lastModifiedBy>
  <cp:revision>563</cp:revision>
  <dcterms:created xsi:type="dcterms:W3CDTF">2020-01-31T07:07:38Z</dcterms:created>
  <dcterms:modified xsi:type="dcterms:W3CDTF">2020-08-03T17:08:21Z</dcterms:modified>
</cp:coreProperties>
</file>