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2" r:id="rId1"/>
  </p:sldMasterIdLst>
  <p:notesMasterIdLst>
    <p:notesMasterId r:id="rId48"/>
  </p:notesMasterIdLst>
  <p:handoutMasterIdLst>
    <p:handoutMasterId r:id="rId49"/>
  </p:handoutMasterIdLst>
  <p:sldIdLst>
    <p:sldId id="462" r:id="rId2"/>
    <p:sldId id="288" r:id="rId3"/>
    <p:sldId id="619" r:id="rId4"/>
    <p:sldId id="630" r:id="rId5"/>
    <p:sldId id="724" r:id="rId6"/>
    <p:sldId id="725" r:id="rId7"/>
    <p:sldId id="726" r:id="rId8"/>
    <p:sldId id="727" r:id="rId9"/>
    <p:sldId id="729" r:id="rId10"/>
    <p:sldId id="730" r:id="rId11"/>
    <p:sldId id="731" r:id="rId12"/>
    <p:sldId id="732" r:id="rId13"/>
    <p:sldId id="733" r:id="rId14"/>
    <p:sldId id="734" r:id="rId15"/>
    <p:sldId id="735" r:id="rId16"/>
    <p:sldId id="736" r:id="rId17"/>
    <p:sldId id="737" r:id="rId18"/>
    <p:sldId id="738" r:id="rId19"/>
    <p:sldId id="739" r:id="rId20"/>
    <p:sldId id="740" r:id="rId21"/>
    <p:sldId id="741" r:id="rId22"/>
    <p:sldId id="742" r:id="rId23"/>
    <p:sldId id="743" r:id="rId24"/>
    <p:sldId id="744" r:id="rId25"/>
    <p:sldId id="745" r:id="rId26"/>
    <p:sldId id="746" r:id="rId27"/>
    <p:sldId id="747" r:id="rId28"/>
    <p:sldId id="748" r:id="rId29"/>
    <p:sldId id="749" r:id="rId30"/>
    <p:sldId id="750" r:id="rId31"/>
    <p:sldId id="751" r:id="rId32"/>
    <p:sldId id="752" r:id="rId33"/>
    <p:sldId id="753" r:id="rId34"/>
    <p:sldId id="754" r:id="rId35"/>
    <p:sldId id="755" r:id="rId36"/>
    <p:sldId id="756" r:id="rId37"/>
    <p:sldId id="757" r:id="rId38"/>
    <p:sldId id="758" r:id="rId39"/>
    <p:sldId id="759" r:id="rId40"/>
    <p:sldId id="760" r:id="rId41"/>
    <p:sldId id="761" r:id="rId42"/>
    <p:sldId id="762" r:id="rId43"/>
    <p:sldId id="763" r:id="rId44"/>
    <p:sldId id="764" r:id="rId45"/>
    <p:sldId id="765" r:id="rId46"/>
    <p:sldId id="667" r:id="rId4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1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1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1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1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222">
          <p15:clr>
            <a:srgbClr val="A4A3A4"/>
          </p15:clr>
        </p15:guide>
        <p15:guide id="2" pos="2882">
          <p15:clr>
            <a:srgbClr val="A4A3A4"/>
          </p15:clr>
        </p15:guide>
        <p15:guide id="3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85" autoAdjust="0"/>
    <p:restoredTop sz="94600" autoAdjust="0"/>
  </p:normalViewPr>
  <p:slideViewPr>
    <p:cSldViewPr snapToGrid="0">
      <p:cViewPr varScale="1">
        <p:scale>
          <a:sx n="69" d="100"/>
          <a:sy n="69" d="100"/>
        </p:scale>
        <p:origin x="1512" y="84"/>
      </p:cViewPr>
      <p:guideLst>
        <p:guide orient="horz" pos="2222"/>
        <p:guide pos="2882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82"/>
    </p:cViewPr>
  </p:sorterViewPr>
  <p:notesViewPr>
    <p:cSldViewPr snapToGrid="0">
      <p:cViewPr varScale="1">
        <p:scale>
          <a:sx n="95" d="100"/>
          <a:sy n="95" d="100"/>
        </p:scale>
        <p:origin x="-405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굴림" charset="-127"/>
                <a:cs typeface="+mn-cs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charset="-127"/>
                <a:cs typeface="+mn-cs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굴림" charset="-127"/>
                <a:cs typeface="+mn-cs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charset="-127"/>
                <a:cs typeface="+mn-cs"/>
              </a:defRPr>
            </a:lvl1pPr>
          </a:lstStyle>
          <a:p>
            <a:pPr>
              <a:defRPr/>
            </a:pPr>
            <a:fld id="{44B68EE0-4410-487B-8EF2-AB4C8DC9B54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158178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굴림" charset="-127"/>
              </a:defRPr>
            </a:lvl1pPr>
          </a:lstStyle>
          <a:p>
            <a:pPr>
              <a:defRPr/>
            </a:pPr>
            <a:endParaRPr lang="de-DE" altLang="ko-KR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charset="-127"/>
              </a:defRPr>
            </a:lvl1pPr>
          </a:lstStyle>
          <a:p>
            <a:pPr>
              <a:defRPr/>
            </a:pPr>
            <a:endParaRPr lang="de-DE" altLang="ko-KR"/>
          </a:p>
        </p:txBody>
      </p:sp>
      <p:sp>
        <p:nvSpPr>
          <p:cNvPr id="962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굴림" charset="-127"/>
              </a:defRPr>
            </a:lvl1pPr>
          </a:lstStyle>
          <a:p>
            <a:pPr>
              <a:defRPr/>
            </a:pPr>
            <a:endParaRPr lang="de-DE" altLang="ko-KR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charset="-127"/>
              </a:defRPr>
            </a:lvl1pPr>
          </a:lstStyle>
          <a:p>
            <a:pPr>
              <a:defRPr/>
            </a:pPr>
            <a:fld id="{81967304-A513-47CF-AA1B-1F2A36BB6376}" type="slidenum">
              <a:rPr lang="de-DE" altLang="ko-KR"/>
              <a:pPr>
                <a:defRPr/>
              </a:pPr>
              <a:t>‹#›</a:t>
            </a:fld>
            <a:endParaRPr lang="de-DE" altLang="ko-KR"/>
          </a:p>
        </p:txBody>
      </p:sp>
    </p:spTree>
    <p:extLst>
      <p:ext uri="{BB962C8B-B14F-4D97-AF65-F5344CB8AC3E}">
        <p14:creationId xmlns:p14="http://schemas.microsoft.com/office/powerpoint/2010/main" val="3069536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7283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ko-KR" altLang="en-US" b="1" smtClean="0"/>
              <a:t>제목</a:t>
            </a:r>
          </a:p>
          <a:p>
            <a:pPr eaLnBrk="1" hangingPunct="1"/>
            <a:endParaRPr lang="ko-KR" altLang="en-US" smtClean="0"/>
          </a:p>
        </p:txBody>
      </p:sp>
      <p:sp>
        <p:nvSpPr>
          <p:cNvPr id="9728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EA9CD229-E015-41A6-82DB-0BA46A5E16F3}" type="slidenum">
              <a:rPr lang="de-DE" altLang="ko-KR" smtClean="0"/>
              <a:pPr/>
              <a:t>2</a:t>
            </a:fld>
            <a:endParaRPr lang="de-DE" altLang="ko-KR" smtClean="0"/>
          </a:p>
        </p:txBody>
      </p:sp>
    </p:spTree>
    <p:extLst>
      <p:ext uri="{BB962C8B-B14F-4D97-AF65-F5344CB8AC3E}">
        <p14:creationId xmlns:p14="http://schemas.microsoft.com/office/powerpoint/2010/main" val="13540158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저작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 userDrawn="1"/>
        </p:nvSpPr>
        <p:spPr bwMode="auto">
          <a:xfrm>
            <a:off x="3246845" y="6373813"/>
            <a:ext cx="250902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ea typeface="굴림" charset="-127"/>
              </a:rPr>
              <a:t>Copyright</a:t>
            </a: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굴림" charset="-127"/>
                <a:ea typeface="굴림" charset="-127"/>
              </a:rPr>
              <a:t>© 2015 </a:t>
            </a:r>
            <a:r>
              <a:rPr lang="en-US" altLang="ko-KR" sz="1000" dirty="0" err="1" smtClean="0">
                <a:solidFill>
                  <a:schemeClr val="bg1">
                    <a:lumMod val="65000"/>
                  </a:schemeClr>
                </a:solidFill>
                <a:latin typeface="굴림" charset="-127"/>
                <a:ea typeface="굴림" charset="-127"/>
              </a:rPr>
              <a:t>Hanbit</a:t>
            </a: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굴림" charset="-127"/>
                <a:ea typeface="굴림" charset="-127"/>
              </a:rPr>
              <a:t> Academy, Inc.</a:t>
            </a:r>
          </a:p>
          <a:p>
            <a:pPr algn="ctr" eaLnBrk="1" hangingPunct="1">
              <a:defRPr/>
            </a:pP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굴림" charset="-127"/>
                <a:ea typeface="굴림" charset="-127"/>
              </a:rPr>
              <a:t>All rights reserved.</a:t>
            </a:r>
            <a:endParaRPr lang="ko-KR" altLang="ko-KR" sz="1000" dirty="0" smtClean="0">
              <a:solidFill>
                <a:schemeClr val="bg1">
                  <a:lumMod val="65000"/>
                </a:schemeClr>
              </a:solidFill>
              <a:ea typeface="굴림" charset="-127"/>
            </a:endParaRPr>
          </a:p>
        </p:txBody>
      </p:sp>
      <p:pic>
        <p:nvPicPr>
          <p:cNvPr id="3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8588" y="330200"/>
            <a:ext cx="1216025" cy="322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1403350" y="330200"/>
            <a:ext cx="7631793" cy="369332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altLang="ko-KR" sz="1800" dirty="0" smtClean="0">
                <a:latin typeface="HY견고딕" pitchFamily="18" charset="-127"/>
                <a:ea typeface="HY견고딕" pitchFamily="18" charset="-127"/>
              </a:rPr>
              <a:t>IT CookBook, Android Studio</a:t>
            </a:r>
            <a:r>
              <a:rPr lang="ko-KR" altLang="en-US" sz="1800" dirty="0" err="1" smtClean="0">
                <a:latin typeface="HY견고딕" pitchFamily="18" charset="-127"/>
                <a:ea typeface="HY견고딕" pitchFamily="18" charset="-127"/>
              </a:rPr>
              <a:t>를</a:t>
            </a:r>
            <a:r>
              <a:rPr lang="ko-KR" altLang="en-US" sz="1800" dirty="0" smtClean="0">
                <a:latin typeface="HY견고딕" pitchFamily="18" charset="-127"/>
                <a:ea typeface="HY견고딕" pitchFamily="18" charset="-127"/>
              </a:rPr>
              <a:t> 활용한 안드로이드 프로그래밍</a:t>
            </a:r>
            <a:endParaRPr lang="de-DE" altLang="ko-KR" sz="1200" dirty="0" smtClean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68263" y="1973263"/>
            <a:ext cx="9167812" cy="25241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>
              <a:defRPr/>
            </a:pPr>
            <a:endParaRPr lang="en-US" altLang="ko-KR" sz="1400" b="1" dirty="0"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>
              <a:buFont typeface="Arial" pitchFamily="34" charset="0"/>
              <a:buNone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  <a:cs typeface="+mn-cs"/>
              </a:rPr>
              <a:t>본 강의교안은 </a:t>
            </a:r>
            <a:r>
              <a:rPr lang="ko-KR" altLang="en-US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수업상황을 도입</a:t>
            </a:r>
            <a:r>
              <a:rPr lang="en-US" altLang="ko-KR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-</a:t>
            </a:r>
            <a:r>
              <a:rPr lang="ko-KR" altLang="en-US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전개</a:t>
            </a:r>
            <a:r>
              <a:rPr lang="en-US" altLang="ko-KR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-</a:t>
            </a:r>
            <a:r>
              <a:rPr lang="ko-KR" altLang="en-US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마무리로 구분하여 수업의 각 단계에서 필요한 요소 중 강의교안으로 커버할 수 있는 영역을 기준으로 작성되었습니다</a:t>
            </a:r>
            <a:r>
              <a:rPr lang="en-US" altLang="ko-KR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>
              <a:buFont typeface="Arial" pitchFamily="34" charset="0"/>
              <a:buNone/>
              <a:defRPr/>
            </a:pPr>
            <a:endParaRPr lang="en-US" altLang="ko-KR" sz="1000" dirty="0">
              <a:solidFill>
                <a:srgbClr val="222222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ko-KR" altLang="en-US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도입 </a:t>
            </a:r>
            <a:r>
              <a:rPr lang="en-US" altLang="ko-KR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: </a:t>
            </a:r>
            <a:r>
              <a:rPr lang="ko-KR" altLang="en-US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수업준비</a:t>
            </a:r>
            <a:r>
              <a:rPr lang="en-US" altLang="ko-KR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전시학습</a:t>
            </a:r>
            <a:r>
              <a:rPr lang="en-US" altLang="ko-KR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동기유발</a:t>
            </a:r>
            <a:r>
              <a:rPr lang="en-US" altLang="ko-KR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학습목표</a:t>
            </a:r>
            <a:endParaRPr lang="en-US" altLang="ko-KR" sz="1000" dirty="0">
              <a:solidFill>
                <a:srgbClr val="222222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ko-KR" altLang="en-US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전개 </a:t>
            </a:r>
            <a:r>
              <a:rPr lang="en-US" altLang="ko-KR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: </a:t>
            </a:r>
            <a:r>
              <a:rPr lang="ko-KR" altLang="en-US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학습안내제공</a:t>
            </a:r>
            <a:r>
              <a:rPr lang="en-US" altLang="ko-KR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정보제시</a:t>
            </a:r>
            <a:r>
              <a:rPr lang="en-US" altLang="ko-KR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연습기회제공</a:t>
            </a:r>
            <a:r>
              <a:rPr lang="en-US" altLang="ko-KR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수행유도</a:t>
            </a:r>
            <a:r>
              <a:rPr lang="en-US" altLang="ko-KR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중간점검</a:t>
            </a:r>
            <a:r>
              <a:rPr lang="en-US" altLang="ko-KR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(</a:t>
            </a:r>
            <a:r>
              <a:rPr lang="ko-KR" altLang="en-US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피드백</a:t>
            </a:r>
            <a:r>
              <a:rPr lang="en-US" altLang="ko-KR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)</a:t>
            </a:r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ko-KR" altLang="en-US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마무리 </a:t>
            </a:r>
            <a:r>
              <a:rPr lang="en-US" altLang="ko-KR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: </a:t>
            </a:r>
            <a:r>
              <a:rPr lang="ko-KR" altLang="en-US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정리</a:t>
            </a:r>
            <a:r>
              <a:rPr lang="en-US" altLang="ko-KR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형성평가</a:t>
            </a:r>
            <a:r>
              <a:rPr lang="en-US" altLang="ko-KR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다음 </a:t>
            </a:r>
            <a:r>
              <a:rPr lang="ko-KR" altLang="en-US" sz="1000" dirty="0" err="1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차시</a:t>
            </a:r>
            <a:r>
              <a:rPr lang="ko-KR" altLang="en-US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안내</a:t>
            </a:r>
            <a:endParaRPr lang="en-US" altLang="ko-KR" sz="1000" dirty="0">
              <a:solidFill>
                <a:srgbClr val="222222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vl="1">
              <a:defRPr/>
            </a:pPr>
            <a:endParaRPr lang="en-US" altLang="ko-KR" sz="1000" dirty="0">
              <a:solidFill>
                <a:srgbClr val="222222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vl="1">
              <a:defRPr/>
            </a:pPr>
            <a:endParaRPr lang="en-US" altLang="ko-KR" sz="1000" dirty="0">
              <a:solidFill>
                <a:srgbClr val="222222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>
              <a:defRPr/>
            </a:pPr>
            <a:r>
              <a:rPr lang="en-US" altLang="ko-KR" sz="1400" b="1" dirty="0">
                <a:latin typeface="맑은 고딕" pitchFamily="50" charset="-127"/>
                <a:ea typeface="맑은 고딕" pitchFamily="50" charset="-127"/>
                <a:cs typeface="+mn-cs"/>
              </a:rPr>
              <a:t>[</a:t>
            </a:r>
            <a:r>
              <a:rPr lang="ko-KR" altLang="en-US" sz="1400" b="1" dirty="0">
                <a:latin typeface="맑은 고딕" pitchFamily="50" charset="-127"/>
                <a:ea typeface="맑은 고딕" pitchFamily="50" charset="-127"/>
                <a:cs typeface="+mn-cs"/>
              </a:rPr>
              <a:t>강의교안 이용 안내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  <a:cs typeface="+mn-cs"/>
              </a:rPr>
              <a:t>]</a:t>
            </a:r>
          </a:p>
          <a:p>
            <a:pPr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  <a:cs typeface="+mn-cs"/>
              </a:rPr>
              <a:t>본 강의교안의 저작권은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  <a:cs typeface="+mn-cs"/>
              </a:rPr>
              <a:t>한빛아카데미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  <a:cs typeface="+mn-cs"/>
              </a:rPr>
              <a:t>㈜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  <a:cs typeface="+mn-cs"/>
              </a:rPr>
              <a:t>에 있습니다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r>
              <a:rPr lang="ko-KR" altLang="en-US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endParaRPr lang="en-US" altLang="ko-KR" sz="1000" dirty="0">
              <a:solidFill>
                <a:srgbClr val="222222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ko-KR" altLang="en-US" sz="1000" u="sng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이 자료를 무단으로 전제하거나 배포할 경우 저작권법 </a:t>
            </a:r>
            <a:r>
              <a:rPr lang="en-US" altLang="ko-KR" sz="1000" u="sng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136</a:t>
            </a:r>
            <a:r>
              <a:rPr lang="ko-KR" altLang="en-US" sz="1000" u="sng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조에 의거하여 최고 </a:t>
            </a:r>
            <a:r>
              <a:rPr lang="en-US" altLang="ko-KR" sz="1000" u="sng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5</a:t>
            </a:r>
            <a:r>
              <a:rPr lang="ko-KR" altLang="en-US" sz="1000" u="sng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년 이하의 징역 또는 </a:t>
            </a:r>
            <a:r>
              <a:rPr lang="en-US" altLang="ko-KR" sz="1000" u="sng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5</a:t>
            </a:r>
            <a:r>
              <a:rPr lang="ko-KR" altLang="en-US" sz="1000" u="sng" dirty="0" err="1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천만원</a:t>
            </a:r>
            <a:r>
              <a:rPr lang="ko-KR" altLang="en-US" sz="1000" u="sng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이하의 벌금에 처할 수 있고 이를 병과</a:t>
            </a:r>
            <a:r>
              <a:rPr lang="en-US" altLang="ko-KR" sz="1000" u="sng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(</a:t>
            </a:r>
            <a:r>
              <a:rPr lang="ko-KR" altLang="en-US" sz="1000" u="sng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倂科</a:t>
            </a:r>
            <a:r>
              <a:rPr lang="en-US" altLang="ko-KR" sz="1000" u="sng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)</a:t>
            </a:r>
          </a:p>
          <a:p>
            <a:pPr>
              <a:buFont typeface="Arial" pitchFamily="34" charset="0"/>
              <a:buNone/>
              <a:defRPr/>
            </a:pPr>
            <a:r>
              <a:rPr lang="ko-KR" altLang="en-US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   </a:t>
            </a:r>
            <a:r>
              <a:rPr lang="ko-KR" altLang="en-US" sz="1000" u="sng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할 수도 있습니다</a:t>
            </a:r>
            <a:r>
              <a:rPr lang="en-US" altLang="ko-KR" sz="1000" u="sng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>
              <a:defRPr/>
            </a:pPr>
            <a:endParaRPr lang="ko-KR" altLang="en-US" sz="1000" dirty="0"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99446" y="3400023"/>
            <a:ext cx="2683999" cy="2575774"/>
          </a:xfrm>
          <a:prstGeom prst="rect">
            <a:avLst/>
          </a:prstGeom>
        </p:spPr>
      </p:pic>
      <p:sp>
        <p:nvSpPr>
          <p:cNvPr id="15" name="직사각형 1"/>
          <p:cNvSpPr/>
          <p:nvPr userDrawn="1"/>
        </p:nvSpPr>
        <p:spPr bwMode="auto">
          <a:xfrm>
            <a:off x="0" y="5975797"/>
            <a:ext cx="9144000" cy="879451"/>
          </a:xfrm>
          <a:prstGeom prst="rect">
            <a:avLst/>
          </a:prstGeom>
          <a:solidFill>
            <a:schemeClr val="accent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WordArt 3"/>
          <p:cNvSpPr>
            <a:spLocks noChangeArrowheads="1" noChangeShapeType="1" noTextEdit="1"/>
          </p:cNvSpPr>
          <p:nvPr userDrawn="1"/>
        </p:nvSpPr>
        <p:spPr bwMode="gray">
          <a:xfrm>
            <a:off x="974435" y="1998926"/>
            <a:ext cx="4724400" cy="6096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>
              <a:defRPr/>
            </a:pPr>
            <a:r>
              <a:rPr lang="en-US" altLang="ko-KR" sz="5400" b="1" kern="10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Verdana"/>
                <a:cs typeface="+mn-cs"/>
              </a:rPr>
              <a:t>Thank You !</a:t>
            </a:r>
            <a:endParaRPr lang="ko-KR" altLang="en-US" sz="5400" b="1" kern="10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latin typeface="Verdana"/>
              <a:cs typeface="+mn-cs"/>
            </a:endParaRPr>
          </a:p>
        </p:txBody>
      </p:sp>
      <p:sp>
        <p:nvSpPr>
          <p:cNvPr id="17" name="TextBox 16"/>
          <p:cNvSpPr txBox="1">
            <a:spLocks noChangeArrowheads="1"/>
          </p:cNvSpPr>
          <p:nvPr userDrawn="1"/>
        </p:nvSpPr>
        <p:spPr bwMode="auto">
          <a:xfrm>
            <a:off x="3246845" y="6373813"/>
            <a:ext cx="250902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ko-KR" sz="1000" dirty="0" smtClean="0">
                <a:solidFill>
                  <a:srgbClr val="FFFFFF"/>
                </a:solidFill>
                <a:ea typeface="굴림" charset="-127"/>
              </a:rPr>
              <a:t>Copyright</a:t>
            </a:r>
            <a:r>
              <a:rPr lang="en-US" altLang="ko-KR" sz="1000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© </a:t>
            </a:r>
            <a:r>
              <a:rPr lang="en-US" altLang="ko-KR" sz="1000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2018 </a:t>
            </a:r>
            <a:r>
              <a:rPr lang="en-US" altLang="ko-KR" sz="1000" dirty="0" err="1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Hanbit</a:t>
            </a:r>
            <a:r>
              <a:rPr lang="en-US" altLang="ko-KR" sz="1000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 Academy, Inc.</a:t>
            </a:r>
          </a:p>
          <a:p>
            <a:pPr algn="ctr" eaLnBrk="1" hangingPunct="1">
              <a:defRPr/>
            </a:pPr>
            <a:r>
              <a:rPr lang="en-US" altLang="ko-KR" sz="1000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All rights reserved.</a:t>
            </a:r>
            <a:endParaRPr lang="ko-KR" altLang="ko-KR" sz="1000" dirty="0" smtClean="0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18" name="TextBox 7"/>
          <p:cNvSpPr txBox="1">
            <a:spLocks noChangeArrowheads="1"/>
          </p:cNvSpPr>
          <p:nvPr userDrawn="1"/>
        </p:nvSpPr>
        <p:spPr bwMode="auto">
          <a:xfrm>
            <a:off x="721410" y="2777343"/>
            <a:ext cx="756814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altLang="ko-KR" sz="18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IT CookBook, Android Studio</a:t>
            </a:r>
            <a:r>
              <a:rPr lang="ko-KR" altLang="en-US" sz="1800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를</a:t>
            </a:r>
            <a:r>
              <a:rPr lang="ko-KR" altLang="en-US" sz="18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활용한 </a:t>
            </a:r>
            <a:r>
              <a:rPr lang="ko-KR" altLang="en-US" sz="1800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안드로이드</a:t>
            </a:r>
            <a:r>
              <a:rPr lang="ko-KR" altLang="en-US" sz="18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프로그래밍</a:t>
            </a:r>
            <a:endParaRPr lang="de-DE" altLang="ko-KR" sz="1200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19" name="그림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869700" y="363090"/>
            <a:ext cx="2160000" cy="3237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99446" y="3400023"/>
            <a:ext cx="2683999" cy="2575774"/>
          </a:xfrm>
          <a:prstGeom prst="rect">
            <a:avLst/>
          </a:prstGeom>
        </p:spPr>
      </p:pic>
      <p:sp>
        <p:nvSpPr>
          <p:cNvPr id="15" name="직사각형 1"/>
          <p:cNvSpPr/>
          <p:nvPr userDrawn="1"/>
        </p:nvSpPr>
        <p:spPr bwMode="auto">
          <a:xfrm>
            <a:off x="0" y="5975797"/>
            <a:ext cx="9144000" cy="879451"/>
          </a:xfrm>
          <a:prstGeom prst="rect">
            <a:avLst/>
          </a:prstGeom>
          <a:solidFill>
            <a:schemeClr val="accent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WordArt 3"/>
          <p:cNvSpPr>
            <a:spLocks noChangeArrowheads="1" noChangeShapeType="1" noTextEdit="1"/>
          </p:cNvSpPr>
          <p:nvPr userDrawn="1"/>
        </p:nvSpPr>
        <p:spPr bwMode="gray">
          <a:xfrm>
            <a:off x="974435" y="1998926"/>
            <a:ext cx="4724400" cy="6096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>
              <a:defRPr/>
            </a:pPr>
            <a:r>
              <a:rPr lang="en-US" altLang="ko-KR" sz="5400" b="1" kern="10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Verdana"/>
                <a:cs typeface="+mn-cs"/>
              </a:rPr>
              <a:t>Thank You !</a:t>
            </a:r>
            <a:endParaRPr lang="ko-KR" altLang="en-US" sz="5400" b="1" kern="10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latin typeface="Verdana"/>
              <a:cs typeface="+mn-cs"/>
            </a:endParaRPr>
          </a:p>
        </p:txBody>
      </p:sp>
      <p:sp>
        <p:nvSpPr>
          <p:cNvPr id="17" name="TextBox 16"/>
          <p:cNvSpPr txBox="1">
            <a:spLocks noChangeArrowheads="1"/>
          </p:cNvSpPr>
          <p:nvPr userDrawn="1"/>
        </p:nvSpPr>
        <p:spPr bwMode="auto">
          <a:xfrm>
            <a:off x="3246845" y="6373813"/>
            <a:ext cx="250902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ko-KR" sz="1000" dirty="0" smtClean="0">
                <a:solidFill>
                  <a:srgbClr val="FFFFFF"/>
                </a:solidFill>
                <a:ea typeface="굴림" charset="-127"/>
              </a:rPr>
              <a:t>Copyright</a:t>
            </a:r>
            <a:r>
              <a:rPr lang="en-US" altLang="ko-KR" sz="1000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© </a:t>
            </a:r>
            <a:r>
              <a:rPr lang="en-US" altLang="ko-KR" sz="1000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2018 </a:t>
            </a:r>
            <a:r>
              <a:rPr lang="en-US" altLang="ko-KR" sz="1000" dirty="0" err="1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Hanbit</a:t>
            </a:r>
            <a:r>
              <a:rPr lang="en-US" altLang="ko-KR" sz="1000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 Academy, Inc.</a:t>
            </a:r>
          </a:p>
          <a:p>
            <a:pPr algn="ctr" eaLnBrk="1" hangingPunct="1">
              <a:defRPr/>
            </a:pPr>
            <a:r>
              <a:rPr lang="en-US" altLang="ko-KR" sz="1000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All rights reserved.</a:t>
            </a:r>
            <a:endParaRPr lang="ko-KR" altLang="ko-KR" sz="1000" dirty="0" smtClean="0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18" name="TextBox 7"/>
          <p:cNvSpPr txBox="1">
            <a:spLocks noChangeArrowheads="1"/>
          </p:cNvSpPr>
          <p:nvPr userDrawn="1"/>
        </p:nvSpPr>
        <p:spPr bwMode="auto">
          <a:xfrm>
            <a:off x="721410" y="2777343"/>
            <a:ext cx="756814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altLang="ko-KR" sz="18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IT CookBook, Android Studio</a:t>
            </a:r>
            <a:r>
              <a:rPr lang="ko-KR" altLang="en-US" sz="1800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를</a:t>
            </a:r>
            <a:r>
              <a:rPr lang="ko-KR" altLang="en-US" sz="18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활용한 </a:t>
            </a:r>
            <a:r>
              <a:rPr lang="ko-KR" altLang="en-US" sz="1800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안드로이드</a:t>
            </a:r>
            <a:r>
              <a:rPr lang="ko-KR" altLang="en-US" sz="18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프로그래밍</a:t>
            </a:r>
            <a:endParaRPr lang="de-DE" altLang="ko-KR" sz="1200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19" name="그림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869700" y="363090"/>
            <a:ext cx="2160000" cy="323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4436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저작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31948" y="2133300"/>
            <a:ext cx="3630110" cy="3483735"/>
          </a:xfrm>
          <a:prstGeom prst="rect">
            <a:avLst/>
          </a:prstGeom>
        </p:spPr>
      </p:pic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3193090" y="6373813"/>
            <a:ext cx="26165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ko-KR" sz="1000" dirty="0" smtClean="0">
                <a:solidFill>
                  <a:srgbClr val="A6A6A6"/>
                </a:solidFill>
                <a:effectLst/>
                <a:latin typeface="Arial"/>
              </a:rPr>
              <a:t>Copyright</a:t>
            </a:r>
            <a:r>
              <a:rPr lang="en-US" altLang="ko-KR" sz="1000" dirty="0" smtClean="0">
                <a:solidFill>
                  <a:srgbClr val="A6A6A6"/>
                </a:solidFill>
                <a:effectLst/>
                <a:latin typeface="굴림"/>
              </a:rPr>
              <a:t>© </a:t>
            </a:r>
            <a:r>
              <a:rPr lang="en-US" altLang="ko-KR" sz="1000" dirty="0" smtClean="0">
                <a:solidFill>
                  <a:srgbClr val="A6A6A6"/>
                </a:solidFill>
                <a:effectLst/>
                <a:latin typeface="굴림"/>
              </a:rPr>
              <a:t>2018</a:t>
            </a:r>
            <a:r>
              <a:rPr lang="en-US" altLang="ko-KR" sz="1000" dirty="0" smtClean="0">
                <a:solidFill>
                  <a:srgbClr val="A6A6A6"/>
                </a:solidFill>
                <a:effectLst/>
                <a:latin typeface="굴림"/>
              </a:rPr>
              <a:t> </a:t>
            </a:r>
            <a:r>
              <a:rPr lang="en-US" altLang="ko-KR" sz="1000" dirty="0" err="1" smtClean="0">
                <a:solidFill>
                  <a:srgbClr val="A6A6A6"/>
                </a:solidFill>
                <a:effectLst/>
                <a:latin typeface="굴림"/>
              </a:rPr>
              <a:t>Hanbit</a:t>
            </a:r>
            <a:r>
              <a:rPr lang="en-US" altLang="ko-KR" sz="1000" dirty="0" smtClean="0">
                <a:solidFill>
                  <a:srgbClr val="A6A6A6"/>
                </a:solidFill>
                <a:effectLst/>
                <a:latin typeface="굴림"/>
              </a:rPr>
              <a:t> Academy, Inc. </a:t>
            </a:r>
          </a:p>
          <a:p>
            <a:pPr algn="ctr" eaLnBrk="1" hangingPunct="1">
              <a:defRPr/>
            </a:pPr>
            <a:r>
              <a:rPr lang="en-US" altLang="ko-KR" sz="1000" dirty="0" smtClean="0">
                <a:solidFill>
                  <a:srgbClr val="A6A6A6"/>
                </a:solidFill>
                <a:effectLst/>
                <a:latin typeface="굴림"/>
              </a:rPr>
              <a:t>All rights reserved.</a:t>
            </a:r>
            <a:endParaRPr lang="ko-KR" altLang="ko-KR" sz="1000" dirty="0" smtClean="0">
              <a:solidFill>
                <a:schemeClr val="bg1">
                  <a:lumMod val="65000"/>
                </a:schemeClr>
              </a:solidFill>
              <a:ea typeface="굴림" charset="-127"/>
            </a:endParaRPr>
          </a:p>
        </p:txBody>
      </p:sp>
      <p:pic>
        <p:nvPicPr>
          <p:cNvPr id="16" name="Picture 4" descr="C:\Users\김현용\Desktop\제호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754" y="6354628"/>
            <a:ext cx="1820070" cy="30334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7"/>
          <p:cNvSpPr txBox="1"/>
          <p:nvPr userDrawn="1"/>
        </p:nvSpPr>
        <p:spPr>
          <a:xfrm>
            <a:off x="305901" y="4303240"/>
            <a:ext cx="7991475" cy="164250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dirty="0">
                <a:ea typeface="맑은 고딕" pitchFamily="50" charset="-127"/>
              </a:rPr>
              <a:t>본 강의교안의 저작권은 </a:t>
            </a:r>
            <a:r>
              <a:rPr kumimoji="0" lang="ko-KR" altLang="en-US" sz="1400" dirty="0" err="1" smtClean="0">
                <a:ea typeface="맑은 고딕" pitchFamily="50" charset="-127"/>
              </a:rPr>
              <a:t>한빛아카데미</a:t>
            </a:r>
            <a:r>
              <a:rPr kumimoji="0" lang="ko-KR" altLang="en-US" sz="1400" dirty="0" smtClean="0">
                <a:ea typeface="맑은 고딕" pitchFamily="50" charset="-127"/>
              </a:rPr>
              <a:t>㈜</a:t>
            </a:r>
            <a:r>
              <a:rPr kumimoji="0" lang="ko-KR" altLang="en-US" sz="1400" dirty="0">
                <a:ea typeface="맑은 고딕" pitchFamily="50" charset="-127"/>
              </a:rPr>
              <a:t>에 있습니다</a:t>
            </a:r>
            <a:r>
              <a:rPr kumimoji="0" lang="en-US" altLang="ko-KR" sz="1400" dirty="0">
                <a:ea typeface="맑은 고딕" pitchFamily="50" charset="-127"/>
              </a:rPr>
              <a:t>.</a:t>
            </a:r>
            <a:r>
              <a:rPr kumimoji="0" lang="ko-KR" altLang="en-US" sz="1400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400" dirty="0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이 자료를 무단으로 전제하거나 배포할 경우 </a:t>
            </a:r>
            <a:r>
              <a:rPr kumimoji="0" lang="ko-KR" altLang="en-US" sz="1400" u="sng" dirty="0" smtClean="0">
                <a:solidFill>
                  <a:srgbClr val="222222"/>
                </a:solidFill>
                <a:ea typeface="맑은 고딕" pitchFamily="50" charset="-127"/>
              </a:rPr>
              <a:t>저작권법 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136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조에 의거하여 </a:t>
            </a:r>
            <a:endParaRPr kumimoji="0" lang="en-US" altLang="ko-KR" sz="1400" u="sng" dirty="0" smtClean="0">
              <a:solidFill>
                <a:srgbClr val="222222"/>
              </a:solidFill>
              <a:ea typeface="맑은 고딕" pitchFamily="50" charset="-127"/>
            </a:endParaRPr>
          </a:p>
          <a:p>
            <a:pPr marL="169200" lvl="1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ko-KR" altLang="en-US" sz="1400" u="sng" dirty="0" smtClean="0">
                <a:solidFill>
                  <a:srgbClr val="222222"/>
                </a:solidFill>
                <a:ea typeface="맑은 고딕" pitchFamily="50" charset="-127"/>
              </a:rPr>
              <a:t>최고 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년 이하의 </a:t>
            </a:r>
            <a:r>
              <a:rPr kumimoji="0" lang="ko-KR" altLang="en-US" sz="1400" u="sng" dirty="0" smtClean="0">
                <a:solidFill>
                  <a:srgbClr val="222222"/>
                </a:solidFill>
                <a:ea typeface="맑은 고딕" pitchFamily="50" charset="-127"/>
              </a:rPr>
              <a:t>징역</a:t>
            </a:r>
            <a:r>
              <a:rPr kumimoji="0" lang="en-US" altLang="ko-KR" sz="1400" u="sng" dirty="0" smtClean="0">
                <a:solidFill>
                  <a:srgbClr val="222222"/>
                </a:solidFill>
                <a:ea typeface="맑은 고딕" pitchFamily="50" charset="-127"/>
              </a:rPr>
              <a:t> </a:t>
            </a:r>
            <a:r>
              <a:rPr kumimoji="0" lang="ko-KR" altLang="en-US" sz="1400" u="sng" dirty="0" smtClean="0">
                <a:solidFill>
                  <a:srgbClr val="222222"/>
                </a:solidFill>
                <a:ea typeface="맑은 고딕" pitchFamily="50" charset="-127"/>
              </a:rPr>
              <a:t>또는 </a:t>
            </a:r>
            <a:r>
              <a:rPr kumimoji="0" lang="en-US" altLang="ko-KR" sz="1400" u="sng" dirty="0" smtClean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천만원 이하의 벌금에 처할 수 있고 </a:t>
            </a:r>
            <a:endParaRPr kumimoji="0" lang="en-US" altLang="ko-KR" sz="1400" u="sng" dirty="0" smtClean="0">
              <a:solidFill>
                <a:srgbClr val="222222"/>
              </a:solidFill>
              <a:ea typeface="맑은 고딕" pitchFamily="50" charset="-127"/>
            </a:endParaRPr>
          </a:p>
          <a:p>
            <a:pPr marL="169200" lvl="1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ko-KR" altLang="en-US" sz="1400" u="sng" dirty="0" smtClean="0">
                <a:solidFill>
                  <a:srgbClr val="222222"/>
                </a:solidFill>
                <a:ea typeface="맑은 고딕" pitchFamily="50" charset="-127"/>
              </a:rPr>
              <a:t>이를 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병과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(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倂科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)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할 수도 있습니다</a:t>
            </a:r>
            <a:r>
              <a:rPr kumimoji="0" lang="en-US" altLang="ko-KR" sz="1400" u="sng" dirty="0" smtClean="0">
                <a:solidFill>
                  <a:srgbClr val="222222"/>
                </a:solidFill>
                <a:ea typeface="맑은 고딕" pitchFamily="50" charset="-127"/>
              </a:rPr>
              <a:t>.</a:t>
            </a:r>
            <a:endParaRPr kumimoji="0" lang="en-US" altLang="ko-KR" sz="1400" u="sng" dirty="0">
              <a:solidFill>
                <a:srgbClr val="222222"/>
              </a:solidFill>
              <a:ea typeface="맑은 고딕" pitchFamily="50" charset="-127"/>
            </a:endParaRPr>
          </a:p>
        </p:txBody>
      </p:sp>
      <p:sp>
        <p:nvSpPr>
          <p:cNvPr id="18" name="직사각형 5"/>
          <p:cNvSpPr/>
          <p:nvPr userDrawn="1"/>
        </p:nvSpPr>
        <p:spPr bwMode="auto">
          <a:xfrm>
            <a:off x="0" y="-76200"/>
            <a:ext cx="9144000" cy="266700"/>
          </a:xfrm>
          <a:prstGeom prst="rect">
            <a:avLst/>
          </a:prstGeom>
          <a:solidFill>
            <a:schemeClr val="accent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9" name="그림 18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0487" y="629376"/>
            <a:ext cx="5476875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7978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99446" y="3400023"/>
            <a:ext cx="2683999" cy="2575774"/>
          </a:xfrm>
          <a:prstGeom prst="rect">
            <a:avLst/>
          </a:prstGeom>
        </p:spPr>
      </p:pic>
      <p:sp>
        <p:nvSpPr>
          <p:cNvPr id="16" name="직사각형 1"/>
          <p:cNvSpPr/>
          <p:nvPr userDrawn="1"/>
        </p:nvSpPr>
        <p:spPr bwMode="auto">
          <a:xfrm>
            <a:off x="0" y="5975797"/>
            <a:ext cx="9144000" cy="879451"/>
          </a:xfrm>
          <a:prstGeom prst="rect">
            <a:avLst/>
          </a:prstGeom>
          <a:solidFill>
            <a:schemeClr val="accent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Rectangle 7"/>
          <p:cNvSpPr>
            <a:spLocks noGrp="1" noChangeArrowheads="1"/>
          </p:cNvSpPr>
          <p:nvPr>
            <p:ph type="ctrTitle"/>
          </p:nvPr>
        </p:nvSpPr>
        <p:spPr>
          <a:xfrm>
            <a:off x="806292" y="901031"/>
            <a:ext cx="7485063" cy="108108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b"/>
          <a:lstStyle>
            <a:lvl1pPr>
              <a:lnSpc>
                <a:spcPct val="110000"/>
              </a:lnSpc>
              <a:defRPr sz="3200" b="0">
                <a:latin typeface="HY견고딕" pitchFamily="18" charset="-127"/>
                <a:ea typeface="HY견고딕" pitchFamily="18" charset="-127"/>
              </a:defRPr>
            </a:lvl1pPr>
          </a:lstStyle>
          <a:p>
            <a:pPr lvl="0"/>
            <a:r>
              <a:rPr lang="ko-KR" altLang="en-US" noProof="0" dirty="0" smtClean="0"/>
              <a:t>마스터 제목 스타일 편집</a:t>
            </a:r>
            <a:endParaRPr lang="de-DE" noProof="0" dirty="0" smtClean="0"/>
          </a:p>
        </p:txBody>
      </p:sp>
      <p:pic>
        <p:nvPicPr>
          <p:cNvPr id="18" name="그림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869700" y="363090"/>
            <a:ext cx="2160000" cy="323795"/>
          </a:xfrm>
          <a:prstGeom prst="rect">
            <a:avLst/>
          </a:prstGeom>
        </p:spPr>
      </p:pic>
      <p:sp>
        <p:nvSpPr>
          <p:cNvPr id="19" name="TextBox 7"/>
          <p:cNvSpPr txBox="1">
            <a:spLocks noChangeArrowheads="1"/>
          </p:cNvSpPr>
          <p:nvPr userDrawn="1"/>
        </p:nvSpPr>
        <p:spPr bwMode="auto">
          <a:xfrm>
            <a:off x="721410" y="3169240"/>
            <a:ext cx="756814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altLang="ko-KR" sz="1800" dirty="0" smtClean="0">
                <a:solidFill>
                  <a:srgbClr val="BFBFBF"/>
                </a:solidFill>
                <a:latin typeface="HY견고딕" pitchFamily="18" charset="-127"/>
                <a:ea typeface="HY견고딕" pitchFamily="18" charset="-127"/>
              </a:rPr>
              <a:t>IT CookBook, Android Studio</a:t>
            </a:r>
            <a:r>
              <a:rPr lang="ko-KR" altLang="en-US" sz="1800" dirty="0" err="1" smtClean="0">
                <a:solidFill>
                  <a:srgbClr val="BFBFBF"/>
                </a:solidFill>
                <a:latin typeface="HY견고딕" pitchFamily="18" charset="-127"/>
                <a:ea typeface="HY견고딕" pitchFamily="18" charset="-127"/>
              </a:rPr>
              <a:t>를</a:t>
            </a:r>
            <a:r>
              <a:rPr lang="ko-KR" altLang="en-US" sz="1800" dirty="0" smtClean="0">
                <a:solidFill>
                  <a:srgbClr val="BFBFBF"/>
                </a:solidFill>
                <a:latin typeface="HY견고딕" pitchFamily="18" charset="-127"/>
                <a:ea typeface="HY견고딕" pitchFamily="18" charset="-127"/>
              </a:rPr>
              <a:t> 활용한 </a:t>
            </a:r>
            <a:r>
              <a:rPr lang="ko-KR" altLang="en-US" sz="1800" dirty="0" err="1" smtClean="0">
                <a:solidFill>
                  <a:srgbClr val="BFBFBF"/>
                </a:solidFill>
                <a:latin typeface="HY견고딕" pitchFamily="18" charset="-127"/>
                <a:ea typeface="HY견고딕" pitchFamily="18" charset="-127"/>
              </a:rPr>
              <a:t>안드로이드</a:t>
            </a:r>
            <a:r>
              <a:rPr lang="ko-KR" altLang="en-US" sz="1800" dirty="0" smtClean="0">
                <a:solidFill>
                  <a:srgbClr val="BFBFBF"/>
                </a:solidFill>
                <a:latin typeface="HY견고딕" pitchFamily="18" charset="-127"/>
                <a:ea typeface="HY견고딕" pitchFamily="18" charset="-127"/>
              </a:rPr>
              <a:t> 프로그래밍</a:t>
            </a:r>
            <a:endParaRPr lang="de-DE" altLang="ko-KR" sz="1200" dirty="0" smtClean="0">
              <a:solidFill>
                <a:srgbClr val="BFBFBF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0" name="TextBox 19"/>
          <p:cNvSpPr txBox="1">
            <a:spLocks noChangeArrowheads="1"/>
          </p:cNvSpPr>
          <p:nvPr userDrawn="1"/>
        </p:nvSpPr>
        <p:spPr bwMode="auto">
          <a:xfrm>
            <a:off x="3246845" y="6373813"/>
            <a:ext cx="250902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ko-KR" sz="1000" dirty="0" smtClean="0">
                <a:solidFill>
                  <a:srgbClr val="FFFFFF"/>
                </a:solidFill>
                <a:ea typeface="굴림" charset="-127"/>
              </a:rPr>
              <a:t>Copyright</a:t>
            </a:r>
            <a:r>
              <a:rPr lang="en-US" altLang="ko-KR" sz="1000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© </a:t>
            </a:r>
            <a:r>
              <a:rPr lang="en-US" altLang="ko-KR" sz="1000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2018 </a:t>
            </a:r>
            <a:r>
              <a:rPr lang="en-US" altLang="ko-KR" sz="1000" dirty="0" err="1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Hanbit</a:t>
            </a:r>
            <a:r>
              <a:rPr lang="en-US" altLang="ko-KR" sz="1000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 Academy, Inc.</a:t>
            </a:r>
          </a:p>
          <a:p>
            <a:pPr algn="ctr" eaLnBrk="1" hangingPunct="1">
              <a:defRPr/>
            </a:pPr>
            <a:r>
              <a:rPr lang="en-US" altLang="ko-KR" sz="1000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All rights reserved.</a:t>
            </a:r>
            <a:endParaRPr lang="ko-KR" altLang="ko-KR" sz="1000" dirty="0" smtClean="0">
              <a:solidFill>
                <a:srgbClr val="FFFFFF"/>
              </a:solidFill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3"/>
          <p:cNvSpPr>
            <a:spLocks noChangeArrowheads="1"/>
          </p:cNvSpPr>
          <p:nvPr userDrawn="1"/>
        </p:nvSpPr>
        <p:spPr bwMode="auto">
          <a:xfrm>
            <a:off x="0" y="0"/>
            <a:ext cx="9144000" cy="211138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>
              <a:ea typeface="굴림" charset="-127"/>
            </a:endParaRPr>
          </a:p>
        </p:txBody>
      </p:sp>
      <p:sp>
        <p:nvSpPr>
          <p:cNvPr id="14" name="내용 개체 틀 2"/>
          <p:cNvSpPr>
            <a:spLocks noGrp="1"/>
          </p:cNvSpPr>
          <p:nvPr>
            <p:ph idx="1"/>
          </p:nvPr>
        </p:nvSpPr>
        <p:spPr>
          <a:xfrm>
            <a:off x="295275" y="1489075"/>
            <a:ext cx="8524875" cy="4313238"/>
          </a:xfrm>
        </p:spPr>
        <p:txBody>
          <a:bodyPr/>
          <a:lstStyle>
            <a:lvl1pPr marL="180975" indent="-180975">
              <a:buFont typeface="Arial" pitchFamily="34" charset="0"/>
              <a:buChar char="•"/>
              <a:defRPr>
                <a:latin typeface="맑은 고딕" pitchFamily="50" charset="-127"/>
                <a:ea typeface="맑은 고딕" pitchFamily="50" charset="-127"/>
              </a:defRPr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15" name="TextBox 14"/>
          <p:cNvSpPr txBox="1">
            <a:spLocks noChangeArrowheads="1"/>
          </p:cNvSpPr>
          <p:nvPr userDrawn="1"/>
        </p:nvSpPr>
        <p:spPr bwMode="auto">
          <a:xfrm>
            <a:off x="3246845" y="6373813"/>
            <a:ext cx="250902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ea typeface="굴림" charset="-127"/>
              </a:rPr>
              <a:t>Copyright</a:t>
            </a: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굴림" charset="-127"/>
                <a:ea typeface="굴림" charset="-127"/>
              </a:rPr>
              <a:t>© </a:t>
            </a: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굴림" charset="-127"/>
                <a:ea typeface="굴림" charset="-127"/>
              </a:rPr>
              <a:t>2018 </a:t>
            </a:r>
            <a:r>
              <a:rPr lang="en-US" altLang="ko-KR" sz="1000" dirty="0" err="1" smtClean="0">
                <a:solidFill>
                  <a:schemeClr val="bg1">
                    <a:lumMod val="65000"/>
                  </a:schemeClr>
                </a:solidFill>
                <a:latin typeface="굴림" charset="-127"/>
                <a:ea typeface="굴림" charset="-127"/>
              </a:rPr>
              <a:t>Hanbit</a:t>
            </a: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굴림" charset="-127"/>
                <a:ea typeface="굴림" charset="-127"/>
              </a:rPr>
              <a:t> Academy, Inc.</a:t>
            </a:r>
          </a:p>
          <a:p>
            <a:pPr algn="ctr" eaLnBrk="1" hangingPunct="1">
              <a:defRPr/>
            </a:pP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굴림" charset="-127"/>
                <a:ea typeface="굴림" charset="-127"/>
              </a:rPr>
              <a:t>All rights reserved.</a:t>
            </a:r>
            <a:endParaRPr lang="ko-KR" altLang="ko-KR" sz="1000" dirty="0" smtClean="0">
              <a:solidFill>
                <a:schemeClr val="bg1">
                  <a:lumMod val="65000"/>
                </a:schemeClr>
              </a:solidFill>
              <a:ea typeface="굴림" charset="-127"/>
            </a:endParaRPr>
          </a:p>
        </p:txBody>
      </p:sp>
      <p:sp>
        <p:nvSpPr>
          <p:cNvPr id="16" name="TextBox 6"/>
          <p:cNvSpPr txBox="1">
            <a:spLocks noChangeArrowheads="1"/>
          </p:cNvSpPr>
          <p:nvPr userDrawn="1"/>
        </p:nvSpPr>
        <p:spPr bwMode="auto">
          <a:xfrm>
            <a:off x="158750" y="242888"/>
            <a:ext cx="8516938" cy="52228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ko-KR" altLang="en-US" sz="2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학습목표</a:t>
            </a:r>
          </a:p>
        </p:txBody>
      </p:sp>
      <p:pic>
        <p:nvPicPr>
          <p:cNvPr id="17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23200" y="684213"/>
            <a:ext cx="1079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9" name="Group 192"/>
          <p:cNvGrpSpPr>
            <a:grpSpLocks/>
          </p:cNvGrpSpPr>
          <p:nvPr userDrawn="1"/>
        </p:nvGrpSpPr>
        <p:grpSpPr bwMode="auto">
          <a:xfrm>
            <a:off x="226419" y="941402"/>
            <a:ext cx="8675591" cy="131762"/>
            <a:chOff x="192" y="446"/>
            <a:chExt cx="5513" cy="78"/>
          </a:xfrm>
          <a:solidFill>
            <a:schemeClr val="accent6"/>
          </a:solidFill>
        </p:grpSpPr>
        <p:sp>
          <p:nvSpPr>
            <p:cNvPr id="10" name="Rectangle 193"/>
            <p:cNvSpPr>
              <a:spLocks noChangeArrowheads="1"/>
            </p:cNvSpPr>
            <p:nvPr/>
          </p:nvSpPr>
          <p:spPr bwMode="gray">
            <a:xfrm>
              <a:off x="192" y="446"/>
              <a:ext cx="1488" cy="7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1800">
                <a:solidFill>
                  <a:srgbClr val="000000"/>
                </a:solidFill>
                <a:ea typeface="굴림" charset="-127"/>
                <a:cs typeface="+mn-cs"/>
              </a:endParaRPr>
            </a:p>
          </p:txBody>
        </p:sp>
        <p:sp>
          <p:nvSpPr>
            <p:cNvPr id="11" name="Line 194"/>
            <p:cNvSpPr>
              <a:spLocks noChangeShapeType="1"/>
            </p:cNvSpPr>
            <p:nvPr/>
          </p:nvSpPr>
          <p:spPr bwMode="gray">
            <a:xfrm>
              <a:off x="192" y="519"/>
              <a:ext cx="5513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/>
            <a:lstStyle/>
            <a:p>
              <a:pPr>
                <a:defRPr/>
              </a:pPr>
              <a:endParaRPr lang="ko-KR" altLang="en-US" sz="1800">
                <a:solidFill>
                  <a:srgbClr val="000000"/>
                </a:solidFill>
                <a:cs typeface="+mn-c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차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3"/>
          <p:cNvSpPr>
            <a:spLocks noChangeArrowheads="1"/>
          </p:cNvSpPr>
          <p:nvPr userDrawn="1"/>
        </p:nvSpPr>
        <p:spPr bwMode="auto">
          <a:xfrm>
            <a:off x="0" y="0"/>
            <a:ext cx="9144000" cy="211138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>
              <a:ea typeface="굴림" charset="-127"/>
            </a:endParaRPr>
          </a:p>
        </p:txBody>
      </p:sp>
      <p:sp>
        <p:nvSpPr>
          <p:cNvPr id="14" name="직사각형 13"/>
          <p:cNvSpPr>
            <a:spLocks noChangeArrowheads="1"/>
          </p:cNvSpPr>
          <p:nvPr userDrawn="1"/>
        </p:nvSpPr>
        <p:spPr bwMode="auto">
          <a:xfrm>
            <a:off x="0" y="0"/>
            <a:ext cx="9144000" cy="211138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>
              <a:ea typeface="굴림" charset="-127"/>
            </a:endParaRPr>
          </a:p>
        </p:txBody>
      </p:sp>
      <p:sp>
        <p:nvSpPr>
          <p:cNvPr id="15" name="직사각형 13"/>
          <p:cNvSpPr>
            <a:spLocks noChangeArrowheads="1"/>
          </p:cNvSpPr>
          <p:nvPr userDrawn="1"/>
        </p:nvSpPr>
        <p:spPr bwMode="auto">
          <a:xfrm>
            <a:off x="0" y="0"/>
            <a:ext cx="9144000" cy="211138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>
              <a:ea typeface="굴림" charset="-127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 userDrawn="1"/>
        </p:nvSpPr>
        <p:spPr bwMode="auto">
          <a:xfrm>
            <a:off x="3246845" y="6373813"/>
            <a:ext cx="250902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ea typeface="굴림" charset="-127"/>
              </a:rPr>
              <a:t>Copyright</a:t>
            </a: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굴림" charset="-127"/>
                <a:ea typeface="굴림" charset="-127"/>
              </a:rPr>
              <a:t>© </a:t>
            </a: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굴림" charset="-127"/>
                <a:ea typeface="굴림" charset="-127"/>
              </a:rPr>
              <a:t>2018 </a:t>
            </a:r>
            <a:r>
              <a:rPr lang="en-US" altLang="ko-KR" sz="1000" dirty="0" err="1" smtClean="0">
                <a:solidFill>
                  <a:schemeClr val="bg1">
                    <a:lumMod val="65000"/>
                  </a:schemeClr>
                </a:solidFill>
                <a:latin typeface="굴림" charset="-127"/>
                <a:ea typeface="굴림" charset="-127"/>
              </a:rPr>
              <a:t>Hanbit</a:t>
            </a: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굴림" charset="-127"/>
                <a:ea typeface="굴림" charset="-127"/>
              </a:rPr>
              <a:t> Academy, Inc.</a:t>
            </a:r>
          </a:p>
          <a:p>
            <a:pPr algn="ctr" eaLnBrk="1" hangingPunct="1">
              <a:defRPr/>
            </a:pP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굴림" charset="-127"/>
                <a:ea typeface="굴림" charset="-127"/>
              </a:rPr>
              <a:t>All rights reserved.</a:t>
            </a:r>
            <a:endParaRPr lang="ko-KR" altLang="ko-KR" sz="1000" dirty="0" smtClean="0">
              <a:solidFill>
                <a:schemeClr val="bg1">
                  <a:lumMod val="65000"/>
                </a:schemeClr>
              </a:solidFill>
              <a:ea typeface="굴림" charset="-127"/>
            </a:endParaRPr>
          </a:p>
        </p:txBody>
      </p:sp>
      <p:sp>
        <p:nvSpPr>
          <p:cNvPr id="17" name="내용 개체 틀 1"/>
          <p:cNvSpPr>
            <a:spLocks noGrp="1"/>
          </p:cNvSpPr>
          <p:nvPr>
            <p:ph idx="1"/>
          </p:nvPr>
        </p:nvSpPr>
        <p:spPr>
          <a:xfrm>
            <a:off x="295275" y="1489075"/>
            <a:ext cx="8524875" cy="4313238"/>
          </a:xfrm>
        </p:spPr>
        <p:txBody>
          <a:bodyPr/>
          <a:lstStyle/>
          <a:p>
            <a:pPr>
              <a:buFont typeface="Arial" charset="0"/>
              <a:buChar char="•"/>
            </a:pPr>
            <a:endParaRPr lang="en-US" altLang="ko-KR" b="1" dirty="0" smtClean="0"/>
          </a:p>
        </p:txBody>
      </p:sp>
      <p:sp>
        <p:nvSpPr>
          <p:cNvPr id="18" name="TextBox 6"/>
          <p:cNvSpPr txBox="1">
            <a:spLocks noChangeArrowheads="1"/>
          </p:cNvSpPr>
          <p:nvPr userDrawn="1"/>
        </p:nvSpPr>
        <p:spPr bwMode="auto">
          <a:xfrm>
            <a:off x="158750" y="252413"/>
            <a:ext cx="8516938" cy="52228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ko-KR" altLang="en-US" sz="2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차례</a:t>
            </a:r>
          </a:p>
        </p:txBody>
      </p:sp>
      <p:pic>
        <p:nvPicPr>
          <p:cNvPr id="19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23200" y="684213"/>
            <a:ext cx="1079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1" name="Group 192"/>
          <p:cNvGrpSpPr>
            <a:grpSpLocks/>
          </p:cNvGrpSpPr>
          <p:nvPr userDrawn="1"/>
        </p:nvGrpSpPr>
        <p:grpSpPr bwMode="auto">
          <a:xfrm>
            <a:off x="226419" y="941402"/>
            <a:ext cx="8675591" cy="131762"/>
            <a:chOff x="192" y="446"/>
            <a:chExt cx="5513" cy="78"/>
          </a:xfrm>
          <a:solidFill>
            <a:schemeClr val="accent6"/>
          </a:solidFill>
        </p:grpSpPr>
        <p:sp>
          <p:nvSpPr>
            <p:cNvPr id="12" name="Rectangle 193"/>
            <p:cNvSpPr>
              <a:spLocks noChangeArrowheads="1"/>
            </p:cNvSpPr>
            <p:nvPr/>
          </p:nvSpPr>
          <p:spPr bwMode="gray">
            <a:xfrm>
              <a:off x="192" y="446"/>
              <a:ext cx="1488" cy="7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1800">
                <a:solidFill>
                  <a:srgbClr val="000000"/>
                </a:solidFill>
                <a:ea typeface="굴림" charset="-127"/>
                <a:cs typeface="+mn-cs"/>
              </a:endParaRPr>
            </a:p>
          </p:txBody>
        </p:sp>
        <p:sp>
          <p:nvSpPr>
            <p:cNvPr id="22" name="Line 194"/>
            <p:cNvSpPr>
              <a:spLocks noChangeShapeType="1"/>
            </p:cNvSpPr>
            <p:nvPr/>
          </p:nvSpPr>
          <p:spPr bwMode="gray">
            <a:xfrm>
              <a:off x="192" y="519"/>
              <a:ext cx="5513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/>
            <a:lstStyle/>
            <a:p>
              <a:pPr>
                <a:defRPr/>
              </a:pPr>
              <a:endParaRPr lang="ko-KR" altLang="en-US" sz="1800">
                <a:solidFill>
                  <a:srgbClr val="000000"/>
                </a:solidFill>
                <a:cs typeface="+mn-c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2"/>
          <p:cNvSpPr>
            <a:spLocks noChangeArrowheads="1"/>
          </p:cNvSpPr>
          <p:nvPr userDrawn="1"/>
        </p:nvSpPr>
        <p:spPr bwMode="auto">
          <a:xfrm>
            <a:off x="0" y="0"/>
            <a:ext cx="9144000" cy="211138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>
              <a:ea typeface="굴림" charset="-127"/>
            </a:endParaRPr>
          </a:p>
        </p:txBody>
      </p:sp>
      <p:pic>
        <p:nvPicPr>
          <p:cNvPr id="13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23200" y="684213"/>
            <a:ext cx="1079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제목 1"/>
          <p:cNvSpPr>
            <a:spLocks noGrp="1"/>
          </p:cNvSpPr>
          <p:nvPr>
            <p:ph type="title"/>
          </p:nvPr>
        </p:nvSpPr>
        <p:spPr>
          <a:xfrm>
            <a:off x="300038" y="330614"/>
            <a:ext cx="8520112" cy="57205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2800" b="0"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15" name="내용 개체 틀 2"/>
          <p:cNvSpPr>
            <a:spLocks noGrp="1"/>
          </p:cNvSpPr>
          <p:nvPr>
            <p:ph idx="1"/>
          </p:nvPr>
        </p:nvSpPr>
        <p:spPr>
          <a:xfrm>
            <a:off x="295275" y="1489075"/>
            <a:ext cx="8524875" cy="4313238"/>
          </a:xfrm>
        </p:spPr>
        <p:txBody>
          <a:bodyPr/>
          <a:lstStyle>
            <a:lvl1pPr marL="180975" indent="-180975">
              <a:buFont typeface="Arial" pitchFamily="34" charset="0"/>
              <a:buChar char="•"/>
              <a:defRPr>
                <a:latin typeface="맑은 고딕" pitchFamily="50" charset="-127"/>
                <a:ea typeface="맑은 고딕" pitchFamily="50" charset="-127"/>
              </a:defRPr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grpSp>
        <p:nvGrpSpPr>
          <p:cNvPr id="8" name="Group 192"/>
          <p:cNvGrpSpPr>
            <a:grpSpLocks/>
          </p:cNvGrpSpPr>
          <p:nvPr userDrawn="1"/>
        </p:nvGrpSpPr>
        <p:grpSpPr bwMode="auto">
          <a:xfrm>
            <a:off x="226419" y="941402"/>
            <a:ext cx="8675591" cy="131762"/>
            <a:chOff x="192" y="446"/>
            <a:chExt cx="5513" cy="78"/>
          </a:xfrm>
          <a:solidFill>
            <a:schemeClr val="accent6"/>
          </a:solidFill>
        </p:grpSpPr>
        <p:sp>
          <p:nvSpPr>
            <p:cNvPr id="9" name="Rectangle 193"/>
            <p:cNvSpPr>
              <a:spLocks noChangeArrowheads="1"/>
            </p:cNvSpPr>
            <p:nvPr/>
          </p:nvSpPr>
          <p:spPr bwMode="gray">
            <a:xfrm>
              <a:off x="192" y="446"/>
              <a:ext cx="1488" cy="7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1800">
                <a:solidFill>
                  <a:srgbClr val="000000"/>
                </a:solidFill>
                <a:ea typeface="굴림" charset="-127"/>
                <a:cs typeface="+mn-cs"/>
              </a:endParaRPr>
            </a:p>
          </p:txBody>
        </p:sp>
        <p:sp>
          <p:nvSpPr>
            <p:cNvPr id="10" name="Line 194"/>
            <p:cNvSpPr>
              <a:spLocks noChangeShapeType="1"/>
            </p:cNvSpPr>
            <p:nvPr/>
          </p:nvSpPr>
          <p:spPr bwMode="gray">
            <a:xfrm>
              <a:off x="192" y="519"/>
              <a:ext cx="5513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/>
            <a:lstStyle/>
            <a:p>
              <a:pPr>
                <a:defRPr/>
              </a:pPr>
              <a:endParaRPr lang="ko-KR" altLang="en-US" sz="1800">
                <a:solidFill>
                  <a:srgbClr val="000000"/>
                </a:solidFill>
                <a:cs typeface="+mn-c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2"/>
          <p:cNvSpPr>
            <a:spLocks noChangeArrowheads="1"/>
          </p:cNvSpPr>
          <p:nvPr userDrawn="1"/>
        </p:nvSpPr>
        <p:spPr bwMode="auto">
          <a:xfrm>
            <a:off x="0" y="0"/>
            <a:ext cx="9144000" cy="211138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>
              <a:ea typeface="굴림" charset="-127"/>
            </a:endParaRPr>
          </a:p>
        </p:txBody>
      </p:sp>
      <p:sp>
        <p:nvSpPr>
          <p:cNvPr id="16" name="직사각형 13"/>
          <p:cNvSpPr>
            <a:spLocks noChangeArrowheads="1"/>
          </p:cNvSpPr>
          <p:nvPr userDrawn="1"/>
        </p:nvSpPr>
        <p:spPr bwMode="auto">
          <a:xfrm>
            <a:off x="152400" y="152400"/>
            <a:ext cx="8991600" cy="211138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>
              <a:ea typeface="굴림" charset="-127"/>
            </a:endParaRPr>
          </a:p>
        </p:txBody>
      </p:sp>
      <p:sp>
        <p:nvSpPr>
          <p:cNvPr id="17" name="직사각형 12"/>
          <p:cNvSpPr>
            <a:spLocks noChangeArrowheads="1"/>
          </p:cNvSpPr>
          <p:nvPr userDrawn="1"/>
        </p:nvSpPr>
        <p:spPr bwMode="auto">
          <a:xfrm>
            <a:off x="0" y="0"/>
            <a:ext cx="9144000" cy="211138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>
              <a:ea typeface="굴림" charset="-127"/>
            </a:endParaRPr>
          </a:p>
        </p:txBody>
      </p:sp>
      <p:sp>
        <p:nvSpPr>
          <p:cNvPr id="18" name="직사각형 13"/>
          <p:cNvSpPr>
            <a:spLocks noChangeArrowheads="1"/>
          </p:cNvSpPr>
          <p:nvPr userDrawn="1"/>
        </p:nvSpPr>
        <p:spPr bwMode="auto">
          <a:xfrm>
            <a:off x="152400" y="152400"/>
            <a:ext cx="8991600" cy="211138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>
              <a:ea typeface="굴림" charset="-127"/>
            </a:endParaRPr>
          </a:p>
        </p:txBody>
      </p:sp>
      <p:sp>
        <p:nvSpPr>
          <p:cNvPr id="19" name="TextBox 18"/>
          <p:cNvSpPr txBox="1">
            <a:spLocks noChangeArrowheads="1"/>
          </p:cNvSpPr>
          <p:nvPr userDrawn="1"/>
        </p:nvSpPr>
        <p:spPr bwMode="auto">
          <a:xfrm>
            <a:off x="3246845" y="6373813"/>
            <a:ext cx="250902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ea typeface="굴림" charset="-127"/>
              </a:rPr>
              <a:t>Copyright</a:t>
            </a: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굴림" charset="-127"/>
                <a:ea typeface="굴림" charset="-127"/>
              </a:rPr>
              <a:t>© </a:t>
            </a: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굴림" charset="-127"/>
                <a:ea typeface="굴림" charset="-127"/>
              </a:rPr>
              <a:t>2018 </a:t>
            </a:r>
            <a:r>
              <a:rPr lang="en-US" altLang="ko-KR" sz="1000" dirty="0" err="1" smtClean="0">
                <a:solidFill>
                  <a:schemeClr val="bg1">
                    <a:lumMod val="65000"/>
                  </a:schemeClr>
                </a:solidFill>
                <a:latin typeface="굴림" charset="-127"/>
                <a:ea typeface="굴림" charset="-127"/>
              </a:rPr>
              <a:t>Hanbit</a:t>
            </a: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굴림" charset="-127"/>
                <a:ea typeface="굴림" charset="-127"/>
              </a:rPr>
              <a:t> Academy, Inc.</a:t>
            </a:r>
          </a:p>
          <a:p>
            <a:pPr algn="ctr" eaLnBrk="1" hangingPunct="1">
              <a:defRPr/>
            </a:pP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굴림" charset="-127"/>
                <a:ea typeface="굴림" charset="-127"/>
              </a:rPr>
              <a:t>All rights reserved.</a:t>
            </a:r>
            <a:endParaRPr lang="ko-KR" altLang="ko-KR" sz="1000" dirty="0" smtClean="0">
              <a:solidFill>
                <a:schemeClr val="bg1">
                  <a:lumMod val="65000"/>
                </a:schemeClr>
              </a:solidFill>
              <a:ea typeface="굴림" charset="-127"/>
            </a:endParaRPr>
          </a:p>
        </p:txBody>
      </p:sp>
      <p:pic>
        <p:nvPicPr>
          <p:cNvPr id="20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23200" y="684213"/>
            <a:ext cx="1079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제목 1"/>
          <p:cNvSpPr>
            <a:spLocks noGrp="1"/>
          </p:cNvSpPr>
          <p:nvPr>
            <p:ph type="title"/>
          </p:nvPr>
        </p:nvSpPr>
        <p:spPr>
          <a:xfrm>
            <a:off x="300038" y="330614"/>
            <a:ext cx="8520112" cy="57205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2800" b="0"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22" name="내용 개체 틀 2"/>
          <p:cNvSpPr>
            <a:spLocks noGrp="1"/>
          </p:cNvSpPr>
          <p:nvPr>
            <p:ph idx="1"/>
          </p:nvPr>
        </p:nvSpPr>
        <p:spPr>
          <a:xfrm>
            <a:off x="295275" y="1489075"/>
            <a:ext cx="4289425" cy="4313238"/>
          </a:xfrm>
        </p:spPr>
        <p:txBody>
          <a:bodyPr/>
          <a:lstStyle>
            <a:lvl1pPr marL="180975" indent="-180975">
              <a:buFont typeface="Arial" pitchFamily="34" charset="0"/>
              <a:buChar char="•"/>
              <a:defRPr>
                <a:latin typeface="맑은 고딕" pitchFamily="50" charset="-127"/>
                <a:ea typeface="맑은 고딕" pitchFamily="50" charset="-127"/>
              </a:defRPr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23" name="내용 개체 틀 2"/>
          <p:cNvSpPr>
            <a:spLocks noGrp="1"/>
          </p:cNvSpPr>
          <p:nvPr>
            <p:ph idx="10"/>
          </p:nvPr>
        </p:nvSpPr>
        <p:spPr>
          <a:xfrm>
            <a:off x="4613275" y="1483877"/>
            <a:ext cx="4289425" cy="4313238"/>
          </a:xfrm>
        </p:spPr>
        <p:txBody>
          <a:bodyPr/>
          <a:lstStyle>
            <a:lvl1pPr marL="180975" indent="-180975">
              <a:buFont typeface="Arial" pitchFamily="34" charset="0"/>
              <a:buChar char="•"/>
              <a:defRPr>
                <a:latin typeface="맑은 고딕" pitchFamily="50" charset="-127"/>
                <a:ea typeface="맑은 고딕" pitchFamily="50" charset="-127"/>
              </a:defRPr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grpSp>
        <p:nvGrpSpPr>
          <p:cNvPr id="13" name="Group 192"/>
          <p:cNvGrpSpPr>
            <a:grpSpLocks/>
          </p:cNvGrpSpPr>
          <p:nvPr userDrawn="1"/>
        </p:nvGrpSpPr>
        <p:grpSpPr bwMode="auto">
          <a:xfrm>
            <a:off x="226419" y="941402"/>
            <a:ext cx="8675591" cy="131762"/>
            <a:chOff x="192" y="446"/>
            <a:chExt cx="5513" cy="78"/>
          </a:xfrm>
          <a:solidFill>
            <a:schemeClr val="accent6"/>
          </a:solidFill>
        </p:grpSpPr>
        <p:sp>
          <p:nvSpPr>
            <p:cNvPr id="14" name="Rectangle 193"/>
            <p:cNvSpPr>
              <a:spLocks noChangeArrowheads="1"/>
            </p:cNvSpPr>
            <p:nvPr/>
          </p:nvSpPr>
          <p:spPr bwMode="gray">
            <a:xfrm>
              <a:off x="192" y="446"/>
              <a:ext cx="1488" cy="7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1800">
                <a:solidFill>
                  <a:srgbClr val="000000"/>
                </a:solidFill>
                <a:ea typeface="굴림" charset="-127"/>
                <a:cs typeface="+mn-cs"/>
              </a:endParaRPr>
            </a:p>
          </p:txBody>
        </p:sp>
        <p:sp>
          <p:nvSpPr>
            <p:cNvPr id="26" name="Line 194"/>
            <p:cNvSpPr>
              <a:spLocks noChangeShapeType="1"/>
            </p:cNvSpPr>
            <p:nvPr/>
          </p:nvSpPr>
          <p:spPr bwMode="gray">
            <a:xfrm>
              <a:off x="192" y="519"/>
              <a:ext cx="5513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/>
            <a:lstStyle/>
            <a:p>
              <a:pPr>
                <a:defRPr/>
              </a:pPr>
              <a:endParaRPr lang="ko-KR" altLang="en-US" sz="1800">
                <a:solidFill>
                  <a:srgbClr val="000000"/>
                </a:solidFill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86505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e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3246845" y="6373813"/>
            <a:ext cx="250902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ea typeface="굴림" charset="-127"/>
              </a:rPr>
              <a:t>Copyright</a:t>
            </a: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굴림" charset="-127"/>
                <a:ea typeface="굴림" charset="-127"/>
              </a:rPr>
              <a:t>© </a:t>
            </a: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굴림" charset="-127"/>
                <a:ea typeface="굴림" charset="-127"/>
              </a:rPr>
              <a:t>2018 </a:t>
            </a:r>
            <a:r>
              <a:rPr lang="en-US" altLang="ko-KR" sz="1000" dirty="0" err="1" smtClean="0">
                <a:solidFill>
                  <a:schemeClr val="bg1">
                    <a:lumMod val="65000"/>
                  </a:schemeClr>
                </a:solidFill>
                <a:latin typeface="굴림" charset="-127"/>
                <a:ea typeface="굴림" charset="-127"/>
              </a:rPr>
              <a:t>Hanbit</a:t>
            </a: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굴림" charset="-127"/>
                <a:ea typeface="굴림" charset="-127"/>
              </a:rPr>
              <a:t> Academy, Inc.</a:t>
            </a:r>
          </a:p>
          <a:p>
            <a:pPr algn="ctr" eaLnBrk="1" hangingPunct="1">
              <a:defRPr/>
            </a:pP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굴림" charset="-127"/>
                <a:ea typeface="굴림" charset="-127"/>
              </a:rPr>
              <a:t>All rights reserved.</a:t>
            </a:r>
            <a:endParaRPr lang="ko-KR" altLang="ko-KR" sz="1000" dirty="0" smtClean="0">
              <a:solidFill>
                <a:schemeClr val="bg1">
                  <a:lumMod val="65000"/>
                </a:schemeClr>
              </a:solidFill>
              <a:ea typeface="굴림" charset="-127"/>
            </a:endParaRPr>
          </a:p>
        </p:txBody>
      </p:sp>
      <p:sp>
        <p:nvSpPr>
          <p:cNvPr id="12" name="내용 개체 틀 2"/>
          <p:cNvSpPr>
            <a:spLocks noGrp="1"/>
          </p:cNvSpPr>
          <p:nvPr>
            <p:ph idx="1"/>
          </p:nvPr>
        </p:nvSpPr>
        <p:spPr>
          <a:xfrm>
            <a:off x="295275" y="1489075"/>
            <a:ext cx="8524875" cy="4313238"/>
          </a:xfrm>
        </p:spPr>
        <p:txBody>
          <a:bodyPr/>
          <a:lstStyle>
            <a:lvl1pPr marL="180975" indent="-180975">
              <a:buFont typeface="Arial" pitchFamily="34" charset="0"/>
              <a:buChar char="•"/>
              <a:defRPr/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14" name="TextBox 6"/>
          <p:cNvSpPr txBox="1">
            <a:spLocks noChangeArrowheads="1"/>
          </p:cNvSpPr>
          <p:nvPr userDrawn="1"/>
        </p:nvSpPr>
        <p:spPr bwMode="auto">
          <a:xfrm>
            <a:off x="158750" y="266700"/>
            <a:ext cx="85169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ko-KR" altLang="en-US" sz="2800" smtClean="0">
                <a:latin typeface="HY견고딕" pitchFamily="18" charset="-127"/>
                <a:ea typeface="HY견고딕" pitchFamily="18" charset="-127"/>
                <a:sym typeface="Wingdings 2" pitchFamily="18" charset="2"/>
              </a:rPr>
              <a:t> </a:t>
            </a:r>
            <a:r>
              <a:rPr lang="en-US" altLang="ko-KR" sz="2800" i="1" smtClean="0">
                <a:latin typeface="HY견고딕" pitchFamily="18" charset="-127"/>
                <a:ea typeface="HY견고딕" pitchFamily="18" charset="-127"/>
                <a:sym typeface="Wingdings 2" pitchFamily="18" charset="2"/>
              </a:rPr>
              <a:t>check</a:t>
            </a:r>
            <a:endParaRPr lang="ko-KR" altLang="en-US" sz="2800" smtClean="0"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8" name="Group 192"/>
          <p:cNvGrpSpPr>
            <a:grpSpLocks/>
          </p:cNvGrpSpPr>
          <p:nvPr userDrawn="1"/>
        </p:nvGrpSpPr>
        <p:grpSpPr bwMode="auto">
          <a:xfrm>
            <a:off x="226419" y="941402"/>
            <a:ext cx="8675591" cy="131762"/>
            <a:chOff x="192" y="446"/>
            <a:chExt cx="5513" cy="78"/>
          </a:xfrm>
          <a:solidFill>
            <a:schemeClr val="accent6"/>
          </a:solidFill>
        </p:grpSpPr>
        <p:sp>
          <p:nvSpPr>
            <p:cNvPr id="9" name="Rectangle 193"/>
            <p:cNvSpPr>
              <a:spLocks noChangeArrowheads="1"/>
            </p:cNvSpPr>
            <p:nvPr/>
          </p:nvSpPr>
          <p:spPr bwMode="gray">
            <a:xfrm>
              <a:off x="192" y="446"/>
              <a:ext cx="1488" cy="7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1800">
                <a:solidFill>
                  <a:srgbClr val="000000"/>
                </a:solidFill>
                <a:ea typeface="굴림" charset="-127"/>
                <a:cs typeface="+mn-cs"/>
              </a:endParaRPr>
            </a:p>
          </p:txBody>
        </p:sp>
        <p:sp>
          <p:nvSpPr>
            <p:cNvPr id="11" name="Line 194"/>
            <p:cNvSpPr>
              <a:spLocks noChangeShapeType="1"/>
            </p:cNvSpPr>
            <p:nvPr/>
          </p:nvSpPr>
          <p:spPr bwMode="gray">
            <a:xfrm>
              <a:off x="192" y="519"/>
              <a:ext cx="5513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/>
            <a:lstStyle/>
            <a:p>
              <a:pPr>
                <a:defRPr/>
              </a:pPr>
              <a:endParaRPr lang="ko-KR" altLang="en-US" sz="1800">
                <a:solidFill>
                  <a:srgbClr val="000000"/>
                </a:solidFill>
                <a:cs typeface="+mn-c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핵심정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3"/>
          <p:cNvSpPr>
            <a:spLocks noChangeArrowheads="1"/>
          </p:cNvSpPr>
          <p:nvPr userDrawn="1"/>
        </p:nvSpPr>
        <p:spPr bwMode="auto">
          <a:xfrm>
            <a:off x="0" y="0"/>
            <a:ext cx="9144000" cy="211138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>
              <a:ea typeface="굴림" charset="-127"/>
            </a:endParaRPr>
          </a:p>
        </p:txBody>
      </p:sp>
      <p:sp>
        <p:nvSpPr>
          <p:cNvPr id="14" name="내용 개체 틀 2"/>
          <p:cNvSpPr>
            <a:spLocks noGrp="1"/>
          </p:cNvSpPr>
          <p:nvPr>
            <p:ph idx="1"/>
          </p:nvPr>
        </p:nvSpPr>
        <p:spPr>
          <a:xfrm>
            <a:off x="295275" y="1489075"/>
            <a:ext cx="8524875" cy="4313238"/>
          </a:xfrm>
        </p:spPr>
        <p:txBody>
          <a:bodyPr/>
          <a:lstStyle>
            <a:lvl1pPr marL="180975" indent="-180975">
              <a:buFont typeface="Arial" pitchFamily="34" charset="0"/>
              <a:buChar char="•"/>
              <a:defRPr/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15" name="TextBox 14"/>
          <p:cNvSpPr txBox="1">
            <a:spLocks noChangeArrowheads="1"/>
          </p:cNvSpPr>
          <p:nvPr userDrawn="1"/>
        </p:nvSpPr>
        <p:spPr bwMode="auto">
          <a:xfrm>
            <a:off x="3246845" y="6373813"/>
            <a:ext cx="250902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ea typeface="굴림" charset="-127"/>
              </a:rPr>
              <a:t>Copyright</a:t>
            </a: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굴림" charset="-127"/>
                <a:ea typeface="굴림" charset="-127"/>
              </a:rPr>
              <a:t>© </a:t>
            </a: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굴림" charset="-127"/>
                <a:ea typeface="굴림" charset="-127"/>
              </a:rPr>
              <a:t>2018 </a:t>
            </a:r>
            <a:r>
              <a:rPr lang="en-US" altLang="ko-KR" sz="1000" dirty="0" err="1" smtClean="0">
                <a:solidFill>
                  <a:schemeClr val="bg1">
                    <a:lumMod val="65000"/>
                  </a:schemeClr>
                </a:solidFill>
                <a:latin typeface="굴림" charset="-127"/>
                <a:ea typeface="굴림" charset="-127"/>
              </a:rPr>
              <a:t>Hanbit</a:t>
            </a: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굴림" charset="-127"/>
                <a:ea typeface="굴림" charset="-127"/>
              </a:rPr>
              <a:t> Academy, Inc.</a:t>
            </a:r>
          </a:p>
          <a:p>
            <a:pPr algn="ctr" eaLnBrk="1" hangingPunct="1">
              <a:defRPr/>
            </a:pP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굴림" charset="-127"/>
                <a:ea typeface="굴림" charset="-127"/>
              </a:rPr>
              <a:t>All rights reserved.</a:t>
            </a:r>
            <a:endParaRPr lang="ko-KR" altLang="ko-KR" sz="1000" dirty="0" smtClean="0">
              <a:solidFill>
                <a:schemeClr val="bg1">
                  <a:lumMod val="65000"/>
                </a:schemeClr>
              </a:solidFill>
              <a:ea typeface="굴림" charset="-127"/>
            </a:endParaRPr>
          </a:p>
        </p:txBody>
      </p:sp>
      <p:sp>
        <p:nvSpPr>
          <p:cNvPr id="16" name="TextBox 6"/>
          <p:cNvSpPr txBox="1">
            <a:spLocks noChangeArrowheads="1"/>
          </p:cNvSpPr>
          <p:nvPr userDrawn="1"/>
        </p:nvSpPr>
        <p:spPr bwMode="auto">
          <a:xfrm>
            <a:off x="158750" y="266700"/>
            <a:ext cx="8516938" cy="52387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ko-KR" altLang="en-US" sz="2800" dirty="0" smtClean="0">
                <a:latin typeface="HY견고딕" pitchFamily="18" charset="-127"/>
                <a:ea typeface="HY견고딕" pitchFamily="18" charset="-127"/>
              </a:rPr>
              <a:t>핵심정리</a:t>
            </a:r>
          </a:p>
        </p:txBody>
      </p:sp>
      <p:pic>
        <p:nvPicPr>
          <p:cNvPr id="17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23200" y="684213"/>
            <a:ext cx="1079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9" name="Group 192"/>
          <p:cNvGrpSpPr>
            <a:grpSpLocks/>
          </p:cNvGrpSpPr>
          <p:nvPr userDrawn="1"/>
        </p:nvGrpSpPr>
        <p:grpSpPr bwMode="auto">
          <a:xfrm>
            <a:off x="226419" y="941402"/>
            <a:ext cx="8675591" cy="131762"/>
            <a:chOff x="192" y="446"/>
            <a:chExt cx="5513" cy="78"/>
          </a:xfrm>
          <a:solidFill>
            <a:schemeClr val="accent6"/>
          </a:solidFill>
        </p:grpSpPr>
        <p:sp>
          <p:nvSpPr>
            <p:cNvPr id="10" name="Rectangle 193"/>
            <p:cNvSpPr>
              <a:spLocks noChangeArrowheads="1"/>
            </p:cNvSpPr>
            <p:nvPr/>
          </p:nvSpPr>
          <p:spPr bwMode="gray">
            <a:xfrm>
              <a:off x="192" y="446"/>
              <a:ext cx="1488" cy="7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1800">
                <a:solidFill>
                  <a:srgbClr val="000000"/>
                </a:solidFill>
                <a:ea typeface="굴림" charset="-127"/>
                <a:cs typeface="+mn-cs"/>
              </a:endParaRPr>
            </a:p>
          </p:txBody>
        </p:sp>
        <p:sp>
          <p:nvSpPr>
            <p:cNvPr id="11" name="Line 194"/>
            <p:cNvSpPr>
              <a:spLocks noChangeShapeType="1"/>
            </p:cNvSpPr>
            <p:nvPr/>
          </p:nvSpPr>
          <p:spPr bwMode="gray">
            <a:xfrm>
              <a:off x="192" y="519"/>
              <a:ext cx="5513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/>
            <a:lstStyle/>
            <a:p>
              <a:pPr>
                <a:defRPr/>
              </a:pPr>
              <a:endParaRPr lang="ko-KR" altLang="en-US" sz="1800">
                <a:solidFill>
                  <a:srgbClr val="000000"/>
                </a:solidFill>
                <a:cs typeface="+mn-c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95275" y="1489075"/>
            <a:ext cx="8524875" cy="431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ko-KR" smtClean="0"/>
              <a:t>Textmasterformate durch Klicken bearbeiten</a:t>
            </a:r>
          </a:p>
          <a:p>
            <a:pPr lvl="1"/>
            <a:r>
              <a:rPr lang="de-DE" altLang="ko-KR" smtClean="0"/>
              <a:t>Zweite Ebene</a:t>
            </a:r>
          </a:p>
          <a:p>
            <a:pPr lvl="2"/>
            <a:r>
              <a:rPr lang="de-DE" altLang="ko-KR" smtClean="0"/>
              <a:t>Dritte Ebene</a:t>
            </a:r>
          </a:p>
          <a:p>
            <a:pPr lvl="3"/>
            <a:r>
              <a:rPr lang="de-DE" altLang="ko-KR" smtClean="0"/>
              <a:t>Vierte Ebene</a:t>
            </a:r>
          </a:p>
          <a:p>
            <a:pPr lvl="4"/>
            <a:r>
              <a:rPr lang="de-DE" altLang="ko-KR" smtClean="0"/>
              <a:t>Fünfte Ebene</a:t>
            </a:r>
          </a:p>
        </p:txBody>
      </p:sp>
      <p:sp>
        <p:nvSpPr>
          <p:cNvPr id="110595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3124200" y="6365875"/>
            <a:ext cx="289560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noProof="1">
                <a:solidFill>
                  <a:schemeClr val="bg1"/>
                </a:solidFill>
                <a:cs typeface="+mn-cs"/>
              </a:defRPr>
            </a:lvl1pPr>
          </a:lstStyle>
          <a:p>
            <a:pPr>
              <a:defRPr/>
            </a:pPr>
            <a:endParaRPr lang="ko-KR"/>
          </a:p>
        </p:txBody>
      </p:sp>
      <p:sp>
        <p:nvSpPr>
          <p:cNvPr id="1028" name="Rectangle 7"/>
          <p:cNvSpPr>
            <a:spLocks noGrp="1" noChangeArrowheads="1"/>
          </p:cNvSpPr>
          <p:nvPr>
            <p:ph type="title"/>
          </p:nvPr>
        </p:nvSpPr>
        <p:spPr bwMode="gray">
          <a:xfrm>
            <a:off x="300038" y="411163"/>
            <a:ext cx="8520112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ko-KR" smtClean="0"/>
              <a:t>Klicken Sie, um das Titelformat zu bearbeiten</a:t>
            </a: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gray">
          <a:xfrm>
            <a:off x="219075" y="6365875"/>
            <a:ext cx="13430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de-DE" altLang="ko-KR" sz="1000">
                <a:ea typeface="굴림" charset="-127"/>
              </a:rPr>
              <a:t>Page </a:t>
            </a:r>
            <a:r>
              <a:rPr lang="de-DE" altLang="ko-KR" sz="1000">
                <a:ea typeface="굴림" charset="-127"/>
                <a:sym typeface="Wingdings" pitchFamily="2" charset="2"/>
              </a:rPr>
              <a:t></a:t>
            </a:r>
            <a:r>
              <a:rPr lang="de-DE" altLang="ko-KR" sz="1000">
                <a:ea typeface="굴림" charset="-127"/>
              </a:rPr>
              <a:t> </a:t>
            </a:r>
            <a:fld id="{86F4A8A0-048C-4620-A43C-923312CDEA00}" type="slidenum">
              <a:rPr lang="de-DE" altLang="ko-KR" sz="1000">
                <a:ea typeface="굴림" charset="-127"/>
              </a:rPr>
              <a:pPr/>
              <a:t>‹#›</a:t>
            </a:fld>
            <a:endParaRPr lang="de-DE" altLang="ko-KR" sz="1000">
              <a:ea typeface="굴림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8" r:id="rId1"/>
    <p:sldLayoutId id="2147484087" r:id="rId2"/>
    <p:sldLayoutId id="2147484079" r:id="rId3"/>
    <p:sldLayoutId id="2147484080" r:id="rId4"/>
    <p:sldLayoutId id="2147484081" r:id="rId5"/>
    <p:sldLayoutId id="2147484082" r:id="rId6"/>
    <p:sldLayoutId id="2147484086" r:id="rId7"/>
    <p:sldLayoutId id="2147484083" r:id="rId8"/>
    <p:sldLayoutId id="2147484084" r:id="rId9"/>
    <p:sldLayoutId id="2147484085" r:id="rId10"/>
    <p:sldLayoutId id="2147484088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cs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cs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cs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cs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180975" indent="-180975" algn="l" rtl="0" eaLnBrk="0" fontAlgn="base" hangingPunct="0">
        <a:spcBef>
          <a:spcPct val="0"/>
        </a:spcBef>
        <a:spcAft>
          <a:spcPct val="4000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444500" indent="-261938" algn="l" rtl="0" eaLnBrk="0" fontAlgn="base" hangingPunct="0">
        <a:spcBef>
          <a:spcPct val="0"/>
        </a:spcBef>
        <a:spcAft>
          <a:spcPct val="40000"/>
        </a:spcAft>
        <a:buChar char="–"/>
        <a:defRPr>
          <a:solidFill>
            <a:schemeClr val="tx1"/>
          </a:solidFill>
          <a:latin typeface="+mn-lt"/>
          <a:cs typeface="+mn-cs"/>
        </a:defRPr>
      </a:lvl2pPr>
      <a:lvl3pPr marL="720725" indent="-274638" algn="l" rtl="0" eaLnBrk="0" fontAlgn="base" hangingPunct="0">
        <a:spcBef>
          <a:spcPct val="0"/>
        </a:spcBef>
        <a:spcAft>
          <a:spcPct val="40000"/>
        </a:spcAft>
        <a:buChar char="•"/>
        <a:defRPr>
          <a:solidFill>
            <a:schemeClr val="tx1"/>
          </a:solidFill>
          <a:latin typeface="+mn-lt"/>
          <a:cs typeface="+mn-cs"/>
        </a:defRPr>
      </a:lvl3pPr>
      <a:lvl4pPr marL="987425" indent="-265113" algn="l" rtl="0" eaLnBrk="0" fontAlgn="base" hangingPunct="0">
        <a:spcBef>
          <a:spcPct val="0"/>
        </a:spcBef>
        <a:spcAft>
          <a:spcPct val="40000"/>
        </a:spcAft>
        <a:buChar char="–"/>
        <a:defRPr>
          <a:solidFill>
            <a:schemeClr val="tx1"/>
          </a:solidFill>
          <a:latin typeface="+mn-lt"/>
          <a:cs typeface="+mn-cs"/>
        </a:defRPr>
      </a:lvl4pPr>
      <a:lvl5pPr marL="1254125" indent="-265113" algn="l" rtl="0" eaLnBrk="0" fontAlgn="base" hangingPunct="0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cs typeface="+mn-cs"/>
        </a:defRPr>
      </a:lvl5pPr>
      <a:lvl6pPr marL="1711325" indent="-265113" algn="l" rtl="0" fontAlgn="base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cs typeface="+mn-cs"/>
        </a:defRPr>
      </a:lvl6pPr>
      <a:lvl7pPr marL="2168525" indent="-265113" algn="l" rtl="0" fontAlgn="base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cs typeface="+mn-cs"/>
        </a:defRPr>
      </a:lvl7pPr>
      <a:lvl8pPr marL="2625725" indent="-265113" algn="l" rtl="0" fontAlgn="base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cs typeface="+mn-cs"/>
        </a:defRPr>
      </a:lvl8pPr>
      <a:lvl9pPr marL="3082925" indent="-265113" algn="l" rtl="0" fontAlgn="base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jp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g"/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520112" cy="647700"/>
          </a:xfrm>
        </p:spPr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리니어레이아웃</a:t>
            </a:r>
            <a:r>
              <a:rPr lang="ko-KR" altLang="en-US" dirty="0" smtClean="0"/>
              <a:t> </a:t>
            </a:r>
            <a:r>
              <a:rPr lang="ko-KR" altLang="en-US" dirty="0"/>
              <a:t>▶</a:t>
            </a:r>
            <a:r>
              <a:rPr lang="ko-KR" altLang="en-US" sz="2400" dirty="0"/>
              <a:t> </a:t>
            </a:r>
            <a:r>
              <a:rPr lang="ko-KR" altLang="en-US" sz="2400" dirty="0" smtClean="0"/>
              <a:t>기본 </a:t>
            </a:r>
            <a:r>
              <a:rPr lang="ko-KR" altLang="en-US" sz="2400" dirty="0" err="1" smtClean="0"/>
              <a:t>리니어레이아웃</a:t>
            </a:r>
            <a:r>
              <a:rPr lang="ko-KR" altLang="en-US" sz="2400" dirty="0" smtClean="0"/>
              <a:t> 형태</a:t>
            </a:r>
            <a:r>
              <a:rPr lang="en-US" altLang="ko-KR" sz="2400" dirty="0" smtClean="0"/>
              <a:t>[3/7]</a:t>
            </a:r>
            <a:endParaRPr lang="ko-KR" altLang="en-US" sz="2400" dirty="0" smtClean="0"/>
          </a:p>
        </p:txBody>
      </p:sp>
      <p:sp>
        <p:nvSpPr>
          <p:cNvPr id="4" name="내용 개체 틀 2"/>
          <p:cNvSpPr>
            <a:spLocks noGrp="1"/>
          </p:cNvSpPr>
          <p:nvPr>
            <p:ph idx="4294967295"/>
          </p:nvPr>
        </p:nvSpPr>
        <p:spPr>
          <a:xfrm>
            <a:off x="56282" y="1489074"/>
            <a:ext cx="8963025" cy="4788895"/>
          </a:xfrm>
        </p:spPr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en-US" altLang="ko-KR" sz="2400" b="1" dirty="0">
                <a:latin typeface="맑은 고딕" pitchFamily="50" charset="-127"/>
                <a:ea typeface="맑은 고딕" pitchFamily="50" charset="-127"/>
              </a:rPr>
              <a:t>o</a:t>
            </a: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rientation </a:t>
            </a: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속성이 </a:t>
            </a: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horizontal</a:t>
            </a: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 값인 </a:t>
            </a: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XML </a:t>
            </a: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코드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25" y="2049458"/>
            <a:ext cx="8201025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858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520112" cy="647700"/>
          </a:xfrm>
        </p:spPr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리니어레이아웃</a:t>
            </a:r>
            <a:r>
              <a:rPr lang="ko-KR" altLang="en-US" dirty="0" smtClean="0"/>
              <a:t> </a:t>
            </a:r>
            <a:r>
              <a:rPr lang="ko-KR" altLang="en-US" dirty="0"/>
              <a:t>▶</a:t>
            </a:r>
            <a:r>
              <a:rPr lang="ko-KR" altLang="en-US" sz="2400" dirty="0"/>
              <a:t> </a:t>
            </a:r>
            <a:r>
              <a:rPr lang="ko-KR" altLang="en-US" sz="2400" dirty="0" smtClean="0"/>
              <a:t>기본 </a:t>
            </a:r>
            <a:r>
              <a:rPr lang="ko-KR" altLang="en-US" sz="2400" dirty="0" err="1" smtClean="0"/>
              <a:t>리니어레이아웃</a:t>
            </a:r>
            <a:r>
              <a:rPr lang="ko-KR" altLang="en-US" sz="2400" dirty="0" smtClean="0"/>
              <a:t> 형태</a:t>
            </a:r>
            <a:r>
              <a:rPr lang="en-US" altLang="ko-KR" sz="2400" dirty="0" smtClean="0"/>
              <a:t>[4/7]</a:t>
            </a:r>
            <a:endParaRPr lang="ko-KR" altLang="en-US" sz="2400" dirty="0" smtClean="0"/>
          </a:p>
        </p:txBody>
      </p:sp>
      <p:sp>
        <p:nvSpPr>
          <p:cNvPr id="4" name="내용 개체 틀 2"/>
          <p:cNvSpPr>
            <a:spLocks noGrp="1"/>
          </p:cNvSpPr>
          <p:nvPr>
            <p:ph idx="4294967295"/>
          </p:nvPr>
        </p:nvSpPr>
        <p:spPr>
          <a:xfrm>
            <a:off x="56282" y="1489074"/>
            <a:ext cx="8963025" cy="4788895"/>
          </a:xfrm>
        </p:spPr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gravity</a:t>
            </a: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 속성</a:t>
            </a: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itchFamily="2" charset="2"/>
              <a:buChar char="ü"/>
            </a:pP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gravity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속성은 레이아웃 안의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위젯을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어디에 배치할 것인지를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결정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itchFamily="2" charset="2"/>
              <a:buChar char="ü"/>
            </a:pP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492148"/>
            <a:ext cx="8191500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874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520112" cy="647700"/>
          </a:xfrm>
        </p:spPr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리니어레이아웃</a:t>
            </a:r>
            <a:r>
              <a:rPr lang="ko-KR" altLang="en-US" dirty="0" smtClean="0"/>
              <a:t> </a:t>
            </a:r>
            <a:r>
              <a:rPr lang="ko-KR" altLang="en-US" dirty="0"/>
              <a:t>▶</a:t>
            </a:r>
            <a:r>
              <a:rPr lang="ko-KR" altLang="en-US" sz="2400" dirty="0"/>
              <a:t> </a:t>
            </a:r>
            <a:r>
              <a:rPr lang="ko-KR" altLang="en-US" sz="2400" dirty="0" smtClean="0"/>
              <a:t>기본 </a:t>
            </a:r>
            <a:r>
              <a:rPr lang="ko-KR" altLang="en-US" sz="2400" dirty="0" err="1" smtClean="0"/>
              <a:t>리니어레이아웃</a:t>
            </a:r>
            <a:r>
              <a:rPr lang="ko-KR" altLang="en-US" sz="2400" dirty="0" smtClean="0"/>
              <a:t> 형태</a:t>
            </a:r>
            <a:r>
              <a:rPr lang="en-US" altLang="ko-KR" sz="2400" dirty="0" smtClean="0"/>
              <a:t>[5/7]</a:t>
            </a:r>
            <a:endParaRPr lang="ko-KR" altLang="en-US" sz="2400" dirty="0" smtClean="0"/>
          </a:p>
        </p:txBody>
      </p:sp>
      <p:sp>
        <p:nvSpPr>
          <p:cNvPr id="4" name="내용 개체 틀 2"/>
          <p:cNvSpPr>
            <a:spLocks noGrp="1"/>
          </p:cNvSpPr>
          <p:nvPr>
            <p:ph idx="4294967295"/>
          </p:nvPr>
        </p:nvSpPr>
        <p:spPr>
          <a:xfrm>
            <a:off x="56282" y="1489074"/>
            <a:ext cx="8963025" cy="4788895"/>
          </a:xfrm>
        </p:spPr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layout_gravity </a:t>
            </a: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속성</a:t>
            </a: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itchFamily="2" charset="2"/>
              <a:buChar char="ü"/>
            </a:pP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layout_gravity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는 자신의 위치를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부모의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어디쯤에 위치시킬지를 결정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26" y="2469231"/>
            <a:ext cx="7871732" cy="3995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87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520112" cy="6477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 err="1"/>
              <a:t>리니어레이아웃</a:t>
            </a:r>
            <a:r>
              <a:rPr lang="ko-KR" altLang="en-US" dirty="0"/>
              <a:t> ▶ </a:t>
            </a:r>
            <a:r>
              <a:rPr lang="ko-KR" altLang="en-US" sz="2400" dirty="0"/>
              <a:t>기본 </a:t>
            </a:r>
            <a:r>
              <a:rPr lang="ko-KR" altLang="en-US" sz="2400" dirty="0" err="1"/>
              <a:t>리니어레이아웃</a:t>
            </a:r>
            <a:r>
              <a:rPr lang="ko-KR" altLang="en-US" sz="2400" dirty="0"/>
              <a:t> </a:t>
            </a:r>
            <a:r>
              <a:rPr lang="ko-KR" altLang="en-US" sz="2400" dirty="0" smtClean="0"/>
              <a:t>형태</a:t>
            </a:r>
            <a:r>
              <a:rPr lang="en-US" altLang="ko-KR" sz="2400" dirty="0" smtClean="0"/>
              <a:t>[6/7]</a:t>
            </a:r>
            <a:endParaRPr lang="ko-KR" altLang="en-US" sz="2400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38" y="1156491"/>
            <a:ext cx="8272652" cy="385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368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520112" cy="647700"/>
          </a:xfrm>
        </p:spPr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리니어레이아웃</a:t>
            </a:r>
            <a:r>
              <a:rPr lang="ko-KR" altLang="en-US" dirty="0" smtClean="0"/>
              <a:t> </a:t>
            </a:r>
            <a:r>
              <a:rPr lang="ko-KR" altLang="en-US" dirty="0"/>
              <a:t>▶</a:t>
            </a:r>
            <a:r>
              <a:rPr lang="ko-KR" altLang="en-US" sz="2400" dirty="0"/>
              <a:t> </a:t>
            </a:r>
            <a:r>
              <a:rPr lang="ko-KR" altLang="en-US" sz="2400" dirty="0" smtClean="0"/>
              <a:t>기본 </a:t>
            </a:r>
            <a:r>
              <a:rPr lang="ko-KR" altLang="en-US" sz="2400" dirty="0" err="1" smtClean="0"/>
              <a:t>리니어레이아웃</a:t>
            </a:r>
            <a:r>
              <a:rPr lang="ko-KR" altLang="en-US" sz="2400" dirty="0" smtClean="0"/>
              <a:t> 형태</a:t>
            </a:r>
            <a:r>
              <a:rPr lang="en-US" altLang="ko-KR" sz="2400" dirty="0" smtClean="0"/>
              <a:t>[7/7]</a:t>
            </a:r>
            <a:endParaRPr lang="ko-KR" altLang="en-US" sz="2400" dirty="0" smtClean="0"/>
          </a:p>
        </p:txBody>
      </p:sp>
      <p:sp>
        <p:nvSpPr>
          <p:cNvPr id="4" name="내용 개체 틀 2"/>
          <p:cNvSpPr>
            <a:spLocks noGrp="1"/>
          </p:cNvSpPr>
          <p:nvPr>
            <p:ph idx="4294967295"/>
          </p:nvPr>
        </p:nvSpPr>
        <p:spPr>
          <a:xfrm>
            <a:off x="56282" y="1489074"/>
            <a:ext cx="8963025" cy="4788895"/>
          </a:xfrm>
        </p:spPr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en-US" altLang="ko-KR" sz="2400" b="1" dirty="0">
                <a:latin typeface="맑은 고딕" pitchFamily="50" charset="-127"/>
                <a:ea typeface="맑은 고딕" pitchFamily="50" charset="-127"/>
              </a:rPr>
              <a:t>baselineAligned </a:t>
            </a: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속성</a:t>
            </a: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itchFamily="2" charset="2"/>
              <a:buChar char="ü"/>
            </a:pP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baselineAligned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속성은 크기가 다른 </a:t>
            </a:r>
            <a:r>
              <a:rPr lang="ko-KR" altLang="en-US" b="1" dirty="0" err="1">
                <a:latin typeface="맑은 고딕" pitchFamily="50" charset="-127"/>
                <a:ea typeface="맑은 고딕" pitchFamily="50" charset="-127"/>
              </a:rPr>
              <a:t>위젯들을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 보기 좋게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정렬함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itchFamily="2" charset="2"/>
              <a:buChar char="ü"/>
            </a:pP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t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rue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와 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false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값을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가질 수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있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음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56" y="2831542"/>
            <a:ext cx="4324103" cy="3491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72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38" y="1890720"/>
            <a:ext cx="8239125" cy="4714875"/>
          </a:xfrm>
          <a:prstGeom prst="rect">
            <a:avLst/>
          </a:prstGeom>
        </p:spPr>
      </p:pic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520112" cy="647700"/>
          </a:xfrm>
        </p:spPr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리니어레이아웃</a:t>
            </a:r>
            <a:r>
              <a:rPr lang="ko-KR" altLang="en-US" dirty="0" smtClean="0"/>
              <a:t> </a:t>
            </a:r>
            <a:r>
              <a:rPr lang="ko-KR" altLang="en-US" dirty="0"/>
              <a:t>▶</a:t>
            </a:r>
            <a:r>
              <a:rPr lang="ko-KR" altLang="en-US" sz="2400" dirty="0"/>
              <a:t> </a:t>
            </a:r>
            <a:r>
              <a:rPr lang="ko-KR" altLang="en-US" sz="2400" dirty="0" smtClean="0"/>
              <a:t>중복 </a:t>
            </a:r>
            <a:r>
              <a:rPr lang="ko-KR" altLang="en-US" sz="2400" dirty="0" err="1" smtClean="0"/>
              <a:t>리니어레이아웃</a:t>
            </a:r>
            <a:r>
              <a:rPr lang="ko-KR" altLang="en-US" sz="2400" dirty="0" smtClean="0"/>
              <a:t> 형태</a:t>
            </a:r>
            <a:r>
              <a:rPr lang="en-US" altLang="ko-KR" sz="2400" dirty="0" smtClean="0"/>
              <a:t>[1/5]</a:t>
            </a:r>
            <a:endParaRPr lang="ko-KR" altLang="en-US" sz="2400" dirty="0" smtClean="0"/>
          </a:p>
        </p:txBody>
      </p:sp>
      <p:sp>
        <p:nvSpPr>
          <p:cNvPr id="4" name="내용 개체 틀 2"/>
          <p:cNvSpPr>
            <a:spLocks noGrp="1"/>
          </p:cNvSpPr>
          <p:nvPr>
            <p:ph idx="4294967295"/>
          </p:nvPr>
        </p:nvSpPr>
        <p:spPr>
          <a:xfrm>
            <a:off x="56282" y="1489074"/>
            <a:ext cx="8963025" cy="4788895"/>
          </a:xfrm>
        </p:spPr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중복 </a:t>
            </a:r>
            <a:r>
              <a:rPr lang="ko-KR" altLang="en-US" sz="2400" b="1" dirty="0" err="1" smtClean="0">
                <a:latin typeface="맑은 고딕" pitchFamily="50" charset="-127"/>
                <a:ea typeface="맑은 고딕" pitchFamily="50" charset="-127"/>
              </a:rPr>
              <a:t>리니어레이아웃</a:t>
            </a: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 형태</a:t>
            </a: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6536" y="2300296"/>
            <a:ext cx="2390775" cy="389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163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520112" cy="647700"/>
          </a:xfrm>
        </p:spPr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리니어레이아웃</a:t>
            </a:r>
            <a:r>
              <a:rPr lang="ko-KR" altLang="en-US" dirty="0" smtClean="0"/>
              <a:t> </a:t>
            </a:r>
            <a:r>
              <a:rPr lang="ko-KR" altLang="en-US" dirty="0"/>
              <a:t>▶</a:t>
            </a:r>
            <a:r>
              <a:rPr lang="ko-KR" altLang="en-US" sz="2400" dirty="0"/>
              <a:t> </a:t>
            </a:r>
            <a:r>
              <a:rPr lang="ko-KR" altLang="en-US" sz="2400" dirty="0" smtClean="0"/>
              <a:t>중복 </a:t>
            </a:r>
            <a:r>
              <a:rPr lang="ko-KR" altLang="en-US" sz="2400" dirty="0" err="1" smtClean="0"/>
              <a:t>리니어레이아웃</a:t>
            </a:r>
            <a:r>
              <a:rPr lang="ko-KR" altLang="en-US" sz="2400" dirty="0" smtClean="0"/>
              <a:t> 형태</a:t>
            </a:r>
            <a:r>
              <a:rPr lang="en-US" altLang="ko-KR" sz="2400" dirty="0" smtClean="0"/>
              <a:t>[2/5]</a:t>
            </a:r>
            <a:endParaRPr lang="ko-KR" altLang="en-US" sz="2400" dirty="0" smtClean="0"/>
          </a:p>
        </p:txBody>
      </p:sp>
      <p:sp>
        <p:nvSpPr>
          <p:cNvPr id="4" name="내용 개체 틀 2"/>
          <p:cNvSpPr>
            <a:spLocks noGrp="1"/>
          </p:cNvSpPr>
          <p:nvPr>
            <p:ph idx="4294967295"/>
          </p:nvPr>
        </p:nvSpPr>
        <p:spPr>
          <a:xfrm>
            <a:off x="56282" y="1489074"/>
            <a:ext cx="8963025" cy="4788895"/>
          </a:xfrm>
        </p:spPr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en-US" altLang="ko-KR" sz="2400" b="1" dirty="0">
                <a:latin typeface="맑은 고딕" pitchFamily="50" charset="-127"/>
                <a:ea typeface="맑은 고딕" pitchFamily="50" charset="-127"/>
              </a:rPr>
              <a:t>layout_weight </a:t>
            </a: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속성</a:t>
            </a: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itchFamily="2" charset="2"/>
              <a:buChar char="ü"/>
            </a:pP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리니어레이아웃을 여러 개 사용할 경우 각 레이아웃의 크기를 지정할 때 사용</a:t>
            </a: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580552" y="2422568"/>
            <a:ext cx="3870118" cy="3855402"/>
            <a:chOff x="476250" y="2376487"/>
            <a:chExt cx="8210550" cy="6486525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6250" y="2376487"/>
              <a:ext cx="8191500" cy="2105025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6250" y="4481512"/>
              <a:ext cx="8210550" cy="4381500"/>
            </a:xfrm>
            <a:prstGeom prst="rect">
              <a:avLst/>
            </a:prstGeom>
          </p:spPr>
        </p:pic>
      </p:grpSp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1375" y="2458194"/>
            <a:ext cx="3863359" cy="2325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752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520112" cy="647700"/>
          </a:xfrm>
        </p:spPr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리니어레이아웃</a:t>
            </a:r>
            <a:r>
              <a:rPr lang="ko-KR" altLang="en-US" dirty="0" smtClean="0"/>
              <a:t> </a:t>
            </a:r>
            <a:r>
              <a:rPr lang="ko-KR" altLang="en-US" dirty="0"/>
              <a:t>▶</a:t>
            </a:r>
            <a:r>
              <a:rPr lang="ko-KR" altLang="en-US" sz="2400" dirty="0"/>
              <a:t> </a:t>
            </a:r>
            <a:r>
              <a:rPr lang="ko-KR" altLang="en-US" sz="2400" dirty="0" smtClean="0"/>
              <a:t>중복 </a:t>
            </a:r>
            <a:r>
              <a:rPr lang="ko-KR" altLang="en-US" sz="2400" dirty="0" err="1" smtClean="0"/>
              <a:t>리니어레이아웃</a:t>
            </a:r>
            <a:r>
              <a:rPr lang="ko-KR" altLang="en-US" sz="2400" dirty="0" smtClean="0"/>
              <a:t> 형태</a:t>
            </a:r>
            <a:r>
              <a:rPr lang="en-US" altLang="ko-KR" sz="2400" dirty="0" smtClean="0"/>
              <a:t>[3/5]</a:t>
            </a:r>
            <a:endParaRPr lang="ko-KR" altLang="en-US" sz="2400" dirty="0" smtClean="0"/>
          </a:p>
        </p:txBody>
      </p:sp>
      <p:sp>
        <p:nvSpPr>
          <p:cNvPr id="4" name="내용 개체 틀 2"/>
          <p:cNvSpPr>
            <a:spLocks noGrp="1"/>
          </p:cNvSpPr>
          <p:nvPr>
            <p:ph idx="4294967295"/>
          </p:nvPr>
        </p:nvSpPr>
        <p:spPr>
          <a:xfrm>
            <a:off x="56282" y="1489074"/>
            <a:ext cx="8963025" cy="4788895"/>
          </a:xfrm>
        </p:spPr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en-US" altLang="ko-KR" sz="2400" b="1" dirty="0">
                <a:latin typeface="맑은 고딕" pitchFamily="50" charset="-127"/>
                <a:ea typeface="맑은 고딕" pitchFamily="50" charset="-127"/>
              </a:rPr>
              <a:t>layout_height</a:t>
            </a:r>
            <a:r>
              <a:rPr lang="ko-KR" altLang="en-US" sz="2400" b="1" dirty="0">
                <a:latin typeface="맑은 고딕" pitchFamily="50" charset="-127"/>
                <a:ea typeface="맑은 고딕" pitchFamily="50" charset="-127"/>
              </a:rPr>
              <a:t>를 </a:t>
            </a:r>
            <a:r>
              <a:rPr lang="en-US" altLang="ko-KR" sz="2400" b="1" dirty="0" err="1">
                <a:latin typeface="맑은 고딕" pitchFamily="50" charset="-127"/>
                <a:ea typeface="맑은 고딕" pitchFamily="50" charset="-127"/>
              </a:rPr>
              <a:t>wrap_content</a:t>
            </a:r>
            <a:r>
              <a:rPr lang="ko-KR" altLang="en-US" sz="2400" b="1" dirty="0">
                <a:latin typeface="맑은 고딕" pitchFamily="50" charset="-127"/>
                <a:ea typeface="맑은 고딕" pitchFamily="50" charset="-127"/>
              </a:rPr>
              <a:t>로 </a:t>
            </a: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변경</a:t>
            </a:r>
            <a:endParaRPr lang="en-US" altLang="ko-KR" sz="24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628" y="2045524"/>
            <a:ext cx="6124080" cy="4369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910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520112" cy="647700"/>
          </a:xfrm>
        </p:spPr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리니어레이아웃</a:t>
            </a:r>
            <a:r>
              <a:rPr lang="ko-KR" altLang="en-US" dirty="0" smtClean="0"/>
              <a:t> </a:t>
            </a:r>
            <a:r>
              <a:rPr lang="ko-KR" altLang="en-US" dirty="0"/>
              <a:t>▶</a:t>
            </a:r>
            <a:r>
              <a:rPr lang="ko-KR" altLang="en-US" sz="2400" dirty="0"/>
              <a:t> </a:t>
            </a:r>
            <a:r>
              <a:rPr lang="ko-KR" altLang="en-US" sz="2400" dirty="0" smtClean="0"/>
              <a:t>중복 </a:t>
            </a:r>
            <a:r>
              <a:rPr lang="ko-KR" altLang="en-US" sz="2400" dirty="0" err="1" smtClean="0"/>
              <a:t>리니어레이아웃</a:t>
            </a:r>
            <a:r>
              <a:rPr lang="ko-KR" altLang="en-US" sz="2400" dirty="0" smtClean="0"/>
              <a:t> 형태</a:t>
            </a:r>
            <a:r>
              <a:rPr lang="en-US" altLang="ko-KR" sz="2400" dirty="0" smtClean="0"/>
              <a:t>[4/5]</a:t>
            </a:r>
            <a:endParaRPr lang="ko-KR" altLang="en-US" sz="2400" dirty="0" smtClean="0"/>
          </a:p>
        </p:txBody>
      </p:sp>
      <p:sp>
        <p:nvSpPr>
          <p:cNvPr id="4" name="내용 개체 틀 2"/>
          <p:cNvSpPr>
            <a:spLocks noGrp="1"/>
          </p:cNvSpPr>
          <p:nvPr>
            <p:ph idx="4294967295"/>
          </p:nvPr>
        </p:nvSpPr>
        <p:spPr>
          <a:xfrm>
            <a:off x="56282" y="1489074"/>
            <a:ext cx="8963025" cy="4788895"/>
          </a:xfrm>
        </p:spPr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en-US" altLang="ko-KR" sz="2400" b="1" dirty="0">
                <a:latin typeface="맑은 고딕" pitchFamily="50" charset="-127"/>
                <a:ea typeface="맑은 고딕" pitchFamily="50" charset="-127"/>
              </a:rPr>
              <a:t>layout_weight</a:t>
            </a:r>
            <a:r>
              <a:rPr lang="ko-KR" altLang="en-US" sz="2400" b="1" dirty="0">
                <a:latin typeface="맑은 고딕" pitchFamily="50" charset="-127"/>
                <a:ea typeface="맑은 고딕" pitchFamily="50" charset="-127"/>
              </a:rPr>
              <a:t>를 </a:t>
            </a:r>
            <a:r>
              <a:rPr lang="en-US" altLang="ko-KR" sz="2400" b="1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2400" b="1" dirty="0">
                <a:latin typeface="맑은 고딕" pitchFamily="50" charset="-127"/>
                <a:ea typeface="맑은 고딕" pitchFamily="50" charset="-127"/>
              </a:rPr>
              <a:t>로 지정</a:t>
            </a:r>
            <a:endParaRPr lang="en-US" altLang="ko-KR" sz="24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611020" y="2011650"/>
            <a:ext cx="6300419" cy="4312789"/>
            <a:chOff x="466694" y="2214562"/>
            <a:chExt cx="8210550" cy="6784506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1487" y="2214562"/>
              <a:ext cx="8201025" cy="2428875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694" y="4484218"/>
              <a:ext cx="8210550" cy="45148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03336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520112" cy="6477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 err="1"/>
              <a:t>리니어레이아웃</a:t>
            </a:r>
            <a:r>
              <a:rPr lang="ko-KR" altLang="en-US" dirty="0"/>
              <a:t> ▶ </a:t>
            </a:r>
            <a:r>
              <a:rPr lang="ko-KR" altLang="en-US" sz="2400" dirty="0"/>
              <a:t>중복 </a:t>
            </a:r>
            <a:r>
              <a:rPr lang="ko-KR" altLang="en-US" sz="2400" dirty="0" err="1"/>
              <a:t>리니어레이아웃</a:t>
            </a:r>
            <a:r>
              <a:rPr lang="ko-KR" altLang="en-US" sz="2400" dirty="0"/>
              <a:t> </a:t>
            </a:r>
            <a:r>
              <a:rPr lang="ko-KR" altLang="en-US" sz="2400" dirty="0" smtClean="0"/>
              <a:t>형태</a:t>
            </a:r>
            <a:r>
              <a:rPr lang="en-US" altLang="ko-KR" sz="2400" dirty="0" smtClean="0"/>
              <a:t>[5/5]</a:t>
            </a:r>
            <a:endParaRPr lang="ko-KR" altLang="en-US" sz="2400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38" y="1214437"/>
            <a:ext cx="7705725" cy="492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628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제목 3"/>
          <p:cNvSpPr>
            <a:spLocks noGrp="1"/>
          </p:cNvSpPr>
          <p:nvPr>
            <p:ph type="ctrTitle"/>
          </p:nvPr>
        </p:nvSpPr>
        <p:spPr>
          <a:xfrm>
            <a:off x="806450" y="901700"/>
            <a:ext cx="7485063" cy="108108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1" hangingPunct="1"/>
            <a:r>
              <a:rPr lang="en-US" altLang="ko-KR" sz="4000" b="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05. </a:t>
            </a:r>
            <a:r>
              <a:rPr lang="ko-KR" altLang="en-US" sz="4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레이아웃 익히기</a:t>
            </a:r>
            <a:endParaRPr lang="ko-KR" altLang="en-US" sz="1800" b="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520112" cy="647700"/>
          </a:xfrm>
        </p:spPr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리니어레이아웃</a:t>
            </a:r>
            <a:r>
              <a:rPr lang="ko-KR" altLang="en-US" dirty="0" smtClean="0"/>
              <a:t> </a:t>
            </a:r>
            <a:r>
              <a:rPr lang="ko-KR" altLang="en-US" dirty="0"/>
              <a:t>▶</a:t>
            </a:r>
            <a:r>
              <a:rPr lang="ko-KR" altLang="en-US" sz="2400" dirty="0"/>
              <a:t> </a:t>
            </a:r>
            <a:r>
              <a:rPr lang="en-US" altLang="ko-KR" sz="2400" dirty="0" smtClean="0"/>
              <a:t>Java </a:t>
            </a:r>
            <a:r>
              <a:rPr lang="ko-KR" altLang="en-US" sz="2400" dirty="0" smtClean="0"/>
              <a:t>코드로 화면 만들기</a:t>
            </a:r>
            <a:r>
              <a:rPr lang="en-US" altLang="ko-KR" sz="2400" dirty="0" smtClean="0"/>
              <a:t>[1/5]</a:t>
            </a:r>
            <a:endParaRPr lang="ko-KR" altLang="en-US" sz="2400" dirty="0" smtClean="0"/>
          </a:p>
        </p:txBody>
      </p:sp>
      <p:sp>
        <p:nvSpPr>
          <p:cNvPr id="4" name="내용 개체 틀 2"/>
          <p:cNvSpPr>
            <a:spLocks noGrp="1"/>
          </p:cNvSpPr>
          <p:nvPr>
            <p:ph idx="4294967295"/>
          </p:nvPr>
        </p:nvSpPr>
        <p:spPr>
          <a:xfrm>
            <a:off x="56282" y="1489074"/>
            <a:ext cx="8963025" cy="4788895"/>
          </a:xfrm>
        </p:spPr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XML</a:t>
            </a: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과 </a:t>
            </a: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Java </a:t>
            </a: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코드 동작 </a:t>
            </a: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774" y="1941812"/>
            <a:ext cx="6161551" cy="4193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037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520112" cy="6477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 err="1"/>
              <a:t>리니어레이아웃</a:t>
            </a:r>
            <a:r>
              <a:rPr lang="ko-KR" altLang="en-US" dirty="0"/>
              <a:t> ▶ </a:t>
            </a:r>
            <a:r>
              <a:rPr lang="en-US" altLang="ko-KR" sz="2400" dirty="0"/>
              <a:t>Java </a:t>
            </a:r>
            <a:r>
              <a:rPr lang="ko-KR" altLang="en-US" sz="2400" dirty="0"/>
              <a:t>코드로 화면 </a:t>
            </a:r>
            <a:r>
              <a:rPr lang="ko-KR" altLang="en-US" sz="2400" dirty="0" smtClean="0"/>
              <a:t>만들기</a:t>
            </a:r>
            <a:r>
              <a:rPr lang="en-US" altLang="ko-KR" sz="2400" dirty="0" smtClean="0"/>
              <a:t>[2/5]</a:t>
            </a:r>
            <a:endParaRPr lang="ko-KR" altLang="en-US" sz="2400" dirty="0" smtClean="0"/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332012" y="2048256"/>
            <a:ext cx="8811988" cy="4352544"/>
          </a:xfrm>
        </p:spPr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버튼을 클릭하면 토스트 메시지가 출력되는 화면을 </a:t>
            </a:r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Java</a:t>
            </a: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로 </a:t>
            </a:r>
            <a:r>
              <a:rPr lang="ko-KR" altLang="en-US" sz="1600" b="1" dirty="0" err="1" smtClean="0">
                <a:latin typeface="맑은 고딕" pitchFamily="50" charset="-127"/>
                <a:ea typeface="맑은 고딕" pitchFamily="50" charset="-127"/>
              </a:rPr>
              <a:t>코딩해보자</a:t>
            </a: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606425" lvl="1" indent="-342900">
              <a:buFont typeface="Wingdings" pitchFamily="2" charset="2"/>
              <a:buChar char="v"/>
            </a:pPr>
            <a:endParaRPr lang="en-US" altLang="ko-KR" sz="1600" b="1" dirty="0">
              <a:latin typeface="맑은 고딕" pitchFamily="50" charset="-127"/>
              <a:ea typeface="맑은 고딕" pitchFamily="50" charset="-127"/>
            </a:endParaRPr>
          </a:p>
          <a:p>
            <a:pPr marL="606425" lvl="1" indent="-342900">
              <a:buFont typeface="Wingdings" pitchFamily="2" charset="2"/>
              <a:buChar char="v"/>
            </a:pP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안드로이드 프로젝트 생성 </a:t>
            </a:r>
            <a:endParaRPr lang="en-US" altLang="ko-KR" b="1" dirty="0" smtClean="0"/>
          </a:p>
          <a:p>
            <a:pPr marL="882650" lvl="2" indent="-342900">
              <a:buFont typeface="Wingdings" pitchFamily="2" charset="2"/>
              <a:buChar char="ü"/>
            </a:pPr>
            <a:r>
              <a:rPr lang="ko-KR" altLang="en-US" sz="1600" b="1" dirty="0"/>
              <a:t>프로젝트 이름 </a:t>
            </a:r>
            <a:r>
              <a:rPr lang="en-US" altLang="ko-KR" sz="1600" b="1" dirty="0"/>
              <a:t>:</a:t>
            </a:r>
            <a:r>
              <a:rPr lang="ko-KR" altLang="en-US" sz="1600" b="1" dirty="0"/>
              <a:t> </a:t>
            </a:r>
            <a:r>
              <a:rPr lang="en-US" altLang="ko-KR" sz="1600" b="1" dirty="0" smtClean="0"/>
              <a:t>Project5_1</a:t>
            </a:r>
            <a:endParaRPr lang="en-US" altLang="ko-KR" sz="1600" b="1" dirty="0"/>
          </a:p>
          <a:p>
            <a:pPr marL="882650" lvl="2" indent="-342900">
              <a:buFont typeface="Wingdings" pitchFamily="2" charset="2"/>
              <a:buChar char="ü"/>
            </a:pPr>
            <a:r>
              <a:rPr lang="ko-KR" altLang="en-US" sz="1600" b="1" dirty="0"/>
              <a:t>패키지 이름 </a:t>
            </a:r>
            <a:r>
              <a:rPr lang="en-US" altLang="ko-KR" sz="1600" b="1" dirty="0"/>
              <a:t>: </a:t>
            </a:r>
            <a:r>
              <a:rPr lang="en-US" altLang="ko-KR" sz="1600" b="1" dirty="0" smtClean="0"/>
              <a:t>com.cookandroid.project5_1</a:t>
            </a:r>
          </a:p>
          <a:p>
            <a:pPr marL="882650" lvl="2" indent="-342900">
              <a:buFont typeface="Wingdings" pitchFamily="2" charset="2"/>
              <a:buChar char="ü"/>
            </a:pPr>
            <a:endParaRPr lang="en-US" altLang="ko-KR" sz="1600" b="1" dirty="0"/>
          </a:p>
          <a:p>
            <a:pPr marL="606425" lvl="1" indent="-342900">
              <a:buFont typeface="Wingdings" pitchFamily="2" charset="2"/>
              <a:buChar char="v"/>
            </a:pP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화면 디자인 및 편집</a:t>
            </a:r>
            <a:endParaRPr lang="en-US" altLang="ko-KR" b="1" dirty="0"/>
          </a:p>
          <a:p>
            <a:pPr marL="882650" lvl="2" indent="-342900">
              <a:buFont typeface="Wingdings" pitchFamily="2" charset="2"/>
              <a:buChar char="ü"/>
            </a:pPr>
            <a:r>
              <a:rPr lang="en-US" sz="1600" b="1" dirty="0"/>
              <a:t>a</a:t>
            </a:r>
            <a:r>
              <a:rPr lang="en-US" sz="1600" b="1" dirty="0" smtClean="0"/>
              <a:t>ctivity_</a:t>
            </a:r>
            <a:r>
              <a:rPr lang="en-US" altLang="ko-KR" sz="1600" b="1" dirty="0" smtClean="0"/>
              <a:t>main.xml </a:t>
            </a:r>
            <a:r>
              <a:rPr lang="ko-KR" altLang="en-US" sz="1600" b="1" dirty="0" smtClean="0"/>
              <a:t>삭제</a:t>
            </a:r>
            <a:endParaRPr lang="en-US" altLang="ko-KR" sz="1600" b="1" dirty="0"/>
          </a:p>
          <a:p>
            <a:pPr marL="0" indent="-342000">
              <a:buFont typeface="Wingdings" pitchFamily="2" charset="2"/>
              <a:buChar char="v"/>
            </a:pPr>
            <a:endParaRPr lang="en-US" altLang="ko-KR" sz="1800" b="1" dirty="0" smtClean="0"/>
          </a:p>
          <a:p>
            <a:pPr marL="606425" lvl="1" indent="-342900">
              <a:buFont typeface="Wingdings" pitchFamily="2" charset="2"/>
              <a:buChar char="v"/>
            </a:pP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Java 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코드 작성 및 수정</a:t>
            </a:r>
            <a:endParaRPr lang="en-US" altLang="ko-KR" b="1" dirty="0"/>
          </a:p>
          <a:p>
            <a:pPr marL="882650" lvl="2" indent="-342900">
              <a:buFont typeface="Wingdings" pitchFamily="2" charset="2"/>
              <a:buChar char="ü"/>
            </a:pPr>
            <a:r>
              <a:rPr lang="en-US" sz="1600" b="1" dirty="0"/>
              <a:t>a</a:t>
            </a:r>
            <a:r>
              <a:rPr lang="fr-FR" sz="1600" b="1" dirty="0" smtClean="0"/>
              <a:t>ctivity_</a:t>
            </a:r>
            <a:r>
              <a:rPr lang="en-US" altLang="ko-KR" sz="1600" b="1" dirty="0" err="1" smtClean="0"/>
              <a:t>main.xml</a:t>
            </a:r>
            <a:r>
              <a:rPr lang="en-US" altLang="ko-KR" sz="1600" b="1" dirty="0" smtClean="0"/>
              <a:t> </a:t>
            </a:r>
            <a:r>
              <a:rPr lang="ko-KR" altLang="en-US" sz="1600" b="1" dirty="0" smtClean="0"/>
              <a:t>삭제했기 때문에 오류가 발생함</a:t>
            </a:r>
            <a:endParaRPr lang="en-US" altLang="ko-KR" sz="1600" b="1" dirty="0" smtClean="0"/>
          </a:p>
          <a:p>
            <a:pPr marL="882650" lvl="2" indent="-342900">
              <a:buFont typeface="Wingdings" pitchFamily="2" charset="2"/>
              <a:buChar char="ü"/>
            </a:pPr>
            <a:r>
              <a:rPr lang="ko-KR" altLang="en-US" sz="1600" b="1" dirty="0" smtClean="0"/>
              <a:t>오류 행 앞에 </a:t>
            </a:r>
            <a:r>
              <a:rPr lang="en-US" altLang="ko-KR" sz="1600" b="1" dirty="0" smtClean="0"/>
              <a:t>//</a:t>
            </a:r>
            <a:r>
              <a:rPr lang="ko-KR" altLang="en-US" sz="1600" b="1" dirty="0" smtClean="0"/>
              <a:t>를 붙여 주석으로 처리한 후 진행 </a:t>
            </a:r>
            <a:endParaRPr lang="en-US" altLang="ko-KR" sz="1600" b="1" dirty="0"/>
          </a:p>
          <a:p>
            <a:pPr marL="0" indent="-342000">
              <a:buFont typeface="Wingdings" pitchFamily="2" charset="2"/>
              <a:buChar char="v"/>
            </a:pPr>
            <a:endParaRPr lang="en-US" altLang="ko-KR" sz="1800" b="1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3129" y="2660073"/>
            <a:ext cx="2033557" cy="362104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487" y="1213040"/>
            <a:ext cx="8201025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918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520112" cy="6477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 err="1"/>
              <a:t>리니어레이아웃</a:t>
            </a:r>
            <a:r>
              <a:rPr lang="ko-KR" altLang="en-US" dirty="0"/>
              <a:t> ▶ </a:t>
            </a:r>
            <a:r>
              <a:rPr lang="en-US" altLang="ko-KR" sz="2400" dirty="0"/>
              <a:t>Java </a:t>
            </a:r>
            <a:r>
              <a:rPr lang="ko-KR" altLang="en-US" sz="2400" dirty="0"/>
              <a:t>코드로 화면 </a:t>
            </a:r>
            <a:r>
              <a:rPr lang="ko-KR" altLang="en-US" sz="2400" dirty="0" smtClean="0"/>
              <a:t>만들기</a:t>
            </a:r>
            <a:r>
              <a:rPr lang="en-US" altLang="ko-KR" sz="2400" dirty="0" smtClean="0"/>
              <a:t>[3/5]</a:t>
            </a:r>
            <a:endParaRPr lang="ko-KR" altLang="en-US" sz="2400" dirty="0" smtClean="0"/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332012" y="2048256"/>
            <a:ext cx="8811988" cy="4352544"/>
          </a:xfrm>
        </p:spPr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리니어레이아웃을 생성하는 코드를 작성하고 실행</a:t>
            </a:r>
            <a:endParaRPr lang="en-US" altLang="ko-KR" sz="1800" b="1" dirty="0" smtClean="0"/>
          </a:p>
        </p:txBody>
      </p:sp>
      <p:grpSp>
        <p:nvGrpSpPr>
          <p:cNvPr id="8" name="그룹 7"/>
          <p:cNvGrpSpPr/>
          <p:nvPr/>
        </p:nvGrpSpPr>
        <p:grpSpPr>
          <a:xfrm>
            <a:off x="901941" y="2462803"/>
            <a:ext cx="5986785" cy="3999957"/>
            <a:chOff x="960280" y="2401056"/>
            <a:chExt cx="7953375" cy="6153151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0280" y="2401056"/>
              <a:ext cx="7953375" cy="4457700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18810" y="6858757"/>
              <a:ext cx="2552700" cy="1695450"/>
            </a:xfrm>
            <a:prstGeom prst="rect">
              <a:avLst/>
            </a:prstGeom>
          </p:spPr>
        </p:pic>
      </p:grpSp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487" y="1213040"/>
            <a:ext cx="8201025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994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520112" cy="6477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 err="1"/>
              <a:t>리니어레이아웃</a:t>
            </a:r>
            <a:r>
              <a:rPr lang="ko-KR" altLang="en-US" dirty="0"/>
              <a:t> ▶ </a:t>
            </a:r>
            <a:r>
              <a:rPr lang="en-US" altLang="ko-KR" sz="2400" dirty="0"/>
              <a:t>Java </a:t>
            </a:r>
            <a:r>
              <a:rPr lang="ko-KR" altLang="en-US" sz="2400" dirty="0"/>
              <a:t>코드로 화면 </a:t>
            </a:r>
            <a:r>
              <a:rPr lang="ko-KR" altLang="en-US" sz="2400" dirty="0" smtClean="0"/>
              <a:t>만들기</a:t>
            </a:r>
            <a:r>
              <a:rPr lang="en-US" altLang="ko-KR" sz="2400" dirty="0" smtClean="0"/>
              <a:t>[4/5]</a:t>
            </a:r>
            <a:endParaRPr lang="ko-KR" altLang="en-US" sz="2400" dirty="0" smtClean="0"/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332012" y="2048256"/>
            <a:ext cx="8811988" cy="4352544"/>
          </a:xfrm>
        </p:spPr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버튼을 만들고</a:t>
            </a:r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버튼을 클릭했을 때 토스트 메시지를 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작성</a:t>
            </a: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 (</a:t>
            </a:r>
            <a:r>
              <a:rPr lang="en-US" altLang="ko-KR" sz="1600" b="1" dirty="0" err="1" smtClean="0">
                <a:latin typeface="맑은 고딕" pitchFamily="50" charset="-127"/>
                <a:ea typeface="맑은 고딕" pitchFamily="50" charset="-127"/>
              </a:rPr>
              <a:t>onCreate</a:t>
            </a:r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( ) 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안에 이어서 코딩</a:t>
            </a: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800" b="1" dirty="0" smtClean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487" y="1213040"/>
            <a:ext cx="8201025" cy="600075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488" y="2383605"/>
            <a:ext cx="7213023" cy="3567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926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520112" cy="6477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 err="1"/>
              <a:t>리니어레이아웃</a:t>
            </a:r>
            <a:r>
              <a:rPr lang="ko-KR" altLang="en-US" dirty="0"/>
              <a:t> ▶ </a:t>
            </a:r>
            <a:r>
              <a:rPr lang="en-US" altLang="ko-KR" sz="2400" dirty="0"/>
              <a:t>Java </a:t>
            </a:r>
            <a:r>
              <a:rPr lang="ko-KR" altLang="en-US" sz="2400" dirty="0"/>
              <a:t>코드로 화면 </a:t>
            </a:r>
            <a:r>
              <a:rPr lang="ko-KR" altLang="en-US" sz="2400" dirty="0" smtClean="0"/>
              <a:t>만들기</a:t>
            </a:r>
            <a:r>
              <a:rPr lang="en-US" altLang="ko-KR" sz="2400" dirty="0" smtClean="0"/>
              <a:t>[5/5]</a:t>
            </a:r>
            <a:endParaRPr lang="ko-KR" altLang="en-US" sz="2400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877" y="1109662"/>
            <a:ext cx="8239125" cy="463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403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520112" cy="647700"/>
          </a:xfrm>
        </p:spPr>
        <p:txBody>
          <a:bodyPr/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. </a:t>
            </a:r>
            <a:r>
              <a:rPr lang="ko-KR" altLang="en-US" dirty="0" smtClean="0"/>
              <a:t>기타 레이아웃 </a:t>
            </a:r>
            <a:r>
              <a:rPr lang="ko-KR" altLang="en-US" dirty="0"/>
              <a:t>▶</a:t>
            </a:r>
            <a:r>
              <a:rPr lang="ko-KR" altLang="en-US" sz="2400" dirty="0"/>
              <a:t> </a:t>
            </a:r>
            <a:r>
              <a:rPr lang="ko-KR" altLang="en-US" sz="2400" dirty="0" err="1" smtClean="0"/>
              <a:t>렐러티브레이아웃</a:t>
            </a:r>
            <a:r>
              <a:rPr lang="en-US" altLang="ko-KR" sz="2400" dirty="0" smtClean="0"/>
              <a:t>[1/6]</a:t>
            </a:r>
            <a:endParaRPr lang="ko-KR" altLang="en-US" sz="2400" dirty="0" smtClean="0"/>
          </a:p>
        </p:txBody>
      </p:sp>
      <p:sp>
        <p:nvSpPr>
          <p:cNvPr id="4" name="내용 개체 틀 2"/>
          <p:cNvSpPr>
            <a:spLocks noGrp="1"/>
          </p:cNvSpPr>
          <p:nvPr>
            <p:ph idx="4294967295"/>
          </p:nvPr>
        </p:nvSpPr>
        <p:spPr>
          <a:xfrm>
            <a:off x="56282" y="1489074"/>
            <a:ext cx="8963025" cy="4788895"/>
          </a:xfrm>
        </p:spPr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ko-KR" altLang="en-US" sz="2400" b="1" dirty="0" err="1" smtClean="0">
                <a:latin typeface="맑은 고딕" pitchFamily="50" charset="-127"/>
                <a:ea typeface="맑은 고딕" pitchFamily="50" charset="-127"/>
              </a:rPr>
              <a:t>렐러티브레이아웃</a:t>
            </a: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상대 레이아웃</a:t>
            </a: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itchFamily="2" charset="2"/>
              <a:buChar char="ü"/>
            </a:pP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렐러티브레이아웃은 레이아웃 내부에 포함된 위젯을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상대적인 위치로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배치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itchFamily="2" charset="2"/>
              <a:buChar char="ü"/>
            </a:pP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  <a:p>
            <a:pPr marL="606425" lvl="1" indent="-342900">
              <a:buFont typeface="Wingdings" pitchFamily="2" charset="2"/>
              <a:buChar char="v"/>
            </a:pPr>
            <a:r>
              <a:rPr lang="ko-KR" altLang="en-US" sz="2400" b="1" dirty="0" err="1" smtClean="0">
                <a:latin typeface="맑은 고딕" pitchFamily="50" charset="-127"/>
                <a:ea typeface="맑은 고딕" pitchFamily="50" charset="-127"/>
              </a:rPr>
              <a:t>렐러티브레이아웃의</a:t>
            </a: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 상하좌우에 배치</a:t>
            </a: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itchFamily="2" charset="2"/>
              <a:buChar char="ü"/>
            </a:pP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145" y="3310428"/>
            <a:ext cx="5637068" cy="3203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372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520112" cy="647700"/>
          </a:xfrm>
        </p:spPr>
        <p:txBody>
          <a:bodyPr/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. </a:t>
            </a:r>
            <a:r>
              <a:rPr lang="ko-KR" altLang="en-US" dirty="0" smtClean="0"/>
              <a:t>기타 레이아웃 </a:t>
            </a:r>
            <a:r>
              <a:rPr lang="ko-KR" altLang="en-US" dirty="0"/>
              <a:t>▶</a:t>
            </a:r>
            <a:r>
              <a:rPr lang="ko-KR" altLang="en-US" sz="2400" dirty="0"/>
              <a:t> </a:t>
            </a:r>
            <a:r>
              <a:rPr lang="ko-KR" altLang="en-US" sz="2400" dirty="0" err="1" smtClean="0"/>
              <a:t>렐러티브레이아웃</a:t>
            </a:r>
            <a:r>
              <a:rPr lang="en-US" altLang="ko-KR" sz="2400" dirty="0" smtClean="0"/>
              <a:t>[2/6]</a:t>
            </a:r>
            <a:endParaRPr lang="ko-KR" altLang="en-US" sz="2400" dirty="0" smtClean="0"/>
          </a:p>
        </p:txBody>
      </p:sp>
      <p:sp>
        <p:nvSpPr>
          <p:cNvPr id="4" name="내용 개체 틀 2"/>
          <p:cNvSpPr>
            <a:spLocks noGrp="1"/>
          </p:cNvSpPr>
          <p:nvPr>
            <p:ph idx="4294967295"/>
          </p:nvPr>
        </p:nvSpPr>
        <p:spPr>
          <a:xfrm>
            <a:off x="56282" y="1489074"/>
            <a:ext cx="8963025" cy="4788895"/>
          </a:xfrm>
        </p:spPr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ko-KR" altLang="en-US" sz="2400" b="1" dirty="0" err="1" smtClean="0">
                <a:latin typeface="맑은 고딕" pitchFamily="50" charset="-127"/>
                <a:ea typeface="맑은 고딕" pitchFamily="50" charset="-127"/>
              </a:rPr>
              <a:t>렐러티브레이아웃</a:t>
            </a:r>
            <a:r>
              <a:rPr lang="en-US" altLang="ko-KR" sz="24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예제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38" y="1920869"/>
            <a:ext cx="5360765" cy="4723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657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006" y="2599413"/>
            <a:ext cx="7267575" cy="3905250"/>
          </a:xfrm>
          <a:prstGeom prst="rect">
            <a:avLst/>
          </a:prstGeom>
        </p:spPr>
      </p:pic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520112" cy="647700"/>
          </a:xfrm>
        </p:spPr>
        <p:txBody>
          <a:bodyPr/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. </a:t>
            </a:r>
            <a:r>
              <a:rPr lang="ko-KR" altLang="en-US" dirty="0" smtClean="0"/>
              <a:t>기타 레이아웃 </a:t>
            </a:r>
            <a:r>
              <a:rPr lang="ko-KR" altLang="en-US" dirty="0"/>
              <a:t>▶</a:t>
            </a:r>
            <a:r>
              <a:rPr lang="ko-KR" altLang="en-US" sz="2400" dirty="0"/>
              <a:t> </a:t>
            </a:r>
            <a:r>
              <a:rPr lang="ko-KR" altLang="en-US" sz="2400" dirty="0" err="1" smtClean="0"/>
              <a:t>렐러티브레이아웃</a:t>
            </a:r>
            <a:r>
              <a:rPr lang="en-US" altLang="ko-KR" sz="2400" dirty="0" smtClean="0"/>
              <a:t>[3/6]</a:t>
            </a:r>
            <a:endParaRPr lang="ko-KR" altLang="en-US" sz="2400" dirty="0" smtClean="0"/>
          </a:p>
        </p:txBody>
      </p:sp>
      <p:sp>
        <p:nvSpPr>
          <p:cNvPr id="4" name="내용 개체 틀 2"/>
          <p:cNvSpPr>
            <a:spLocks noGrp="1"/>
          </p:cNvSpPr>
          <p:nvPr>
            <p:ph idx="4294967295"/>
          </p:nvPr>
        </p:nvSpPr>
        <p:spPr>
          <a:xfrm>
            <a:off x="56282" y="1489074"/>
            <a:ext cx="8963025" cy="4788895"/>
          </a:xfrm>
        </p:spPr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다른 </a:t>
            </a:r>
            <a:r>
              <a:rPr lang="ko-KR" altLang="en-US" sz="2400" b="1" dirty="0" err="1" smtClean="0">
                <a:latin typeface="맑은 고딕" pitchFamily="50" charset="-127"/>
                <a:ea typeface="맑은 고딕" pitchFamily="50" charset="-127"/>
              </a:rPr>
              <a:t>위젯의</a:t>
            </a: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 상대 위치에 배치</a:t>
            </a: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itchFamily="2" charset="2"/>
              <a:buChar char="ü"/>
            </a:pP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각 속성의 값은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다른 </a:t>
            </a:r>
            <a:r>
              <a:rPr lang="ko-KR" altLang="en-US" b="1" dirty="0" err="1" smtClean="0">
                <a:latin typeface="맑은 고딕" pitchFamily="50" charset="-127"/>
                <a:ea typeface="맑은 고딕" pitchFamily="50" charset="-127"/>
              </a:rPr>
              <a:t>위젯의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id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를 지정하면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됨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itchFamily="2" charset="2"/>
              <a:buChar char="ü"/>
            </a:pP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“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@+id/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기준 </a:t>
            </a:r>
            <a:r>
              <a:rPr lang="ko-KR" altLang="en-US" b="1" dirty="0" err="1">
                <a:latin typeface="맑은 고딕" pitchFamily="50" charset="-127"/>
                <a:ea typeface="맑은 고딕" pitchFamily="50" charset="-127"/>
              </a:rPr>
              <a:t>위젯의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 아이디”와 같은 형식으로 사용</a:t>
            </a: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itchFamily="2" charset="2"/>
              <a:buChar char="ü"/>
            </a:pP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303403" y="5390360"/>
            <a:ext cx="2516747" cy="52322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+mn-ea"/>
              </a:rPr>
              <a:t>간략하게 표현하기 위해 </a:t>
            </a:r>
            <a:endParaRPr lang="en-US" altLang="ko-KR" sz="1400" b="1" dirty="0" smtClean="0">
              <a:latin typeface="+mn-ea"/>
            </a:endParaRPr>
          </a:p>
          <a:p>
            <a:r>
              <a:rPr lang="ko-KR" altLang="en-US" sz="1400" b="1" dirty="0" smtClean="0">
                <a:latin typeface="+mn-ea"/>
              </a:rPr>
              <a:t>속성 </a:t>
            </a:r>
            <a:r>
              <a:rPr lang="ko-KR" altLang="en-US" sz="1400" b="1" dirty="0">
                <a:latin typeface="+mn-ea"/>
              </a:rPr>
              <a:t>이름의 </a:t>
            </a:r>
            <a:r>
              <a:rPr lang="en-US" altLang="ko-KR" sz="1400" b="1" dirty="0">
                <a:latin typeface="+mn-ea"/>
              </a:rPr>
              <a:t>layout_</a:t>
            </a:r>
            <a:r>
              <a:rPr lang="ko-KR" altLang="en-US" sz="1400" b="1" dirty="0">
                <a:latin typeface="+mn-ea"/>
              </a:rPr>
              <a:t>은 생략</a:t>
            </a:r>
            <a:endParaRPr lang="en-US" altLang="ko-KR" sz="1400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34535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520112" cy="647700"/>
          </a:xfrm>
        </p:spPr>
        <p:txBody>
          <a:bodyPr/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. </a:t>
            </a:r>
            <a:r>
              <a:rPr lang="ko-KR" altLang="en-US" dirty="0" smtClean="0"/>
              <a:t>기타 레이아웃 </a:t>
            </a:r>
            <a:r>
              <a:rPr lang="ko-KR" altLang="en-US" dirty="0"/>
              <a:t>▶</a:t>
            </a:r>
            <a:r>
              <a:rPr lang="ko-KR" altLang="en-US" sz="2400" dirty="0"/>
              <a:t> </a:t>
            </a:r>
            <a:r>
              <a:rPr lang="ko-KR" altLang="en-US" sz="2400" dirty="0" err="1" smtClean="0"/>
              <a:t>렐러티브레이아웃</a:t>
            </a:r>
            <a:r>
              <a:rPr lang="en-US" altLang="ko-KR" sz="2400" dirty="0" smtClean="0"/>
              <a:t>[4/6]</a:t>
            </a:r>
            <a:endParaRPr lang="ko-KR" altLang="en-US" sz="2400" dirty="0" smtClean="0"/>
          </a:p>
        </p:txBody>
      </p:sp>
      <p:sp>
        <p:nvSpPr>
          <p:cNvPr id="4" name="내용 개체 틀 2"/>
          <p:cNvSpPr>
            <a:spLocks noGrp="1"/>
          </p:cNvSpPr>
          <p:nvPr>
            <p:ph idx="4294967295"/>
          </p:nvPr>
        </p:nvSpPr>
        <p:spPr>
          <a:xfrm>
            <a:off x="56282" y="1489074"/>
            <a:ext cx="8963025" cy="4788895"/>
          </a:xfrm>
        </p:spPr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ko-KR" altLang="en-US" sz="2400" b="1" dirty="0" err="1" smtClean="0">
                <a:latin typeface="맑은 고딕" pitchFamily="50" charset="-127"/>
                <a:ea typeface="맑은 고딕" pitchFamily="50" charset="-127"/>
              </a:rPr>
              <a:t>렐러티브레이아웃</a:t>
            </a:r>
            <a:r>
              <a:rPr lang="en-US" altLang="ko-KR" sz="24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안에서 다른 </a:t>
            </a:r>
            <a:r>
              <a:rPr lang="ko-KR" altLang="en-US" sz="2400" b="1" dirty="0" err="1" smtClean="0">
                <a:latin typeface="맑은 고딕" pitchFamily="50" charset="-127"/>
                <a:ea typeface="맑은 고딕" pitchFamily="50" charset="-127"/>
              </a:rPr>
              <a:t>위젯의</a:t>
            </a: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 특정한 곳 배치 예제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625780" y="2033264"/>
            <a:ext cx="4702628" cy="4306665"/>
            <a:chOff x="466725" y="2498919"/>
            <a:chExt cx="7953375" cy="8450068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9098" y="2498919"/>
              <a:ext cx="7894376" cy="2298711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725" y="4624387"/>
              <a:ext cx="7953375" cy="6324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75968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520112" cy="647700"/>
          </a:xfrm>
        </p:spPr>
        <p:txBody>
          <a:bodyPr/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. </a:t>
            </a:r>
            <a:r>
              <a:rPr lang="ko-KR" altLang="en-US" dirty="0" smtClean="0"/>
              <a:t>기타 레이아웃 </a:t>
            </a:r>
            <a:r>
              <a:rPr lang="ko-KR" altLang="en-US" dirty="0"/>
              <a:t>▶</a:t>
            </a:r>
            <a:r>
              <a:rPr lang="ko-KR" altLang="en-US" sz="2400" dirty="0"/>
              <a:t> </a:t>
            </a:r>
            <a:r>
              <a:rPr lang="ko-KR" altLang="en-US" sz="2400" dirty="0" err="1" smtClean="0"/>
              <a:t>렐러티브레이아웃</a:t>
            </a:r>
            <a:r>
              <a:rPr lang="en-US" altLang="ko-KR" sz="2400" dirty="0" smtClean="0"/>
              <a:t>[5/6]</a:t>
            </a:r>
            <a:endParaRPr lang="ko-KR" altLang="en-US" sz="2400" dirty="0" smtClean="0"/>
          </a:p>
        </p:txBody>
      </p:sp>
      <p:sp>
        <p:nvSpPr>
          <p:cNvPr id="4" name="내용 개체 틀 2"/>
          <p:cNvSpPr>
            <a:spLocks noGrp="1"/>
          </p:cNvSpPr>
          <p:nvPr>
            <p:ph idx="4294967295"/>
          </p:nvPr>
        </p:nvSpPr>
        <p:spPr>
          <a:xfrm>
            <a:off x="56282" y="1489074"/>
            <a:ext cx="8963025" cy="4788895"/>
          </a:xfrm>
        </p:spPr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여러 </a:t>
            </a:r>
            <a:r>
              <a:rPr lang="ko-KR" altLang="en-US" sz="2400" b="1" dirty="0" err="1" smtClean="0">
                <a:latin typeface="맑은 고딕" pitchFamily="50" charset="-127"/>
                <a:ea typeface="맑은 고딕" pitchFamily="50" charset="-127"/>
              </a:rPr>
              <a:t>위젯에서</a:t>
            </a: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 상대 위치를 지정한 예제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827" y="1985763"/>
            <a:ext cx="5184507" cy="4434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398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1"/>
          <p:cNvSpPr>
            <a:spLocks noGrp="1"/>
          </p:cNvSpPr>
          <p:nvPr>
            <p:ph idx="4294967295"/>
          </p:nvPr>
        </p:nvSpPr>
        <p:spPr>
          <a:xfrm>
            <a:off x="295275" y="1489075"/>
            <a:ext cx="8524875" cy="4313238"/>
          </a:xfrm>
        </p:spPr>
        <p:txBody>
          <a:bodyPr/>
          <a:lstStyle/>
          <a:p>
            <a:pPr>
              <a:buFont typeface="Arial" charset="0"/>
              <a:buChar char="•"/>
            </a:pPr>
            <a:r>
              <a:rPr lang="ko-KR" altLang="en-US" sz="2400" b="1" dirty="0" smtClean="0"/>
              <a:t>레이아웃의 개념을 이해한다</a:t>
            </a:r>
            <a:r>
              <a:rPr lang="en-US" altLang="ko-KR" sz="2400" b="1" dirty="0" smtClean="0"/>
              <a:t>.</a:t>
            </a:r>
          </a:p>
          <a:p>
            <a:pPr>
              <a:buFont typeface="Arial" charset="0"/>
              <a:buChar char="•"/>
            </a:pPr>
            <a:r>
              <a:rPr lang="ko-KR" altLang="en-US" sz="2400" b="1" dirty="0" smtClean="0"/>
              <a:t>화면을 다양한 레이아웃으로 구성한다</a:t>
            </a:r>
            <a:r>
              <a:rPr lang="en-US" altLang="ko-KR" sz="2400" b="1" dirty="0" smtClean="0"/>
              <a:t>.</a:t>
            </a:r>
          </a:p>
          <a:p>
            <a:pPr>
              <a:buFont typeface="Arial" charset="0"/>
              <a:buChar char="•"/>
            </a:pPr>
            <a:r>
              <a:rPr lang="en-US" altLang="ko-KR" sz="2400" b="1" dirty="0" smtClean="0"/>
              <a:t>Java </a:t>
            </a:r>
            <a:r>
              <a:rPr lang="ko-KR" altLang="en-US" sz="2400" b="1" dirty="0" smtClean="0"/>
              <a:t>코드만으로 화면을 작성해본다</a:t>
            </a:r>
            <a:r>
              <a:rPr lang="en-US" altLang="ko-KR" sz="2400" b="1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520112" cy="6477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기타 레이아웃 ▶</a:t>
            </a:r>
            <a:r>
              <a:rPr lang="ko-KR" altLang="en-US" sz="2400" dirty="0"/>
              <a:t> </a:t>
            </a:r>
            <a:r>
              <a:rPr lang="ko-KR" altLang="en-US" sz="2400" dirty="0" err="1" smtClean="0"/>
              <a:t>렐러티브레이아웃</a:t>
            </a:r>
            <a:r>
              <a:rPr lang="en-US" altLang="ko-KR" sz="2400" dirty="0" smtClean="0"/>
              <a:t>[6/6]</a:t>
            </a:r>
            <a:endParaRPr lang="ko-KR" altLang="en-US" sz="2400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38" y="1224597"/>
            <a:ext cx="8258175" cy="351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250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520112" cy="647700"/>
          </a:xfrm>
        </p:spPr>
        <p:txBody>
          <a:bodyPr/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. </a:t>
            </a:r>
            <a:r>
              <a:rPr lang="ko-KR" altLang="en-US" dirty="0" smtClean="0"/>
              <a:t>기타 레이아웃 </a:t>
            </a:r>
            <a:r>
              <a:rPr lang="ko-KR" altLang="en-US" dirty="0"/>
              <a:t>▶</a:t>
            </a:r>
            <a:r>
              <a:rPr lang="ko-KR" altLang="en-US" sz="2400" dirty="0"/>
              <a:t> </a:t>
            </a:r>
            <a:r>
              <a:rPr lang="ko-KR" altLang="en-US" sz="2400" dirty="0" smtClean="0"/>
              <a:t>테이블레이아웃</a:t>
            </a:r>
            <a:r>
              <a:rPr lang="en-US" altLang="ko-KR" sz="2400" dirty="0" smtClean="0"/>
              <a:t>[1/8]</a:t>
            </a:r>
            <a:endParaRPr lang="ko-KR" altLang="en-US" sz="2400" dirty="0" smtClean="0"/>
          </a:p>
        </p:txBody>
      </p:sp>
      <p:sp>
        <p:nvSpPr>
          <p:cNvPr id="4" name="내용 개체 틀 2"/>
          <p:cNvSpPr>
            <a:spLocks noGrp="1"/>
          </p:cNvSpPr>
          <p:nvPr>
            <p:ph idx="4294967295"/>
          </p:nvPr>
        </p:nvSpPr>
        <p:spPr>
          <a:xfrm>
            <a:off x="56282" y="1489074"/>
            <a:ext cx="8963025" cy="4788895"/>
          </a:xfrm>
        </p:spPr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테이블레이아웃</a:t>
            </a: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2400" b="1" dirty="0" err="1" smtClean="0">
                <a:latin typeface="맑은 고딕" pitchFamily="50" charset="-127"/>
                <a:ea typeface="맑은 고딕" pitchFamily="50" charset="-127"/>
              </a:rPr>
              <a:t>TableLayout</a:t>
            </a: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itchFamily="2" charset="2"/>
              <a:buChar char="ü"/>
            </a:pP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주로 </a:t>
            </a:r>
            <a:r>
              <a:rPr lang="ko-KR" altLang="en-US" b="1" dirty="0" err="1">
                <a:latin typeface="맑은 고딕" pitchFamily="50" charset="-127"/>
                <a:ea typeface="맑은 고딕" pitchFamily="50" charset="-127"/>
              </a:rPr>
              <a:t>위젯을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 표 형태로 배치할 때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사용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itchFamily="2" charset="2"/>
              <a:buChar char="ü"/>
            </a:pP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en-US" altLang="ko-KR" b="1" dirty="0" err="1">
                <a:latin typeface="맑은 고딕" pitchFamily="50" charset="-127"/>
                <a:ea typeface="맑은 고딕" pitchFamily="50" charset="-127"/>
              </a:rPr>
              <a:t>TableRow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&gt;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와 함께 사용되는데 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en-US" altLang="ko-KR" b="1" dirty="0" err="1">
                <a:latin typeface="맑은 고딕" pitchFamily="50" charset="-127"/>
                <a:ea typeface="맑은 고딕" pitchFamily="50" charset="-127"/>
              </a:rPr>
              <a:t>TableRow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&gt;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의 개수가 바로 행의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개수가 됨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itchFamily="2" charset="2"/>
              <a:buChar char="ü"/>
            </a:pP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열의 개수는 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en-US" altLang="ko-KR" b="1" dirty="0" err="1">
                <a:latin typeface="맑은 고딕" pitchFamily="50" charset="-127"/>
                <a:ea typeface="맑은 고딕" pitchFamily="50" charset="-127"/>
              </a:rPr>
              <a:t>TableRow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안에 포함된 위젯의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수로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결정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127" y="3152989"/>
            <a:ext cx="3865104" cy="3518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032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520112" cy="647700"/>
          </a:xfrm>
        </p:spPr>
        <p:txBody>
          <a:bodyPr/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. </a:t>
            </a:r>
            <a:r>
              <a:rPr lang="ko-KR" altLang="en-US" dirty="0" smtClean="0"/>
              <a:t>기타 레이아웃 </a:t>
            </a:r>
            <a:r>
              <a:rPr lang="ko-KR" altLang="en-US" dirty="0"/>
              <a:t>▶</a:t>
            </a:r>
            <a:r>
              <a:rPr lang="ko-KR" altLang="en-US" sz="2400" dirty="0"/>
              <a:t> </a:t>
            </a:r>
            <a:r>
              <a:rPr lang="ko-KR" altLang="en-US" sz="2400" dirty="0" smtClean="0"/>
              <a:t>테이블레이아웃</a:t>
            </a:r>
            <a:r>
              <a:rPr lang="en-US" altLang="ko-KR" sz="2400" dirty="0" smtClean="0"/>
              <a:t>[2/8]</a:t>
            </a:r>
            <a:endParaRPr lang="ko-KR" altLang="en-US" sz="2400" dirty="0" smtClean="0"/>
          </a:p>
        </p:txBody>
      </p:sp>
      <p:sp>
        <p:nvSpPr>
          <p:cNvPr id="4" name="내용 개체 틀 2"/>
          <p:cNvSpPr>
            <a:spLocks noGrp="1"/>
          </p:cNvSpPr>
          <p:nvPr>
            <p:ph idx="4294967295"/>
          </p:nvPr>
        </p:nvSpPr>
        <p:spPr>
          <a:xfrm>
            <a:off x="56282" y="1489074"/>
            <a:ext cx="8963025" cy="4788895"/>
          </a:xfrm>
        </p:spPr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테이블레이아웃의 속성 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itchFamily="2" charset="2"/>
              <a:buChar char="ü"/>
            </a:pPr>
            <a:r>
              <a:rPr lang="en-US" altLang="ko-KR" b="1" dirty="0" err="1" smtClean="0">
                <a:latin typeface="맑은 고딕" pitchFamily="50" charset="-127"/>
                <a:ea typeface="맑은 고딕" pitchFamily="50" charset="-127"/>
              </a:rPr>
              <a:t>layout_column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지정된 열에 현재 </a:t>
            </a:r>
            <a:r>
              <a:rPr lang="ko-KR" altLang="en-US" b="1" dirty="0" err="1">
                <a:latin typeface="맑은 고딕" pitchFamily="50" charset="-127"/>
                <a:ea typeface="맑은 고딕" pitchFamily="50" charset="-127"/>
              </a:rPr>
              <a:t>위젯을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 표시하라는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의미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itchFamily="2" charset="2"/>
              <a:buChar char="ü"/>
            </a:pPr>
            <a:r>
              <a:rPr lang="en-US" altLang="ko-KR" b="1" dirty="0" err="1">
                <a:latin typeface="맑은 고딕" pitchFamily="50" charset="-127"/>
                <a:ea typeface="맑은 고딕" pitchFamily="50" charset="-127"/>
              </a:rPr>
              <a:t>s</a:t>
            </a:r>
            <a:r>
              <a:rPr lang="en-US" altLang="ko-KR" b="1" dirty="0" err="1" smtClean="0">
                <a:latin typeface="맑은 고딕" pitchFamily="50" charset="-127"/>
                <a:ea typeface="맑은 고딕" pitchFamily="50" charset="-127"/>
              </a:rPr>
              <a:t>tretchColumns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 지정된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열의 폭을 늘리라는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의미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itchFamily="2" charset="2"/>
              <a:buChar char="ü"/>
            </a:pPr>
            <a:r>
              <a:rPr lang="en-US" altLang="ko-KR" b="1" dirty="0" err="1" smtClean="0">
                <a:latin typeface="맑은 고딕" pitchFamily="50" charset="-127"/>
                <a:ea typeface="맑은 고딕" pitchFamily="50" charset="-127"/>
              </a:rPr>
              <a:t>stretchColumns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 =“*”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각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셀을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같은 크기로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확장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전체 화면이 꽉 차는 효과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29603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520112" cy="647700"/>
          </a:xfrm>
        </p:spPr>
        <p:txBody>
          <a:bodyPr/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. </a:t>
            </a:r>
            <a:r>
              <a:rPr lang="ko-KR" altLang="en-US" dirty="0" smtClean="0"/>
              <a:t>기타 레이아웃 </a:t>
            </a:r>
            <a:r>
              <a:rPr lang="ko-KR" altLang="en-US" dirty="0"/>
              <a:t>▶</a:t>
            </a:r>
            <a:r>
              <a:rPr lang="ko-KR" altLang="en-US" sz="2400" dirty="0"/>
              <a:t> </a:t>
            </a:r>
            <a:r>
              <a:rPr lang="ko-KR" altLang="en-US" sz="2400" dirty="0" smtClean="0"/>
              <a:t>테이블레이아웃</a:t>
            </a:r>
            <a:r>
              <a:rPr lang="en-US" altLang="ko-KR" sz="2400" dirty="0" smtClean="0"/>
              <a:t>[3/8]</a:t>
            </a:r>
            <a:endParaRPr lang="ko-KR" altLang="en-US" sz="2400" dirty="0" smtClean="0"/>
          </a:p>
        </p:txBody>
      </p:sp>
      <p:sp>
        <p:nvSpPr>
          <p:cNvPr id="4" name="내용 개체 틀 2"/>
          <p:cNvSpPr>
            <a:spLocks noGrp="1"/>
          </p:cNvSpPr>
          <p:nvPr>
            <p:ph idx="4294967295"/>
          </p:nvPr>
        </p:nvSpPr>
        <p:spPr>
          <a:xfrm>
            <a:off x="56282" y="1489074"/>
            <a:ext cx="8963025" cy="4788895"/>
          </a:xfrm>
        </p:spPr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테이블레이아웃 예제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250" y="1981807"/>
            <a:ext cx="5429957" cy="444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990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520112" cy="6477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기타 레이아웃 ▶</a:t>
            </a:r>
            <a:r>
              <a:rPr lang="ko-KR" altLang="en-US" sz="2400" dirty="0"/>
              <a:t> </a:t>
            </a:r>
            <a:r>
              <a:rPr lang="ko-KR" altLang="en-US" sz="2400" dirty="0" smtClean="0"/>
              <a:t>테이블레이아웃</a:t>
            </a:r>
            <a:r>
              <a:rPr lang="en-US" altLang="ko-KR" sz="2400" dirty="0" smtClean="0"/>
              <a:t>[4/8]</a:t>
            </a:r>
            <a:endParaRPr lang="ko-KR" altLang="en-US" sz="2400" dirty="0" smtClean="0"/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332012" y="2048256"/>
            <a:ext cx="8811988" cy="4352544"/>
          </a:xfrm>
        </p:spPr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테이블레이아웃을 활용하여 숫자 버튼까지 있는 계산기를 만들어보자</a:t>
            </a: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606425" lvl="1" indent="-342900">
              <a:buFont typeface="Wingdings" pitchFamily="2" charset="2"/>
              <a:buChar char="v"/>
            </a:pPr>
            <a:endParaRPr lang="en-US" altLang="ko-KR" sz="1600" b="1" dirty="0">
              <a:latin typeface="맑은 고딕" pitchFamily="50" charset="-127"/>
              <a:ea typeface="맑은 고딕" pitchFamily="50" charset="-127"/>
            </a:endParaRPr>
          </a:p>
          <a:p>
            <a:pPr marL="606425" lvl="1" indent="-342900">
              <a:buFont typeface="Wingdings" pitchFamily="2" charset="2"/>
              <a:buChar char="v"/>
            </a:pP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안드로이드 프로젝트 생성 </a:t>
            </a:r>
            <a:endParaRPr lang="en-US" altLang="ko-KR" b="1" dirty="0" smtClean="0"/>
          </a:p>
          <a:p>
            <a:pPr marL="882650" lvl="2" indent="-342900">
              <a:buFont typeface="Wingdings" pitchFamily="2" charset="2"/>
              <a:buChar char="ü"/>
            </a:pPr>
            <a:r>
              <a:rPr lang="ko-KR" altLang="en-US" sz="1400" b="1" dirty="0"/>
              <a:t>프로젝트 이름 </a:t>
            </a:r>
            <a:r>
              <a:rPr lang="en-US" altLang="ko-KR" sz="1400" b="1" dirty="0"/>
              <a:t>:</a:t>
            </a:r>
            <a:r>
              <a:rPr lang="ko-KR" altLang="en-US" sz="1400" b="1" dirty="0"/>
              <a:t> </a:t>
            </a:r>
            <a:r>
              <a:rPr lang="en-US" altLang="ko-KR" sz="1400" b="1" dirty="0" smtClean="0"/>
              <a:t>Project5_2</a:t>
            </a:r>
            <a:endParaRPr lang="en-US" altLang="ko-KR" sz="1400" b="1" dirty="0"/>
          </a:p>
          <a:p>
            <a:pPr marL="882650" lvl="2" indent="-342900">
              <a:buFont typeface="Wingdings" pitchFamily="2" charset="2"/>
              <a:buChar char="ü"/>
            </a:pPr>
            <a:r>
              <a:rPr lang="ko-KR" altLang="en-US" sz="1400" b="1" dirty="0"/>
              <a:t>패키지 이름 </a:t>
            </a:r>
            <a:r>
              <a:rPr lang="en-US" altLang="ko-KR" sz="1400" b="1" dirty="0"/>
              <a:t>: </a:t>
            </a:r>
            <a:r>
              <a:rPr lang="en-US" altLang="ko-KR" sz="1400" b="1" dirty="0" smtClean="0"/>
              <a:t>com.cookandroid.project5_2</a:t>
            </a:r>
          </a:p>
          <a:p>
            <a:pPr marL="882650" lvl="2" indent="-342900">
              <a:buFont typeface="Wingdings" pitchFamily="2" charset="2"/>
              <a:buChar char="ü"/>
            </a:pPr>
            <a:endParaRPr lang="en-US" altLang="ko-KR" sz="1600" b="1" dirty="0"/>
          </a:p>
          <a:p>
            <a:pPr marL="606425" lvl="1" indent="-342900">
              <a:buFont typeface="Wingdings" pitchFamily="2" charset="2"/>
              <a:buChar char="v"/>
            </a:pP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화면 디자인 및 편집</a:t>
            </a:r>
            <a:endParaRPr lang="en-US" altLang="ko-KR" b="1" dirty="0"/>
          </a:p>
          <a:p>
            <a:pPr marL="882650" lvl="2" indent="-342900">
              <a:buFont typeface="Wingdings" pitchFamily="2" charset="2"/>
              <a:buChar char="ü"/>
            </a:pPr>
            <a:r>
              <a:rPr lang="en-US" altLang="ko-KR" sz="1400" b="1" dirty="0" err="1"/>
              <a:t>TableLayout</a:t>
            </a:r>
            <a:r>
              <a:rPr lang="en-US" altLang="ko-KR" sz="1400" b="1" dirty="0"/>
              <a:t> 1</a:t>
            </a:r>
            <a:r>
              <a:rPr lang="ko-KR" altLang="en-US" sz="1400" b="1" dirty="0"/>
              <a:t>개와 </a:t>
            </a:r>
            <a:r>
              <a:rPr lang="en-US" altLang="ko-KR" sz="1400" b="1" dirty="0" err="1"/>
              <a:t>TableRow</a:t>
            </a:r>
            <a:r>
              <a:rPr lang="en-US" altLang="ko-KR" sz="1400" b="1" dirty="0"/>
              <a:t> 9</a:t>
            </a:r>
            <a:r>
              <a:rPr lang="ko-KR" altLang="en-US" sz="1400" b="1" dirty="0"/>
              <a:t>개로 </a:t>
            </a:r>
            <a:r>
              <a:rPr lang="ko-KR" altLang="en-US" sz="1400" b="1" dirty="0" smtClean="0"/>
              <a:t>구성</a:t>
            </a:r>
            <a:endParaRPr lang="en-US" altLang="ko-KR" sz="1400" b="1" dirty="0" smtClean="0"/>
          </a:p>
          <a:p>
            <a:pPr marL="882650" lvl="2" indent="-342900">
              <a:buFont typeface="Wingdings" pitchFamily="2" charset="2"/>
              <a:buChar char="ü"/>
            </a:pPr>
            <a:r>
              <a:rPr lang="ko-KR" altLang="en-US" sz="1400" b="1" dirty="0" err="1"/>
              <a:t>에디트텍스트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2</a:t>
            </a:r>
            <a:r>
              <a:rPr lang="ko-KR" altLang="en-US" sz="1400" b="1" dirty="0"/>
              <a:t>개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숫자 버튼 </a:t>
            </a:r>
            <a:r>
              <a:rPr lang="en-US" altLang="ko-KR" sz="1400" b="1" dirty="0"/>
              <a:t>10</a:t>
            </a:r>
            <a:r>
              <a:rPr lang="ko-KR" altLang="en-US" sz="1400" b="1" dirty="0"/>
              <a:t>개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연산 버튼 </a:t>
            </a:r>
            <a:r>
              <a:rPr lang="en-US" altLang="ko-KR" sz="1400" b="1" dirty="0"/>
              <a:t>4</a:t>
            </a:r>
            <a:r>
              <a:rPr lang="ko-KR" altLang="en-US" sz="1400" b="1" dirty="0"/>
              <a:t>개</a:t>
            </a:r>
            <a:r>
              <a:rPr lang="en-US" altLang="ko-KR" sz="1400" b="1" dirty="0"/>
              <a:t>, </a:t>
            </a:r>
            <a:r>
              <a:rPr lang="ko-KR" altLang="en-US" sz="1400" b="1" dirty="0" smtClean="0"/>
              <a:t>텍스트뷰 </a:t>
            </a:r>
            <a:r>
              <a:rPr lang="en-US" altLang="ko-KR" sz="1400" b="1" dirty="0"/>
              <a:t>1</a:t>
            </a:r>
            <a:r>
              <a:rPr lang="ko-KR" altLang="en-US" sz="1400" b="1" dirty="0"/>
              <a:t>개를 </a:t>
            </a:r>
            <a:r>
              <a:rPr lang="ko-KR" altLang="en-US" sz="1400" b="1" dirty="0" smtClean="0"/>
              <a:t>생성</a:t>
            </a:r>
            <a:endParaRPr lang="en-US" altLang="ko-KR" sz="1400" b="1" dirty="0" smtClean="0"/>
          </a:p>
          <a:p>
            <a:pPr marL="882650" lvl="2" indent="-342900">
              <a:buFont typeface="Wingdings" pitchFamily="2" charset="2"/>
              <a:buChar char="ü"/>
            </a:pPr>
            <a:r>
              <a:rPr lang="ko-KR" altLang="en-US" sz="1400" b="1" dirty="0"/>
              <a:t>연산 버튼 </a:t>
            </a:r>
            <a:r>
              <a:rPr lang="ko-KR" altLang="en-US" sz="1400" b="1" dirty="0" err="1"/>
              <a:t>위젯에는</a:t>
            </a:r>
            <a:r>
              <a:rPr lang="ko-KR" altLang="en-US" sz="1400" b="1" dirty="0"/>
              <a:t> </a:t>
            </a:r>
            <a:r>
              <a:rPr lang="en-US" altLang="ko-KR" sz="1400" b="1" dirty="0" err="1"/>
              <a:t>layout_margin</a:t>
            </a:r>
            <a:r>
              <a:rPr lang="ko-KR" altLang="en-US" sz="1400" b="1" dirty="0"/>
              <a:t>을 적절히 </a:t>
            </a:r>
            <a:r>
              <a:rPr lang="ko-KR" altLang="en-US" sz="1400" b="1" dirty="0" smtClean="0"/>
              <a:t>지정</a:t>
            </a:r>
            <a:endParaRPr lang="en-US" altLang="ko-KR" sz="1400" b="1" dirty="0" smtClean="0"/>
          </a:p>
          <a:p>
            <a:pPr marL="882650" lvl="2" indent="-342900">
              <a:buFont typeface="Wingdings" pitchFamily="2" charset="2"/>
              <a:buChar char="ü"/>
            </a:pPr>
            <a:r>
              <a:rPr lang="ko-KR" altLang="en-US" sz="1400" b="1" dirty="0"/>
              <a:t>결과를 보여줄 </a:t>
            </a:r>
            <a:r>
              <a:rPr lang="en-US" altLang="ko-KR" sz="1400" b="1" dirty="0" err="1"/>
              <a:t>TextView</a:t>
            </a:r>
            <a:r>
              <a:rPr lang="ko-KR" altLang="en-US" sz="1400" b="1" dirty="0"/>
              <a:t>는 색상을 </a:t>
            </a:r>
            <a:r>
              <a:rPr lang="ko-KR" altLang="en-US" sz="1400" b="1" dirty="0" smtClean="0"/>
              <a:t>빨간색</a:t>
            </a:r>
            <a:r>
              <a:rPr lang="en-US" altLang="ko-KR" sz="1400" b="1" dirty="0" smtClean="0"/>
              <a:t>, </a:t>
            </a:r>
            <a:r>
              <a:rPr lang="ko-KR" altLang="en-US" sz="1400" b="1" dirty="0"/>
              <a:t>글자 크기는 </a:t>
            </a:r>
            <a:r>
              <a:rPr lang="en-US" altLang="ko-KR" sz="1400" b="1" dirty="0" smtClean="0"/>
              <a:t>20dp</a:t>
            </a:r>
          </a:p>
          <a:p>
            <a:pPr marL="882650" lvl="2" indent="-342900">
              <a:buFont typeface="Wingdings" pitchFamily="2" charset="2"/>
              <a:buChar char="ü"/>
            </a:pPr>
            <a:r>
              <a:rPr lang="ko-KR" altLang="en-US" sz="1400" b="1" dirty="0"/>
              <a:t>각 </a:t>
            </a:r>
            <a:r>
              <a:rPr lang="ko-KR" altLang="en-US" sz="1400" b="1" dirty="0" err="1"/>
              <a:t>위젯의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id</a:t>
            </a:r>
            <a:r>
              <a:rPr lang="ko-KR" altLang="en-US" sz="1400" b="1" dirty="0"/>
              <a:t>는 위에서부터 </a:t>
            </a:r>
            <a:r>
              <a:rPr lang="en-US" altLang="ko-KR" sz="1400" b="1" dirty="0"/>
              <a:t>Edit1, Edit2, BtnNum0~9, </a:t>
            </a:r>
            <a:r>
              <a:rPr lang="en-US" altLang="ko-KR" sz="1400" b="1" dirty="0" err="1"/>
              <a:t>BtnAdd</a:t>
            </a:r>
            <a:r>
              <a:rPr lang="en-US" altLang="ko-KR" sz="1400" b="1" dirty="0"/>
              <a:t>, </a:t>
            </a:r>
            <a:endParaRPr lang="en-US" altLang="ko-KR" sz="1400" b="1" dirty="0" smtClean="0"/>
          </a:p>
          <a:p>
            <a:pPr marL="539750" lvl="2" indent="0">
              <a:buNone/>
            </a:pPr>
            <a:r>
              <a:rPr lang="en-US" altLang="ko-KR" sz="1400" b="1" dirty="0"/>
              <a:t> </a:t>
            </a:r>
            <a:r>
              <a:rPr lang="en-US" altLang="ko-KR" sz="1400" b="1" dirty="0" smtClean="0"/>
              <a:t>     </a:t>
            </a:r>
            <a:r>
              <a:rPr lang="en-US" altLang="ko-KR" sz="1400" b="1" dirty="0" err="1" smtClean="0"/>
              <a:t>BtnSub</a:t>
            </a:r>
            <a:r>
              <a:rPr lang="en-US" altLang="ko-KR" sz="1400" b="1" dirty="0"/>
              <a:t>, </a:t>
            </a:r>
            <a:r>
              <a:rPr lang="en-US" altLang="ko-KR" sz="1400" b="1" dirty="0" err="1"/>
              <a:t>BtnMul</a:t>
            </a:r>
            <a:r>
              <a:rPr lang="en-US" altLang="ko-KR" sz="1400" b="1" dirty="0"/>
              <a:t>, </a:t>
            </a:r>
            <a:r>
              <a:rPr lang="en-US" altLang="ko-KR" sz="1400" b="1" dirty="0" err="1"/>
              <a:t>BtnDiv</a:t>
            </a:r>
            <a:r>
              <a:rPr lang="en-US" altLang="ko-KR" sz="1400" b="1" dirty="0"/>
              <a:t>, </a:t>
            </a:r>
            <a:r>
              <a:rPr lang="en-US" altLang="ko-KR" sz="1400" b="1" dirty="0" err="1"/>
              <a:t>TextResult</a:t>
            </a:r>
            <a:endParaRPr lang="en-US" altLang="ko-KR" sz="1400" b="1" dirty="0" smtClean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8042" y="2640812"/>
            <a:ext cx="2180952" cy="357142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2554" y="6275232"/>
            <a:ext cx="2180952" cy="15234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250" y="1213040"/>
            <a:ext cx="8191500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234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520112" cy="6477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기타 레이아웃 ▶</a:t>
            </a:r>
            <a:r>
              <a:rPr lang="ko-KR" altLang="en-US" sz="2400" dirty="0"/>
              <a:t> </a:t>
            </a:r>
            <a:r>
              <a:rPr lang="ko-KR" altLang="en-US" sz="2400" dirty="0" smtClean="0"/>
              <a:t>테이블레이아웃</a:t>
            </a:r>
            <a:r>
              <a:rPr lang="en-US" altLang="ko-KR" sz="2400" dirty="0" smtClean="0"/>
              <a:t>[5/8]</a:t>
            </a:r>
            <a:endParaRPr lang="ko-KR" altLang="en-US" sz="2400" dirty="0" smtClean="0"/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332012" y="2048256"/>
            <a:ext cx="8811988" cy="4352544"/>
          </a:xfrm>
        </p:spPr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화면 디자인 및 편집</a:t>
            </a:r>
            <a:endParaRPr lang="en-US" altLang="ko-KR" sz="16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606425" lvl="1" indent="-342900">
              <a:buFont typeface="Wingdings" pitchFamily="2" charset="2"/>
              <a:buChar char="v"/>
            </a:pPr>
            <a:endParaRPr lang="en-US" altLang="ko-KR" sz="1600" b="1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4593" y="2692059"/>
            <a:ext cx="4143855" cy="298357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970" y="2457781"/>
            <a:ext cx="4143856" cy="3184947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250" y="1213040"/>
            <a:ext cx="8191500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903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520112" cy="6477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기타 레이아웃 ▶</a:t>
            </a:r>
            <a:r>
              <a:rPr lang="ko-KR" altLang="en-US" sz="2400" dirty="0"/>
              <a:t> </a:t>
            </a:r>
            <a:r>
              <a:rPr lang="ko-KR" altLang="en-US" sz="2400" dirty="0" smtClean="0"/>
              <a:t>테이블레이아웃</a:t>
            </a:r>
            <a:r>
              <a:rPr lang="en-US" altLang="ko-KR" sz="2400" dirty="0" smtClean="0"/>
              <a:t>[6/8]</a:t>
            </a:r>
            <a:endParaRPr lang="ko-KR" altLang="en-US" sz="2400" dirty="0" smtClean="0"/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332012" y="2048256"/>
            <a:ext cx="8811988" cy="4352544"/>
          </a:xfrm>
        </p:spPr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Java 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코드 작성 및 수정</a:t>
            </a:r>
            <a:endParaRPr lang="en-US" altLang="ko-KR" sz="16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전역변수 선언</a:t>
            </a:r>
            <a:endParaRPr lang="en-US" altLang="ko-KR" sz="16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1149350" lvl="3" indent="-342900">
              <a:buFont typeface="Wingdings" panose="05000000000000000000" pitchFamily="2" charset="2"/>
              <a:buChar char="Ø"/>
            </a:pPr>
            <a:r>
              <a:rPr lang="ko-KR" altLang="en-US" sz="1400" b="1" dirty="0" smtClean="0">
                <a:latin typeface="맑은 고딕" pitchFamily="50" charset="-127"/>
                <a:ea typeface="맑은 고딕" pitchFamily="50" charset="-127"/>
              </a:rPr>
              <a:t>숫자 버튼을 제외한 </a:t>
            </a:r>
            <a:r>
              <a:rPr lang="en-US" altLang="ko-KR" sz="1400" b="1" dirty="0" smtClean="0">
                <a:latin typeface="맑은 고딕" pitchFamily="50" charset="-127"/>
                <a:ea typeface="맑은 고딕" pitchFamily="50" charset="-127"/>
              </a:rPr>
              <a:t>activity_main.xml</a:t>
            </a:r>
            <a:r>
              <a:rPr lang="ko-KR" altLang="en-US" sz="1400" b="1" dirty="0" smtClean="0">
                <a:latin typeface="맑은 고딕" pitchFamily="50" charset="-127"/>
                <a:ea typeface="맑은 고딕" pitchFamily="50" charset="-127"/>
              </a:rPr>
              <a:t>의 </a:t>
            </a:r>
            <a:r>
              <a:rPr lang="en-US" altLang="ko-KR" sz="1400" b="1" dirty="0" smtClean="0"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ko-KR" altLang="en-US" sz="1400" b="1" dirty="0" smtClean="0">
                <a:latin typeface="맑은 고딕" pitchFamily="50" charset="-127"/>
                <a:ea typeface="맑은 고딕" pitchFamily="50" charset="-127"/>
              </a:rPr>
              <a:t>개 위젯에 대응할 위젯 변수 </a:t>
            </a:r>
            <a:r>
              <a:rPr lang="en-US" altLang="ko-KR" sz="1400" b="1" dirty="0" smtClean="0"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ko-KR" altLang="en-US" sz="1400" b="1" dirty="0" smtClean="0">
                <a:latin typeface="맑은 고딕" pitchFamily="50" charset="-127"/>
                <a:ea typeface="맑은 고딕" pitchFamily="50" charset="-127"/>
              </a:rPr>
              <a:t>개</a:t>
            </a:r>
            <a:endParaRPr lang="en-US" altLang="ko-KR" sz="14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1149350" lvl="3" indent="-342900">
              <a:buFont typeface="Wingdings" panose="05000000000000000000" pitchFamily="2" charset="2"/>
              <a:buChar char="Ø"/>
            </a:pPr>
            <a:r>
              <a:rPr lang="ko-KR" altLang="en-US" sz="1400" b="1" dirty="0" smtClean="0">
                <a:latin typeface="맑은 고딕" pitchFamily="50" charset="-127"/>
                <a:ea typeface="맑은 고딕" pitchFamily="50" charset="-127"/>
              </a:rPr>
              <a:t>입력될 </a:t>
            </a:r>
            <a:r>
              <a:rPr lang="en-US" altLang="ko-KR" sz="1400" b="1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400" b="1" dirty="0" smtClean="0">
                <a:latin typeface="맑은 고딕" pitchFamily="50" charset="-127"/>
                <a:ea typeface="맑은 고딕" pitchFamily="50" charset="-127"/>
              </a:rPr>
              <a:t>개 문자열을 저장할 문자열 변수 </a:t>
            </a:r>
            <a:r>
              <a:rPr lang="en-US" altLang="ko-KR" sz="1400" b="1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400" b="1" dirty="0" smtClean="0">
                <a:latin typeface="맑은 고딕" pitchFamily="50" charset="-127"/>
                <a:ea typeface="맑은 고딕" pitchFamily="50" charset="-127"/>
              </a:rPr>
              <a:t>개</a:t>
            </a:r>
            <a:endParaRPr lang="en-US" altLang="ko-KR" sz="14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1149350" lvl="3" indent="-342900">
              <a:buFont typeface="Wingdings" panose="05000000000000000000" pitchFamily="2" charset="2"/>
              <a:buChar char="Ø"/>
            </a:pPr>
            <a:r>
              <a:rPr lang="ko-KR" altLang="en-US" sz="1400" b="1" dirty="0" smtClean="0">
                <a:latin typeface="맑은 고딕" pitchFamily="50" charset="-127"/>
                <a:ea typeface="맑은 고딕" pitchFamily="50" charset="-127"/>
              </a:rPr>
              <a:t>계산 결과를 저장할 정수 변수 </a:t>
            </a:r>
            <a:r>
              <a:rPr lang="en-US" altLang="ko-KR" sz="1400" b="1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400" b="1" dirty="0" smtClean="0">
                <a:latin typeface="맑은 고딕" pitchFamily="50" charset="-127"/>
                <a:ea typeface="맑은 고딕" pitchFamily="50" charset="-127"/>
              </a:rPr>
              <a:t>개</a:t>
            </a:r>
            <a:endParaRPr lang="en-US" altLang="ko-KR" sz="14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1149350" lvl="3" indent="-342900">
              <a:buFont typeface="Wingdings" panose="05000000000000000000" pitchFamily="2" charset="2"/>
              <a:buChar char="Ø"/>
            </a:pPr>
            <a:r>
              <a:rPr lang="en-US" altLang="ko-KR" sz="1400" b="1" dirty="0" smtClean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400" b="1" dirty="0" smtClean="0">
                <a:latin typeface="맑은 고딕" pitchFamily="50" charset="-127"/>
                <a:ea typeface="맑은 고딕" pitchFamily="50" charset="-127"/>
              </a:rPr>
              <a:t>개 숫자 버튼을 저장할 버튼 배열</a:t>
            </a:r>
            <a:endParaRPr lang="en-US" altLang="ko-KR" sz="14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1149350" lvl="3" indent="-342900">
              <a:buFont typeface="Wingdings" panose="05000000000000000000" pitchFamily="2" charset="2"/>
              <a:buChar char="Ø"/>
            </a:pPr>
            <a:r>
              <a:rPr lang="en-US" altLang="ko-KR" sz="1400" b="1" dirty="0" smtClean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400" b="1" dirty="0" smtClean="0">
                <a:latin typeface="맑은 고딕" pitchFamily="50" charset="-127"/>
                <a:ea typeface="맑은 고딕" pitchFamily="50" charset="-127"/>
              </a:rPr>
              <a:t>개 버튼의 </a:t>
            </a:r>
            <a:r>
              <a:rPr lang="en-US" altLang="ko-KR" sz="1400" b="1" dirty="0" smtClean="0">
                <a:latin typeface="맑은 고딕" pitchFamily="50" charset="-127"/>
                <a:ea typeface="맑은 고딕" pitchFamily="50" charset="-127"/>
              </a:rPr>
              <a:t>id</a:t>
            </a:r>
            <a:r>
              <a:rPr lang="ko-KR" altLang="en-US" sz="1400" b="1" dirty="0" smtClean="0">
                <a:latin typeface="맑은 고딕" pitchFamily="50" charset="-127"/>
                <a:ea typeface="맑은 고딕" pitchFamily="50" charset="-127"/>
              </a:rPr>
              <a:t>를 저장할 정수형 배열</a:t>
            </a:r>
            <a:endParaRPr lang="en-US" altLang="ko-KR" sz="14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1149350" lvl="3" indent="-342900">
              <a:buFont typeface="Wingdings" panose="05000000000000000000" pitchFamily="2" charset="2"/>
              <a:buChar char="Ø"/>
            </a:pPr>
            <a:r>
              <a:rPr lang="ko-KR" altLang="en-US" sz="1400" b="1" dirty="0" err="1" smtClean="0">
                <a:latin typeface="맑은 고딕" pitchFamily="50" charset="-127"/>
                <a:ea typeface="맑은 고딕" pitchFamily="50" charset="-127"/>
              </a:rPr>
              <a:t>증가값으로</a:t>
            </a:r>
            <a:r>
              <a:rPr lang="ko-KR" altLang="en-US" sz="1400" b="1" dirty="0" smtClean="0">
                <a:latin typeface="맑은 고딕" pitchFamily="50" charset="-127"/>
                <a:ea typeface="맑은 고딕" pitchFamily="50" charset="-127"/>
              </a:rPr>
              <a:t> 사용할 정수 변수</a:t>
            </a:r>
            <a:endParaRPr lang="en-US" altLang="ko-KR" sz="14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606425" lvl="1" indent="-342900">
              <a:buFont typeface="Wingdings" pitchFamily="2" charset="2"/>
              <a:buChar char="v"/>
            </a:pPr>
            <a:endParaRPr lang="en-US" altLang="ko-KR" sz="1600" b="1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700" y="3415775"/>
            <a:ext cx="4409798" cy="3103779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50" y="1213040"/>
            <a:ext cx="8191500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722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520112" cy="6477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기타 레이아웃 ▶</a:t>
            </a:r>
            <a:r>
              <a:rPr lang="ko-KR" altLang="en-US" sz="2400" dirty="0"/>
              <a:t> </a:t>
            </a:r>
            <a:r>
              <a:rPr lang="ko-KR" altLang="en-US" sz="2400" dirty="0" smtClean="0"/>
              <a:t>테이블레이아웃</a:t>
            </a:r>
            <a:r>
              <a:rPr lang="en-US" altLang="ko-KR" sz="2400" dirty="0" smtClean="0"/>
              <a:t>[7/8]</a:t>
            </a:r>
            <a:endParaRPr lang="ko-KR" altLang="en-US" sz="2400" dirty="0" smtClean="0"/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332012" y="2048256"/>
            <a:ext cx="8811988" cy="4352544"/>
          </a:xfrm>
        </p:spPr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Java 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코드 작성 및 수정</a:t>
            </a:r>
            <a:endParaRPr lang="en-US" altLang="ko-KR" sz="16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숫자 버튼이 없다고 가정하고 연산 버튼을 터치했을 때의 내용을 코딩</a:t>
            </a:r>
            <a:endParaRPr lang="en-US" altLang="ko-KR" sz="16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032" y="2792554"/>
            <a:ext cx="3849461" cy="363736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50" y="1213040"/>
            <a:ext cx="8191500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727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520112" cy="6477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기타 레이아웃 ▶</a:t>
            </a:r>
            <a:r>
              <a:rPr lang="ko-KR" altLang="en-US" sz="2400" dirty="0"/>
              <a:t> </a:t>
            </a:r>
            <a:r>
              <a:rPr lang="ko-KR" altLang="en-US" sz="2400" dirty="0" smtClean="0"/>
              <a:t>테이블레이아웃</a:t>
            </a:r>
            <a:r>
              <a:rPr lang="en-US" altLang="ko-KR" sz="2400" dirty="0" smtClean="0"/>
              <a:t>[8/8]</a:t>
            </a:r>
            <a:endParaRPr lang="ko-KR" altLang="en-US" sz="2400" dirty="0" smtClean="0"/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332012" y="2048256"/>
            <a:ext cx="8811988" cy="4352544"/>
          </a:xfrm>
        </p:spPr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Java 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코드 작성 및 수정</a:t>
            </a:r>
            <a:endParaRPr lang="en-US" altLang="ko-KR" sz="16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숫자 버튼 </a:t>
            </a:r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개를 배열 변수에 대입한 후에 각 버튼의 클릭 이벤트 </a:t>
            </a:r>
            <a:r>
              <a:rPr lang="ko-KR" altLang="en-US" sz="1600" b="1" dirty="0" err="1">
                <a:latin typeface="맑은 고딕" pitchFamily="50" charset="-127"/>
                <a:ea typeface="맑은 고딕" pitchFamily="50" charset="-127"/>
              </a:rPr>
              <a:t>리스너를</a:t>
            </a: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만듦</a:t>
            </a:r>
            <a:endParaRPr lang="en-US" altLang="ko-KR" sz="16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021" y="2789670"/>
            <a:ext cx="3439711" cy="362948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50" y="1213040"/>
            <a:ext cx="8191500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643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520112" cy="647700"/>
          </a:xfrm>
        </p:spPr>
        <p:txBody>
          <a:bodyPr/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. </a:t>
            </a:r>
            <a:r>
              <a:rPr lang="ko-KR" altLang="en-US" dirty="0" smtClean="0"/>
              <a:t>기타 레이아웃 </a:t>
            </a:r>
            <a:r>
              <a:rPr lang="ko-KR" altLang="en-US" dirty="0"/>
              <a:t>▶</a:t>
            </a:r>
            <a:r>
              <a:rPr lang="ko-KR" altLang="en-US" sz="2400" dirty="0"/>
              <a:t> </a:t>
            </a:r>
            <a:r>
              <a:rPr lang="ko-KR" altLang="en-US" sz="2400" dirty="0" err="1" smtClean="0"/>
              <a:t>그리드레이아웃</a:t>
            </a:r>
            <a:r>
              <a:rPr lang="en-US" altLang="ko-KR" sz="2400" dirty="0" smtClean="0"/>
              <a:t>[1/4]</a:t>
            </a:r>
            <a:endParaRPr lang="ko-KR" altLang="en-US" sz="2400" dirty="0" smtClean="0"/>
          </a:p>
        </p:txBody>
      </p:sp>
      <p:sp>
        <p:nvSpPr>
          <p:cNvPr id="4" name="내용 개체 틀 2"/>
          <p:cNvSpPr>
            <a:spLocks noGrp="1"/>
          </p:cNvSpPr>
          <p:nvPr>
            <p:ph idx="4294967295"/>
          </p:nvPr>
        </p:nvSpPr>
        <p:spPr>
          <a:xfrm>
            <a:off x="56282" y="1489074"/>
            <a:ext cx="8963025" cy="4788895"/>
          </a:xfrm>
        </p:spPr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ko-KR" altLang="en-US" sz="2400" b="1" dirty="0" err="1" smtClean="0">
                <a:latin typeface="맑은 고딕" pitchFamily="50" charset="-127"/>
                <a:ea typeface="맑은 고딕" pitchFamily="50" charset="-127"/>
              </a:rPr>
              <a:t>그리드레이아웃</a:t>
            </a: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2400" b="1" dirty="0" err="1" smtClean="0">
                <a:latin typeface="맑은 고딕" pitchFamily="50" charset="-127"/>
                <a:ea typeface="맑은 고딕" pitchFamily="50" charset="-127"/>
              </a:rPr>
              <a:t>GridLayout</a:t>
            </a: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itchFamily="2" charset="2"/>
              <a:buChar char="ü"/>
            </a:pP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테이블레이아웃처럼 위젯을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표 형태로 배치할 때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사용하지만 좀 더 직관적임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itchFamily="2" charset="2"/>
              <a:buChar char="ü"/>
            </a:pP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Android 4.0(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아이스크림 샌드위치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, API 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14)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부터 지원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995" y="2775153"/>
            <a:ext cx="3806587" cy="3590019"/>
          </a:xfrm>
          <a:prstGeom prst="rect">
            <a:avLst/>
          </a:prstGeom>
        </p:spPr>
      </p:pic>
      <p:pic>
        <p:nvPicPr>
          <p:cNvPr id="2" name="Picture 1" descr="스크린샷 2017-02-26 오후 3.42.4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689" y="2881794"/>
            <a:ext cx="2012722" cy="3604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043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4294967295"/>
          </p:nvPr>
        </p:nvSpPr>
        <p:spPr>
          <a:xfrm>
            <a:off x="295275" y="1489075"/>
            <a:ext cx="8524875" cy="43132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400" b="1" dirty="0">
                <a:latin typeface="맑은 고딕" panose="020B0503020000020004" pitchFamily="50" charset="-127"/>
              </a:rPr>
              <a:t>01 </a:t>
            </a:r>
            <a:r>
              <a:rPr lang="ko-KR" altLang="en-US" sz="2400" b="1" dirty="0" smtClean="0">
                <a:latin typeface="맑은 고딕" panose="020B0503020000020004" pitchFamily="50" charset="-127"/>
              </a:rPr>
              <a:t>레이아웃의 개요</a:t>
            </a:r>
            <a:endParaRPr lang="en-US" altLang="ko-KR" sz="2400" b="1" dirty="0">
              <a:latin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sz="2400" b="1" dirty="0">
                <a:latin typeface="맑은 고딕" panose="020B0503020000020004" pitchFamily="50" charset="-127"/>
              </a:rPr>
              <a:t>02 </a:t>
            </a:r>
            <a:r>
              <a:rPr lang="ko-KR" altLang="en-US" sz="2400" b="1" dirty="0" err="1" smtClean="0">
                <a:latin typeface="맑은 고딕" panose="020B0503020000020004" pitchFamily="50" charset="-127"/>
              </a:rPr>
              <a:t>리니어레이아웃</a:t>
            </a:r>
            <a:endParaRPr lang="en-US" altLang="ko-KR" sz="2400" b="1" dirty="0">
              <a:latin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sz="2400" b="1" dirty="0">
                <a:latin typeface="맑은 고딕" panose="020B0503020000020004" pitchFamily="50" charset="-127"/>
              </a:rPr>
              <a:t>03 </a:t>
            </a:r>
            <a:r>
              <a:rPr lang="ko-KR" altLang="en-US" sz="2400" b="1" dirty="0" smtClean="0">
                <a:latin typeface="맑은 고딕" panose="020B0503020000020004" pitchFamily="50" charset="-127"/>
              </a:rPr>
              <a:t>기타 레이아웃</a:t>
            </a:r>
            <a:endParaRPr lang="en-US" altLang="ko-KR" sz="2400" b="1" dirty="0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1735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520112" cy="647700"/>
          </a:xfrm>
        </p:spPr>
        <p:txBody>
          <a:bodyPr/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. </a:t>
            </a:r>
            <a:r>
              <a:rPr lang="ko-KR" altLang="en-US" dirty="0" smtClean="0"/>
              <a:t>기타 레이아웃 </a:t>
            </a:r>
            <a:r>
              <a:rPr lang="ko-KR" altLang="en-US" dirty="0"/>
              <a:t>▶</a:t>
            </a:r>
            <a:r>
              <a:rPr lang="ko-KR" altLang="en-US" sz="2400" dirty="0"/>
              <a:t> </a:t>
            </a:r>
            <a:r>
              <a:rPr lang="ko-KR" altLang="en-US" sz="2400" dirty="0" err="1" smtClean="0"/>
              <a:t>그리드레이아웃</a:t>
            </a:r>
            <a:r>
              <a:rPr lang="en-US" altLang="ko-KR" sz="2400" dirty="0" smtClean="0"/>
              <a:t>[2/4]</a:t>
            </a:r>
            <a:endParaRPr lang="ko-KR" altLang="en-US" sz="2400" dirty="0" smtClean="0"/>
          </a:p>
        </p:txBody>
      </p:sp>
      <p:sp>
        <p:nvSpPr>
          <p:cNvPr id="4" name="내용 개체 틀 2"/>
          <p:cNvSpPr>
            <a:spLocks noGrp="1"/>
          </p:cNvSpPr>
          <p:nvPr>
            <p:ph idx="4294967295"/>
          </p:nvPr>
        </p:nvSpPr>
        <p:spPr>
          <a:xfrm>
            <a:off x="56282" y="1489074"/>
            <a:ext cx="9087718" cy="4788895"/>
          </a:xfrm>
        </p:spPr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ko-KR" altLang="en-US" sz="2400" b="1" dirty="0" err="1" smtClean="0">
                <a:latin typeface="맑은 고딕" pitchFamily="50" charset="-127"/>
                <a:ea typeface="맑은 고딕" pitchFamily="50" charset="-127"/>
              </a:rPr>
              <a:t>그리드레이아웃</a:t>
            </a:r>
            <a:r>
              <a:rPr lang="en-US" altLang="ko-KR" sz="24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속성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itchFamily="2" charset="2"/>
              <a:buChar char="ü"/>
            </a:pP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en-US" altLang="ko-KR" b="1" dirty="0" err="1">
                <a:latin typeface="맑은 고딕" pitchFamily="50" charset="-127"/>
                <a:ea typeface="맑은 고딕" pitchFamily="50" charset="-127"/>
              </a:rPr>
              <a:t>GridLayout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자체에 자주 사용되는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속성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1149350" lvl="3" indent="-342900">
              <a:buFont typeface="Wingdings" panose="05000000000000000000" pitchFamily="2" charset="2"/>
              <a:buChar char="Ø"/>
            </a:pP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rowCount :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행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개수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1149350" lvl="3" indent="-342900">
              <a:buFont typeface="Wingdings" panose="05000000000000000000" pitchFamily="2" charset="2"/>
              <a:buChar char="Ø"/>
            </a:pP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columnCount :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열의 수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1149350" lvl="3" indent="-342900">
              <a:buFont typeface="Wingdings" panose="05000000000000000000" pitchFamily="2" charset="2"/>
              <a:buChar char="Ø"/>
            </a:pP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Orientation 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b="1" dirty="0" err="1">
                <a:latin typeface="맑은 고딕" pitchFamily="50" charset="-127"/>
                <a:ea typeface="맑은 고딕" pitchFamily="50" charset="-127"/>
              </a:rPr>
              <a:t>그리드를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 수평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방향을 우선할지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수직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방향을 우선할지를 결정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1149350" lvl="3" indent="-342900">
              <a:buFont typeface="Wingdings" panose="05000000000000000000" pitchFamily="2" charset="2"/>
              <a:buChar char="Ø"/>
            </a:pP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itchFamily="2" charset="2"/>
              <a:buChar char="ü"/>
            </a:pPr>
            <a:r>
              <a:rPr lang="ko-KR" altLang="en-US" b="1" dirty="0" err="1">
                <a:latin typeface="맑은 고딕" pitchFamily="50" charset="-127"/>
                <a:ea typeface="맑은 고딕" pitchFamily="50" charset="-127"/>
              </a:rPr>
              <a:t>그리드레이아웃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 안에 포함될 </a:t>
            </a:r>
            <a:r>
              <a:rPr lang="ko-KR" altLang="en-US" b="1" dirty="0" err="1">
                <a:latin typeface="맑은 고딕" pitchFamily="50" charset="-127"/>
                <a:ea typeface="맑은 고딕" pitchFamily="50" charset="-127"/>
              </a:rPr>
              <a:t>위젯에서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 자주 사용되는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속성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1149350" lvl="3" indent="-342900">
              <a:buFont typeface="Wingdings" panose="05000000000000000000" pitchFamily="2" charset="2"/>
              <a:buChar char="Ø"/>
            </a:pPr>
            <a:r>
              <a:rPr lang="en-US" altLang="ko-KR" b="1" dirty="0" err="1" smtClean="0">
                <a:latin typeface="맑은 고딕" pitchFamily="50" charset="-127"/>
                <a:ea typeface="맑은 고딕" pitchFamily="50" charset="-127"/>
              </a:rPr>
              <a:t>Layout_row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자신이 위치할 행 번호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(0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번부터 시작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1149350" lvl="3" indent="-342900">
              <a:buFont typeface="Wingdings" panose="05000000000000000000" pitchFamily="2" charset="2"/>
              <a:buChar char="Ø"/>
            </a:pPr>
            <a:r>
              <a:rPr lang="en-US" altLang="ko-KR" b="1" dirty="0" err="1" smtClean="0">
                <a:latin typeface="맑은 고딕" pitchFamily="50" charset="-127"/>
                <a:ea typeface="맑은 고딕" pitchFamily="50" charset="-127"/>
              </a:rPr>
              <a:t>Layout_column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자신이 위치할 열 번호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(0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번부터 시작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1149350" lvl="3" indent="-342900">
              <a:buFont typeface="Wingdings" panose="05000000000000000000" pitchFamily="2" charset="2"/>
              <a:buChar char="Ø"/>
            </a:pPr>
            <a:r>
              <a:rPr lang="en-US" altLang="ko-KR" b="1" dirty="0" err="1" smtClean="0">
                <a:latin typeface="맑은 고딕" pitchFamily="50" charset="-127"/>
                <a:ea typeface="맑은 고딕" pitchFamily="50" charset="-127"/>
              </a:rPr>
              <a:t>Layout_rowSpan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행을 지정된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수만큼 확장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1149350" lvl="3" indent="-342900">
              <a:buFont typeface="Wingdings" panose="05000000000000000000" pitchFamily="2" charset="2"/>
              <a:buChar char="Ø"/>
            </a:pPr>
            <a:r>
              <a:rPr lang="en-US" altLang="ko-KR" b="1" dirty="0" err="1">
                <a:latin typeface="맑은 고딕" pitchFamily="50" charset="-127"/>
                <a:ea typeface="맑은 고딕" pitchFamily="50" charset="-127"/>
              </a:rPr>
              <a:t>layout_columnSpan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 :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열을 지정된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수만큼 확장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1149350" lvl="3" indent="-342900">
              <a:buFont typeface="Wingdings" panose="05000000000000000000" pitchFamily="2" charset="2"/>
              <a:buChar char="Ø"/>
            </a:pP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layout_gravity 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주로 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fill, </a:t>
            </a:r>
            <a:r>
              <a:rPr lang="en-US" altLang="ko-KR" b="1" dirty="0" err="1">
                <a:latin typeface="맑은 고딕" pitchFamily="50" charset="-127"/>
                <a:ea typeface="맑은 고딕" pitchFamily="50" charset="-127"/>
              </a:rPr>
              <a:t>fill_vertical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b="1" dirty="0" err="1">
                <a:latin typeface="맑은 고딕" pitchFamily="50" charset="-127"/>
                <a:ea typeface="맑은 고딕" pitchFamily="50" charset="-127"/>
              </a:rPr>
              <a:t>fill_horizontal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등으로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지정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06450" lvl="3" indent="0">
              <a:buNone/>
            </a:pP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         	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           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행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또는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열 </a:t>
            </a:r>
            <a:r>
              <a:rPr lang="ko-KR" altLang="en-US" b="1" dirty="0" err="1" smtClean="0">
                <a:latin typeface="맑은 고딕" pitchFamily="50" charset="-127"/>
                <a:ea typeface="맑은 고딕" pitchFamily="50" charset="-127"/>
              </a:rPr>
              <a:t>확장시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b="1" dirty="0" err="1">
                <a:latin typeface="맑은 고딕" pitchFamily="50" charset="-127"/>
                <a:ea typeface="맑은 고딕" pitchFamily="50" charset="-127"/>
              </a:rPr>
              <a:t>위젯을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 확장된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셀에 꽉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채우는 효과를 냄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41586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520112" cy="647700"/>
          </a:xfrm>
        </p:spPr>
        <p:txBody>
          <a:bodyPr/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. </a:t>
            </a:r>
            <a:r>
              <a:rPr lang="ko-KR" altLang="en-US" dirty="0" smtClean="0"/>
              <a:t>기타 레이아웃 </a:t>
            </a:r>
            <a:r>
              <a:rPr lang="ko-KR" altLang="en-US" dirty="0"/>
              <a:t>▶</a:t>
            </a:r>
            <a:r>
              <a:rPr lang="ko-KR" altLang="en-US" sz="2400" dirty="0"/>
              <a:t> </a:t>
            </a:r>
            <a:r>
              <a:rPr lang="ko-KR" altLang="en-US" sz="2400" dirty="0" err="1" smtClean="0"/>
              <a:t>그리드레이아웃</a:t>
            </a:r>
            <a:r>
              <a:rPr lang="en-US" altLang="ko-KR" sz="2400" dirty="0" smtClean="0"/>
              <a:t>[3/4]</a:t>
            </a:r>
            <a:endParaRPr lang="ko-KR" altLang="en-US" sz="2400" dirty="0" smtClean="0"/>
          </a:p>
        </p:txBody>
      </p:sp>
      <p:sp>
        <p:nvSpPr>
          <p:cNvPr id="4" name="내용 개체 틀 2"/>
          <p:cNvSpPr>
            <a:spLocks noGrp="1"/>
          </p:cNvSpPr>
          <p:nvPr>
            <p:ph idx="4294967295"/>
          </p:nvPr>
        </p:nvSpPr>
        <p:spPr>
          <a:xfrm>
            <a:off x="56282" y="1489074"/>
            <a:ext cx="9087718" cy="4788895"/>
          </a:xfrm>
        </p:spPr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ko-KR" altLang="en-US" sz="2400" b="1" dirty="0" err="1" smtClean="0">
                <a:latin typeface="맑은 고딕" pitchFamily="50" charset="-127"/>
                <a:ea typeface="맑은 고딕" pitchFamily="50" charset="-127"/>
              </a:rPr>
              <a:t>그리드레이아웃</a:t>
            </a:r>
            <a:r>
              <a:rPr lang="en-US" altLang="ko-KR" sz="24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예제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828" y="1995387"/>
            <a:ext cx="4680479" cy="4458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092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520112" cy="6477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기타 레이아웃 ▶ </a:t>
            </a:r>
            <a:r>
              <a:rPr lang="ko-KR" altLang="en-US" sz="2400" dirty="0" err="1"/>
              <a:t>그리드레이아웃</a:t>
            </a:r>
            <a:r>
              <a:rPr lang="en-US" altLang="ko-KR" sz="2400" dirty="0" smtClean="0"/>
              <a:t>[4/4]</a:t>
            </a:r>
            <a:endParaRPr lang="ko-KR" altLang="en-US" sz="2400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38" y="1144925"/>
            <a:ext cx="7629946" cy="5151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25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520112" cy="647700"/>
          </a:xfrm>
        </p:spPr>
        <p:txBody>
          <a:bodyPr/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. </a:t>
            </a:r>
            <a:r>
              <a:rPr lang="ko-KR" altLang="en-US" dirty="0" smtClean="0"/>
              <a:t>기타 레이아웃 </a:t>
            </a:r>
            <a:r>
              <a:rPr lang="ko-KR" altLang="en-US" dirty="0"/>
              <a:t>▶</a:t>
            </a:r>
            <a:r>
              <a:rPr lang="ko-KR" altLang="en-US" sz="2400" dirty="0"/>
              <a:t> </a:t>
            </a:r>
            <a:r>
              <a:rPr lang="ko-KR" altLang="en-US" sz="2400" dirty="0" smtClean="0"/>
              <a:t>프레임레이아웃</a:t>
            </a:r>
            <a:r>
              <a:rPr lang="en-US" altLang="ko-KR" sz="2400" dirty="0" smtClean="0"/>
              <a:t>[1/3]</a:t>
            </a:r>
            <a:endParaRPr lang="ko-KR" altLang="en-US" sz="2400" dirty="0" smtClean="0"/>
          </a:p>
        </p:txBody>
      </p:sp>
      <p:sp>
        <p:nvSpPr>
          <p:cNvPr id="4" name="내용 개체 틀 2"/>
          <p:cNvSpPr>
            <a:spLocks noGrp="1"/>
          </p:cNvSpPr>
          <p:nvPr>
            <p:ph idx="4294967295"/>
          </p:nvPr>
        </p:nvSpPr>
        <p:spPr>
          <a:xfrm>
            <a:off x="56282" y="1489074"/>
            <a:ext cx="8963025" cy="4788895"/>
          </a:xfrm>
        </p:spPr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프레임레이아웃</a:t>
            </a: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2400" b="1" dirty="0" err="1" smtClean="0">
                <a:latin typeface="맑은 고딕" pitchFamily="50" charset="-127"/>
                <a:ea typeface="맑은 고딕" pitchFamily="50" charset="-127"/>
              </a:rPr>
              <a:t>FrameLayout</a:t>
            </a: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itchFamily="2" charset="2"/>
              <a:buChar char="ü"/>
            </a:pP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단순히 레이아웃 내의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위젯을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왼쪽 상단부터 겹쳐서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출력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itchFamily="2" charset="2"/>
              <a:buChar char="ü"/>
            </a:pP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프레임레이아웃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자체로 사용하기보다는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탭 </a:t>
            </a:r>
            <a:r>
              <a:rPr lang="ko-KR" altLang="en-US" b="1" dirty="0" err="1">
                <a:latin typeface="맑은 고딕" pitchFamily="50" charset="-127"/>
                <a:ea typeface="맑은 고딕" pitchFamily="50" charset="-127"/>
              </a:rPr>
              <a:t>위젯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 등과 혼용해서 사용할 때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유용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328" y="2845237"/>
            <a:ext cx="49911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22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520112" cy="647700"/>
          </a:xfrm>
        </p:spPr>
        <p:txBody>
          <a:bodyPr/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. </a:t>
            </a:r>
            <a:r>
              <a:rPr lang="ko-KR" altLang="en-US" dirty="0" smtClean="0"/>
              <a:t>기타 레이아웃 </a:t>
            </a:r>
            <a:r>
              <a:rPr lang="ko-KR" altLang="en-US" dirty="0"/>
              <a:t>▶</a:t>
            </a:r>
            <a:r>
              <a:rPr lang="ko-KR" altLang="en-US" sz="2400" dirty="0"/>
              <a:t> </a:t>
            </a:r>
            <a:r>
              <a:rPr lang="ko-KR" altLang="en-US" sz="2400" dirty="0" smtClean="0"/>
              <a:t>프레임레이아웃</a:t>
            </a:r>
            <a:r>
              <a:rPr lang="en-US" altLang="ko-KR" sz="2400" dirty="0" smtClean="0"/>
              <a:t>[2/3]</a:t>
            </a:r>
            <a:endParaRPr lang="ko-KR" altLang="en-US" sz="2400" dirty="0" smtClean="0"/>
          </a:p>
        </p:txBody>
      </p:sp>
      <p:sp>
        <p:nvSpPr>
          <p:cNvPr id="4" name="내용 개체 틀 2"/>
          <p:cNvSpPr>
            <a:spLocks noGrp="1"/>
          </p:cNvSpPr>
          <p:nvPr>
            <p:ph idx="4294967295"/>
          </p:nvPr>
        </p:nvSpPr>
        <p:spPr>
          <a:xfrm>
            <a:off x="56282" y="1489074"/>
            <a:ext cx="8963025" cy="4788895"/>
          </a:xfrm>
        </p:spPr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프레임레이아웃의 속성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itchFamily="2" charset="2"/>
              <a:buChar char="ü"/>
            </a:pP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foreground :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프레임레이아웃의 전경 이미지를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지정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itchFamily="2" charset="2"/>
              <a:buChar char="ü"/>
            </a:pPr>
            <a:r>
              <a:rPr lang="en-US" altLang="ko-KR" b="1" dirty="0" err="1">
                <a:latin typeface="맑은 고딕" pitchFamily="50" charset="-127"/>
                <a:ea typeface="맑은 고딕" pitchFamily="50" charset="-127"/>
              </a:rPr>
              <a:t>foregroundGravity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 :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전경 이미지의 위치를 지정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12735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520112" cy="647700"/>
          </a:xfrm>
        </p:spPr>
        <p:txBody>
          <a:bodyPr/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. </a:t>
            </a:r>
            <a:r>
              <a:rPr lang="ko-KR" altLang="en-US" dirty="0" smtClean="0"/>
              <a:t>기타 레이아웃 </a:t>
            </a:r>
            <a:r>
              <a:rPr lang="ko-KR" altLang="en-US" dirty="0"/>
              <a:t>▶</a:t>
            </a:r>
            <a:r>
              <a:rPr lang="ko-KR" altLang="en-US" sz="2400" dirty="0"/>
              <a:t> </a:t>
            </a:r>
            <a:r>
              <a:rPr lang="ko-KR" altLang="en-US" sz="2400" dirty="0" smtClean="0"/>
              <a:t>프레임레이아웃</a:t>
            </a:r>
            <a:r>
              <a:rPr lang="en-US" altLang="ko-KR" sz="2400" dirty="0" smtClean="0"/>
              <a:t>[3/3]</a:t>
            </a:r>
            <a:endParaRPr lang="ko-KR" altLang="en-US" sz="2400" dirty="0" smtClean="0"/>
          </a:p>
        </p:txBody>
      </p:sp>
      <p:sp>
        <p:nvSpPr>
          <p:cNvPr id="4" name="내용 개체 틀 2"/>
          <p:cNvSpPr>
            <a:spLocks noGrp="1"/>
          </p:cNvSpPr>
          <p:nvPr>
            <p:ph idx="4294967295"/>
          </p:nvPr>
        </p:nvSpPr>
        <p:spPr>
          <a:xfrm>
            <a:off x="56282" y="1489074"/>
            <a:ext cx="8963025" cy="4788895"/>
          </a:xfrm>
        </p:spPr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프레임레이아웃의 예제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660" y="1987108"/>
            <a:ext cx="7468547" cy="379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678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111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520112" cy="647700"/>
          </a:xfrm>
        </p:spPr>
        <p:txBody>
          <a:bodyPr/>
          <a:lstStyle/>
          <a:p>
            <a:r>
              <a:rPr lang="en-US" altLang="ko-KR" dirty="0"/>
              <a:t>1</a:t>
            </a:r>
            <a:r>
              <a:rPr lang="en-US" altLang="ko-KR" dirty="0" smtClean="0"/>
              <a:t>. </a:t>
            </a:r>
            <a:r>
              <a:rPr lang="ko-KR" altLang="en-US" dirty="0" smtClean="0"/>
              <a:t>레이아웃 개요 </a:t>
            </a:r>
            <a:r>
              <a:rPr lang="ko-KR" altLang="en-US" dirty="0"/>
              <a:t>▶</a:t>
            </a:r>
            <a:r>
              <a:rPr lang="ko-KR" altLang="en-US" sz="2400" dirty="0"/>
              <a:t> </a:t>
            </a:r>
            <a:r>
              <a:rPr lang="ko-KR" altLang="en-US" sz="2400" dirty="0" smtClean="0"/>
              <a:t>레이아웃 기본 개념</a:t>
            </a:r>
            <a:r>
              <a:rPr lang="en-US" altLang="ko-KR" sz="2400" dirty="0" smtClean="0"/>
              <a:t>[1/2]</a:t>
            </a:r>
            <a:endParaRPr lang="ko-KR" altLang="en-US" sz="2400" dirty="0" smtClean="0"/>
          </a:p>
        </p:txBody>
      </p:sp>
      <p:sp>
        <p:nvSpPr>
          <p:cNvPr id="4" name="내용 개체 틀 2"/>
          <p:cNvSpPr>
            <a:spLocks noGrp="1"/>
          </p:cNvSpPr>
          <p:nvPr>
            <p:ph idx="4294967295"/>
          </p:nvPr>
        </p:nvSpPr>
        <p:spPr>
          <a:xfrm>
            <a:off x="56282" y="1489074"/>
            <a:ext cx="8963025" cy="4788895"/>
          </a:xfrm>
        </p:spPr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레이아웃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itchFamily="2" charset="2"/>
              <a:buChar char="ü"/>
            </a:pP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ViewGroup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클래스로부터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상속받으며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내부에 무엇을 담는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용도로 사용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itchFamily="2" charset="2"/>
              <a:buChar char="ü"/>
            </a:pP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레이아웃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중에서 가장 많이 사용되는 것은 </a:t>
            </a:r>
            <a:r>
              <a:rPr lang="ko-KR" altLang="en-US" b="1" dirty="0" err="1" smtClean="0">
                <a:latin typeface="맑은 고딕" pitchFamily="50" charset="-127"/>
                <a:ea typeface="맑은 고딕" pitchFamily="50" charset="-127"/>
              </a:rPr>
              <a:t>리니어레이아웃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b="1" dirty="0" err="1">
                <a:latin typeface="맑은 고딕" pitchFamily="50" charset="-127"/>
                <a:ea typeface="맑은 고딕" pitchFamily="50" charset="-127"/>
              </a:rPr>
              <a:t>LinearLayout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175" y="2935480"/>
            <a:ext cx="8181975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315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520112" cy="647700"/>
          </a:xfrm>
        </p:spPr>
        <p:txBody>
          <a:bodyPr/>
          <a:lstStyle/>
          <a:p>
            <a:r>
              <a:rPr lang="en-US" altLang="ko-KR" dirty="0"/>
              <a:t>1</a:t>
            </a:r>
            <a:r>
              <a:rPr lang="en-US" altLang="ko-KR" dirty="0" smtClean="0"/>
              <a:t>. </a:t>
            </a:r>
            <a:r>
              <a:rPr lang="ko-KR" altLang="en-US" dirty="0" smtClean="0"/>
              <a:t>레이아웃 개요 </a:t>
            </a:r>
            <a:r>
              <a:rPr lang="ko-KR" altLang="en-US" dirty="0"/>
              <a:t>▶</a:t>
            </a:r>
            <a:r>
              <a:rPr lang="ko-KR" altLang="en-US" sz="2400" dirty="0"/>
              <a:t> </a:t>
            </a:r>
            <a:r>
              <a:rPr lang="ko-KR" altLang="en-US" sz="2400" dirty="0" smtClean="0"/>
              <a:t>레이아웃 기본 개념</a:t>
            </a:r>
            <a:r>
              <a:rPr lang="en-US" altLang="ko-KR" sz="2400" dirty="0" smtClean="0"/>
              <a:t>[2/2]</a:t>
            </a:r>
            <a:endParaRPr lang="ko-KR" altLang="en-US" sz="2400" dirty="0" smtClean="0"/>
          </a:p>
        </p:txBody>
      </p:sp>
      <p:sp>
        <p:nvSpPr>
          <p:cNvPr id="4" name="내용 개체 틀 2"/>
          <p:cNvSpPr>
            <a:spLocks noGrp="1"/>
          </p:cNvSpPr>
          <p:nvPr>
            <p:ph idx="4294967295"/>
          </p:nvPr>
        </p:nvSpPr>
        <p:spPr>
          <a:xfrm>
            <a:off x="56282" y="1489074"/>
            <a:ext cx="8963025" cy="4788895"/>
          </a:xfrm>
        </p:spPr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레이아웃에서 자주 사용되는 속성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itchFamily="2" charset="2"/>
              <a:buChar char="ü"/>
            </a:pP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orientation :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레이아웃 안에 배치할 </a:t>
            </a:r>
            <a:r>
              <a:rPr lang="ko-KR" altLang="en-US" b="1" dirty="0" err="1">
                <a:latin typeface="맑은 고딕" pitchFamily="50" charset="-127"/>
                <a:ea typeface="맑은 고딕" pitchFamily="50" charset="-127"/>
              </a:rPr>
              <a:t>위젯의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 수직 또는 수평 방향을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설정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itchFamily="2" charset="2"/>
              <a:buChar char="ü"/>
            </a:pP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gravity :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레이아웃 안에 배치할 </a:t>
            </a:r>
            <a:r>
              <a:rPr lang="ko-KR" altLang="en-US" b="1" dirty="0" err="1">
                <a:latin typeface="맑은 고딕" pitchFamily="50" charset="-127"/>
                <a:ea typeface="맑은 고딕" pitchFamily="50" charset="-127"/>
              </a:rPr>
              <a:t>위젯의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 정렬 방향을 좌측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우측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중앙으로 설정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itchFamily="2" charset="2"/>
              <a:buChar char="ü"/>
            </a:pP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padding :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레이아웃 안에 배치할 </a:t>
            </a:r>
            <a:r>
              <a:rPr lang="ko-KR" altLang="en-US" b="1" dirty="0" err="1">
                <a:latin typeface="맑은 고딕" pitchFamily="50" charset="-127"/>
                <a:ea typeface="맑은 고딕" pitchFamily="50" charset="-127"/>
              </a:rPr>
              <a:t>위젯의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 여백을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설정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itchFamily="2" charset="2"/>
              <a:buChar char="ü"/>
            </a:pP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layout_weight :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레이아웃이 전체 화면에서 차지하는 공간의 </a:t>
            </a:r>
            <a:r>
              <a:rPr lang="ko-KR" altLang="en-US" b="1" dirty="0" err="1" smtClean="0">
                <a:latin typeface="맑은 고딕" pitchFamily="50" charset="-127"/>
                <a:ea typeface="맑은 고딕" pitchFamily="50" charset="-127"/>
              </a:rPr>
              <a:t>가중값을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 설정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,</a:t>
            </a:r>
          </a:p>
          <a:p>
            <a:pPr marL="539750" lvl="2" indent="0">
              <a:buNone/>
            </a:pP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		         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여러 개의 레이아웃이 중복될 때 주로 사용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itchFamily="2" charset="2"/>
              <a:buChar char="ü"/>
            </a:pP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baselineAligned :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레이아웃 안에 배치할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위젯을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보기 좋게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정렬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01484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520112" cy="647700"/>
          </a:xfrm>
        </p:spPr>
        <p:txBody>
          <a:bodyPr/>
          <a:lstStyle/>
          <a:p>
            <a:r>
              <a:rPr lang="en-US" altLang="ko-KR" dirty="0"/>
              <a:t>1</a:t>
            </a:r>
            <a:r>
              <a:rPr lang="en-US" altLang="ko-KR" dirty="0" smtClean="0"/>
              <a:t>. </a:t>
            </a:r>
            <a:r>
              <a:rPr lang="ko-KR" altLang="en-US" dirty="0" smtClean="0"/>
              <a:t>레이아웃 개요 </a:t>
            </a:r>
            <a:r>
              <a:rPr lang="ko-KR" altLang="en-US" dirty="0"/>
              <a:t>▶</a:t>
            </a:r>
            <a:r>
              <a:rPr lang="ko-KR" altLang="en-US" sz="2400" dirty="0"/>
              <a:t> </a:t>
            </a:r>
            <a:r>
              <a:rPr lang="ko-KR" altLang="en-US" sz="2400" dirty="0" smtClean="0"/>
              <a:t>레이아웃의 종류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4294967295"/>
          </p:nvPr>
        </p:nvSpPr>
        <p:spPr>
          <a:xfrm>
            <a:off x="56282" y="1489074"/>
            <a:ext cx="8963025" cy="4788895"/>
          </a:xfrm>
        </p:spPr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레이아웃의 종류</a:t>
            </a:r>
            <a:endParaRPr lang="en-US" altLang="ko-KR" sz="24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606425" lvl="1" indent="-342900">
              <a:buFont typeface="Wingdings" pitchFamily="2" charset="2"/>
              <a:buChar char="v"/>
            </a:pPr>
            <a:endParaRPr lang="en-US" altLang="ko-KR" sz="2400" b="1" dirty="0">
              <a:latin typeface="맑은 고딕" pitchFamily="50" charset="-127"/>
              <a:ea typeface="맑은 고딕" pitchFamily="50" charset="-127"/>
            </a:endParaRPr>
          </a:p>
          <a:p>
            <a:pPr marL="606425" lvl="1" indent="-342900">
              <a:buFont typeface="Wingdings" pitchFamily="2" charset="2"/>
              <a:buChar char="v"/>
            </a:pPr>
            <a:endParaRPr lang="en-US" altLang="ko-KR" sz="24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606425" lvl="1" indent="-342900">
              <a:buFont typeface="Wingdings" pitchFamily="2" charset="2"/>
              <a:buChar char="v"/>
            </a:pPr>
            <a:endParaRPr lang="en-US" altLang="ko-KR" sz="24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606425" lvl="1" indent="-342900">
              <a:buFont typeface="Wingdings" pitchFamily="2" charset="2"/>
              <a:buChar char="v"/>
            </a:pPr>
            <a:endParaRPr lang="en-US" altLang="ko-KR" sz="24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263525" lvl="1" indent="0">
              <a:buNone/>
            </a:pP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itchFamily="2" charset="2"/>
              <a:buChar char="ü"/>
            </a:pPr>
            <a:r>
              <a:rPr lang="ko-KR" altLang="en-US" sz="1400" b="1" dirty="0" err="1" smtClean="0">
                <a:latin typeface="맑은 고딕" pitchFamily="50" charset="-127"/>
                <a:ea typeface="맑은 고딕" pitchFamily="50" charset="-127"/>
              </a:rPr>
              <a:t>리니어레이아웃</a:t>
            </a:r>
            <a:r>
              <a:rPr lang="en-US" altLang="ko-KR" sz="1400" b="1" dirty="0" smtClean="0">
                <a:latin typeface="맑은 고딕" pitchFamily="50" charset="-127"/>
                <a:ea typeface="맑은 고딕" pitchFamily="50" charset="-127"/>
              </a:rPr>
              <a:t> :</a:t>
            </a: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b="1" dirty="0" smtClean="0">
                <a:latin typeface="맑은 고딕" pitchFamily="50" charset="-127"/>
                <a:ea typeface="맑은 고딕" pitchFamily="50" charset="-127"/>
              </a:rPr>
              <a:t>왼쪽 위부터 아래쪽 또는 오른쪽으로 차례로 배치</a:t>
            </a:r>
            <a:endParaRPr lang="en-US" altLang="ko-KR" sz="14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itchFamily="2" charset="2"/>
              <a:buChar char="ü"/>
            </a:pPr>
            <a:r>
              <a:rPr lang="ko-KR" altLang="en-US" sz="1400" b="1" dirty="0" err="1" smtClean="0">
                <a:latin typeface="맑은 고딕" pitchFamily="50" charset="-127"/>
                <a:ea typeface="맑은 고딕" pitchFamily="50" charset="-127"/>
              </a:rPr>
              <a:t>렐러티브레이아웃</a:t>
            </a:r>
            <a:r>
              <a:rPr lang="ko-KR" altLang="en-US" sz="14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b="1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400" b="1" dirty="0" err="1" smtClean="0">
                <a:latin typeface="맑은 고딕" pitchFamily="50" charset="-127"/>
                <a:ea typeface="맑은 고딕" pitchFamily="50" charset="-127"/>
              </a:rPr>
              <a:t>위젯</a:t>
            </a:r>
            <a:r>
              <a:rPr lang="ko-KR" altLang="en-US" sz="1400" b="1" dirty="0" smtClean="0">
                <a:latin typeface="맑은 고딕" pitchFamily="50" charset="-127"/>
                <a:ea typeface="맑은 고딕" pitchFamily="50" charset="-127"/>
              </a:rPr>
              <a:t> 자신이 속한 레이아웃의 상하좌우의 위치를 지정하여 배치  </a:t>
            </a:r>
            <a:endParaRPr lang="en-US" altLang="ko-KR" sz="14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itchFamily="2" charset="2"/>
              <a:buChar char="ü"/>
            </a:pPr>
            <a:r>
              <a:rPr lang="ko-KR" altLang="en-US" sz="1400" b="1" dirty="0" smtClean="0">
                <a:latin typeface="맑은 고딕" pitchFamily="50" charset="-127"/>
                <a:ea typeface="맑은 고딕" pitchFamily="50" charset="-127"/>
              </a:rPr>
              <a:t>테이블레이아웃 </a:t>
            </a:r>
            <a:r>
              <a:rPr lang="en-US" altLang="ko-KR" sz="1400" b="1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400" b="1" dirty="0" err="1" smtClean="0">
                <a:latin typeface="맑은 고딕" pitchFamily="50" charset="-127"/>
                <a:ea typeface="맑은 고딕" pitchFamily="50" charset="-127"/>
              </a:rPr>
              <a:t>위젯을</a:t>
            </a:r>
            <a:r>
              <a:rPr lang="ko-KR" altLang="en-US" sz="1400" b="1" dirty="0" smtClean="0">
                <a:latin typeface="맑은 고딕" pitchFamily="50" charset="-127"/>
                <a:ea typeface="맑은 고딕" pitchFamily="50" charset="-127"/>
              </a:rPr>
              <a:t> 행과 열의 개수를 지정한 테이블 형태로 배열</a:t>
            </a:r>
            <a:endParaRPr lang="en-US" altLang="ko-KR" sz="14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itchFamily="2" charset="2"/>
              <a:buChar char="ü"/>
            </a:pPr>
            <a:r>
              <a:rPr lang="ko-KR" altLang="en-US" sz="1400" b="1" dirty="0" err="1" smtClean="0">
                <a:latin typeface="맑은 고딕" pitchFamily="50" charset="-127"/>
                <a:ea typeface="맑은 고딕" pitchFamily="50" charset="-127"/>
              </a:rPr>
              <a:t>그리드레이아웃</a:t>
            </a:r>
            <a:r>
              <a:rPr lang="ko-KR" altLang="en-US" sz="14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b="1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400" b="1" dirty="0" smtClean="0">
                <a:latin typeface="맑은 고딕" pitchFamily="50" charset="-127"/>
                <a:ea typeface="맑은 고딕" pitchFamily="50" charset="-127"/>
              </a:rPr>
              <a:t>테이블레이아웃과 비슷하지만</a:t>
            </a:r>
            <a:r>
              <a:rPr lang="en-US" altLang="ko-KR" sz="1400" b="1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b="1" dirty="0" smtClean="0">
                <a:latin typeface="맑은 고딕" pitchFamily="50" charset="-127"/>
                <a:ea typeface="맑은 고딕" pitchFamily="50" charset="-127"/>
              </a:rPr>
              <a:t>행 또는 열을 확장하여 다양하게 배치할 때 더 편리</a:t>
            </a:r>
            <a:endParaRPr lang="en-US" altLang="ko-KR" sz="14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itchFamily="2" charset="2"/>
              <a:buChar char="ü"/>
            </a:pPr>
            <a:r>
              <a:rPr lang="ko-KR" altLang="en-US" sz="1400" b="1" dirty="0" smtClean="0">
                <a:latin typeface="맑은 고딕" pitchFamily="50" charset="-127"/>
                <a:ea typeface="맑은 고딕" pitchFamily="50" charset="-127"/>
              </a:rPr>
              <a:t>프레임레이아웃 </a:t>
            </a:r>
            <a:r>
              <a:rPr lang="en-US" altLang="ko-KR" sz="1400" b="1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400" b="1" dirty="0" err="1" smtClean="0">
                <a:latin typeface="맑은 고딕" pitchFamily="50" charset="-127"/>
                <a:ea typeface="맑은 고딕" pitchFamily="50" charset="-127"/>
              </a:rPr>
              <a:t>위젯들을</a:t>
            </a:r>
            <a:r>
              <a:rPr lang="ko-KR" altLang="en-US" sz="1400" b="1" dirty="0" smtClean="0">
                <a:latin typeface="맑은 고딕" pitchFamily="50" charset="-127"/>
                <a:ea typeface="맑은 고딕" pitchFamily="50" charset="-127"/>
              </a:rPr>
              <a:t> 왼쪽 위에 일률적으로 겹쳐서 배치하여 중복해서 보이는 효과를 냄 </a:t>
            </a:r>
            <a:endParaRPr lang="en-US" altLang="ko-KR" sz="14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986" y="2001393"/>
            <a:ext cx="6819900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308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520112" cy="647700"/>
          </a:xfrm>
        </p:spPr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리니어레이아웃</a:t>
            </a:r>
            <a:r>
              <a:rPr lang="ko-KR" altLang="en-US" dirty="0" smtClean="0"/>
              <a:t> </a:t>
            </a:r>
            <a:r>
              <a:rPr lang="ko-KR" altLang="en-US" dirty="0"/>
              <a:t>▶</a:t>
            </a:r>
            <a:r>
              <a:rPr lang="ko-KR" altLang="en-US" sz="2400" dirty="0"/>
              <a:t> </a:t>
            </a:r>
            <a:r>
              <a:rPr lang="ko-KR" altLang="en-US" sz="2400" dirty="0" smtClean="0"/>
              <a:t>기본 </a:t>
            </a:r>
            <a:r>
              <a:rPr lang="ko-KR" altLang="en-US" sz="2400" dirty="0" err="1" smtClean="0"/>
              <a:t>리니어레이아웃</a:t>
            </a:r>
            <a:r>
              <a:rPr lang="ko-KR" altLang="en-US" sz="2400" dirty="0" smtClean="0"/>
              <a:t> 형태</a:t>
            </a:r>
            <a:r>
              <a:rPr lang="en-US" altLang="ko-KR" sz="2400" dirty="0" smtClean="0"/>
              <a:t>[1/7]</a:t>
            </a:r>
            <a:endParaRPr lang="ko-KR" altLang="en-US" sz="2400" dirty="0" smtClean="0"/>
          </a:p>
        </p:txBody>
      </p:sp>
      <p:sp>
        <p:nvSpPr>
          <p:cNvPr id="4" name="내용 개체 틀 2"/>
          <p:cNvSpPr>
            <a:spLocks noGrp="1"/>
          </p:cNvSpPr>
          <p:nvPr>
            <p:ph idx="4294967295"/>
          </p:nvPr>
        </p:nvSpPr>
        <p:spPr>
          <a:xfrm>
            <a:off x="56282" y="1489074"/>
            <a:ext cx="8963025" cy="4788895"/>
          </a:xfrm>
        </p:spPr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en-US" altLang="ko-KR" sz="2400" b="1" dirty="0">
                <a:latin typeface="맑은 고딕" pitchFamily="50" charset="-127"/>
                <a:ea typeface="맑은 고딕" pitchFamily="50" charset="-127"/>
              </a:rPr>
              <a:t>o</a:t>
            </a: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rientation </a:t>
            </a: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속성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itchFamily="2" charset="2"/>
              <a:buChar char="ü"/>
            </a:pP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리니어레이아웃의 가장 기본적인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속성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1149350" lvl="3" indent="-342900">
              <a:buFont typeface="Wingdings" panose="05000000000000000000" pitchFamily="2" charset="2"/>
              <a:buChar char="Ø"/>
            </a:pP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Vertical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리니어레이아웃 안에 포함될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위젯의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배치를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수직방향으로 쌓음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1149350" lvl="3" indent="-342900">
              <a:buFont typeface="Wingdings" panose="05000000000000000000" pitchFamily="2" charset="2"/>
              <a:buChar char="Ø"/>
            </a:pP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Horizontal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수평 방향으로 쌓겠다는 의미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377" y="3241279"/>
            <a:ext cx="7952796" cy="3036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192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520112" cy="647700"/>
          </a:xfrm>
        </p:spPr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리니어레이아웃</a:t>
            </a:r>
            <a:r>
              <a:rPr lang="ko-KR" altLang="en-US" dirty="0" smtClean="0"/>
              <a:t> </a:t>
            </a:r>
            <a:r>
              <a:rPr lang="ko-KR" altLang="en-US" dirty="0"/>
              <a:t>▶</a:t>
            </a:r>
            <a:r>
              <a:rPr lang="ko-KR" altLang="en-US" sz="2400" dirty="0"/>
              <a:t> </a:t>
            </a:r>
            <a:r>
              <a:rPr lang="ko-KR" altLang="en-US" sz="2400" dirty="0" smtClean="0"/>
              <a:t>기본 </a:t>
            </a:r>
            <a:r>
              <a:rPr lang="ko-KR" altLang="en-US" sz="2400" dirty="0" err="1" smtClean="0"/>
              <a:t>리니어레이아웃</a:t>
            </a:r>
            <a:r>
              <a:rPr lang="ko-KR" altLang="en-US" sz="2400" dirty="0" smtClean="0"/>
              <a:t> 형태</a:t>
            </a:r>
            <a:r>
              <a:rPr lang="en-US" altLang="ko-KR" sz="2400" dirty="0" smtClean="0"/>
              <a:t>[</a:t>
            </a:r>
            <a:r>
              <a:rPr lang="en-US" altLang="ko-KR" sz="2400" dirty="0"/>
              <a:t>2</a:t>
            </a:r>
            <a:r>
              <a:rPr lang="en-US" altLang="ko-KR" sz="2400" dirty="0" smtClean="0"/>
              <a:t>/7]</a:t>
            </a:r>
            <a:endParaRPr lang="ko-KR" altLang="en-US" sz="2400" dirty="0" smtClean="0"/>
          </a:p>
        </p:txBody>
      </p:sp>
      <p:sp>
        <p:nvSpPr>
          <p:cNvPr id="4" name="내용 개체 틀 2"/>
          <p:cNvSpPr>
            <a:spLocks noGrp="1"/>
          </p:cNvSpPr>
          <p:nvPr>
            <p:ph idx="4294967295"/>
          </p:nvPr>
        </p:nvSpPr>
        <p:spPr>
          <a:xfrm>
            <a:off x="56282" y="1489074"/>
            <a:ext cx="8963025" cy="4788895"/>
          </a:xfrm>
        </p:spPr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en-US" altLang="ko-KR" sz="2400" b="1" dirty="0">
                <a:latin typeface="맑은 고딕" pitchFamily="50" charset="-127"/>
                <a:ea typeface="맑은 고딕" pitchFamily="50" charset="-127"/>
              </a:rPr>
              <a:t>o</a:t>
            </a: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rientation </a:t>
            </a: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속성이 </a:t>
            </a: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vertical</a:t>
            </a:r>
            <a:r>
              <a:rPr lang="ko-KR" altLang="en-US" sz="24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값인 </a:t>
            </a: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XML </a:t>
            </a: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코드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075" y="2013073"/>
            <a:ext cx="7202013" cy="4372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043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design">
  <a:themeElements>
    <a:clrScheme name="Standarddesign 1">
      <a:dk1>
        <a:srgbClr val="000000"/>
      </a:dk1>
      <a:lt1>
        <a:srgbClr val="FFFFFF"/>
      </a:lt1>
      <a:dk2>
        <a:srgbClr val="4C7013"/>
      </a:dk2>
      <a:lt2>
        <a:srgbClr val="0061B2"/>
      </a:lt2>
      <a:accent1>
        <a:srgbClr val="FEA501"/>
      </a:accent1>
      <a:accent2>
        <a:srgbClr val="C8A058"/>
      </a:accent2>
      <a:accent3>
        <a:srgbClr val="FFFFFF"/>
      </a:accent3>
      <a:accent4>
        <a:srgbClr val="000000"/>
      </a:accent4>
      <a:accent5>
        <a:srgbClr val="FECFAA"/>
      </a:accent5>
      <a:accent6>
        <a:srgbClr val="B5914F"/>
      </a:accent6>
      <a:hlink>
        <a:srgbClr val="C40505"/>
      </a:hlink>
      <a:folHlink>
        <a:srgbClr val="919191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4C7013"/>
        </a:dk2>
        <a:lt2>
          <a:srgbClr val="0061B2"/>
        </a:lt2>
        <a:accent1>
          <a:srgbClr val="FEA501"/>
        </a:accent1>
        <a:accent2>
          <a:srgbClr val="C8A058"/>
        </a:accent2>
        <a:accent3>
          <a:srgbClr val="FFFFFF"/>
        </a:accent3>
        <a:accent4>
          <a:srgbClr val="000000"/>
        </a:accent4>
        <a:accent5>
          <a:srgbClr val="FECFAA"/>
        </a:accent5>
        <a:accent6>
          <a:srgbClr val="B5914F"/>
        </a:accent6>
        <a:hlink>
          <a:srgbClr val="C40505"/>
        </a:hlink>
        <a:folHlink>
          <a:srgbClr val="91919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5672</TotalTime>
  <Words>1178</Words>
  <Application>Microsoft Office PowerPoint</Application>
  <PresentationFormat>화면 슬라이드 쇼(4:3)</PresentationFormat>
  <Paragraphs>175</Paragraphs>
  <Slides>46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46</vt:i4>
      </vt:variant>
    </vt:vector>
  </HeadingPairs>
  <TitlesOfParts>
    <vt:vector size="55" baseType="lpstr">
      <vt:lpstr>HY견고딕</vt:lpstr>
      <vt:lpstr>HY헤드라인M</vt:lpstr>
      <vt:lpstr>굴림</vt:lpstr>
      <vt:lpstr>맑은 고딕</vt:lpstr>
      <vt:lpstr>Arial</vt:lpstr>
      <vt:lpstr>Verdana</vt:lpstr>
      <vt:lpstr>Wingdings</vt:lpstr>
      <vt:lpstr>Wingdings 2</vt:lpstr>
      <vt:lpstr>Standarddesign</vt:lpstr>
      <vt:lpstr>PowerPoint 프레젠테이션</vt:lpstr>
      <vt:lpstr>05. 레이아웃 익히기</vt:lpstr>
      <vt:lpstr>PowerPoint 프레젠테이션</vt:lpstr>
      <vt:lpstr>PowerPoint 프레젠테이션</vt:lpstr>
      <vt:lpstr>1. 레이아웃 개요 ▶ 레이아웃 기본 개념[1/2]</vt:lpstr>
      <vt:lpstr>1. 레이아웃 개요 ▶ 레이아웃 기본 개념[2/2]</vt:lpstr>
      <vt:lpstr>1. 레이아웃 개요 ▶ 레이아웃의 종류</vt:lpstr>
      <vt:lpstr>2. 리니어레이아웃 ▶ 기본 리니어레이아웃 형태[1/7]</vt:lpstr>
      <vt:lpstr>2. 리니어레이아웃 ▶ 기본 리니어레이아웃 형태[2/7]</vt:lpstr>
      <vt:lpstr>2. 리니어레이아웃 ▶ 기본 리니어레이아웃 형태[3/7]</vt:lpstr>
      <vt:lpstr>2. 리니어레이아웃 ▶ 기본 리니어레이아웃 형태[4/7]</vt:lpstr>
      <vt:lpstr>2. 리니어레이아웃 ▶ 기본 리니어레이아웃 형태[5/7]</vt:lpstr>
      <vt:lpstr>2. 리니어레이아웃 ▶ 기본 리니어레이아웃 형태[6/7]</vt:lpstr>
      <vt:lpstr>2. 리니어레이아웃 ▶ 기본 리니어레이아웃 형태[7/7]</vt:lpstr>
      <vt:lpstr>2. 리니어레이아웃 ▶ 중복 리니어레이아웃 형태[1/5]</vt:lpstr>
      <vt:lpstr>2. 리니어레이아웃 ▶ 중복 리니어레이아웃 형태[2/5]</vt:lpstr>
      <vt:lpstr>2. 리니어레이아웃 ▶ 중복 리니어레이아웃 형태[3/5]</vt:lpstr>
      <vt:lpstr>2. 리니어레이아웃 ▶ 중복 리니어레이아웃 형태[4/5]</vt:lpstr>
      <vt:lpstr>2. 리니어레이아웃 ▶ 중복 리니어레이아웃 형태[5/5]</vt:lpstr>
      <vt:lpstr>2. 리니어레이아웃 ▶ Java 코드로 화면 만들기[1/5]</vt:lpstr>
      <vt:lpstr>2. 리니어레이아웃 ▶ Java 코드로 화면 만들기[2/5]</vt:lpstr>
      <vt:lpstr>2. 리니어레이아웃 ▶ Java 코드로 화면 만들기[3/5]</vt:lpstr>
      <vt:lpstr>2. 리니어레이아웃 ▶ Java 코드로 화면 만들기[4/5]</vt:lpstr>
      <vt:lpstr>2. 리니어레이아웃 ▶ Java 코드로 화면 만들기[5/5]</vt:lpstr>
      <vt:lpstr>3. 기타 레이아웃 ▶ 렐러티브레이아웃[1/6]</vt:lpstr>
      <vt:lpstr>3. 기타 레이아웃 ▶ 렐러티브레이아웃[2/6]</vt:lpstr>
      <vt:lpstr>3. 기타 레이아웃 ▶ 렐러티브레이아웃[3/6]</vt:lpstr>
      <vt:lpstr>3. 기타 레이아웃 ▶ 렐러티브레이아웃[4/6]</vt:lpstr>
      <vt:lpstr>3. 기타 레이아웃 ▶ 렐러티브레이아웃[5/6]</vt:lpstr>
      <vt:lpstr>3. 기타 레이아웃 ▶ 렐러티브레이아웃[6/6]</vt:lpstr>
      <vt:lpstr>3. 기타 레이아웃 ▶ 테이블레이아웃[1/8]</vt:lpstr>
      <vt:lpstr>3. 기타 레이아웃 ▶ 테이블레이아웃[2/8]</vt:lpstr>
      <vt:lpstr>3. 기타 레이아웃 ▶ 테이블레이아웃[3/8]</vt:lpstr>
      <vt:lpstr>3. 기타 레이아웃 ▶ 테이블레이아웃[4/8]</vt:lpstr>
      <vt:lpstr>3. 기타 레이아웃 ▶ 테이블레이아웃[5/8]</vt:lpstr>
      <vt:lpstr>3. 기타 레이아웃 ▶ 테이블레이아웃[6/8]</vt:lpstr>
      <vt:lpstr>3. 기타 레이아웃 ▶ 테이블레이아웃[7/8]</vt:lpstr>
      <vt:lpstr>3. 기타 레이아웃 ▶ 테이블레이아웃[8/8]</vt:lpstr>
      <vt:lpstr>3. 기타 레이아웃 ▶ 그리드레이아웃[1/4]</vt:lpstr>
      <vt:lpstr>3. 기타 레이아웃 ▶ 그리드레이아웃[2/4]</vt:lpstr>
      <vt:lpstr>3. 기타 레이아웃 ▶ 그리드레이아웃[3/4]</vt:lpstr>
      <vt:lpstr>3. 기타 레이아웃 ▶ 그리드레이아웃[4/4]</vt:lpstr>
      <vt:lpstr>3. 기타 레이아웃 ▶ 프레임레이아웃[1/3]</vt:lpstr>
      <vt:lpstr>3. 기타 레이아웃 ▶ 프레임레이아웃[2/3]</vt:lpstr>
      <vt:lpstr>3. 기타 레이아웃 ▶ 프레임레이아웃[3/3]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sh</dc:creator>
  <cp:lastModifiedBy>JY</cp:lastModifiedBy>
  <cp:revision>589</cp:revision>
  <dcterms:created xsi:type="dcterms:W3CDTF">2007-11-27T23:54:21Z</dcterms:created>
  <dcterms:modified xsi:type="dcterms:W3CDTF">2018-02-09T02:57:05Z</dcterms:modified>
</cp:coreProperties>
</file>