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5" r:id="rId2"/>
    <p:sldId id="256" r:id="rId3"/>
    <p:sldId id="266" r:id="rId4"/>
    <p:sldId id="383" r:id="rId5"/>
    <p:sldId id="598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47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640" r:id="rId47"/>
    <p:sldId id="641" r:id="rId48"/>
    <p:sldId id="642" r:id="rId49"/>
    <p:sldId id="648" r:id="rId50"/>
    <p:sldId id="644" r:id="rId51"/>
    <p:sldId id="645" r:id="rId52"/>
    <p:sldId id="646" r:id="rId53"/>
    <p:sldId id="649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8898" autoAdjust="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단계별로 배우는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2018-01-16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도형과 텍스트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Canvas </a:t>
            </a:r>
            <a:r>
              <a:rPr lang="ko-KR" altLang="en-US" dirty="0" smtClean="0"/>
              <a:t>클래스의 </a:t>
            </a:r>
            <a:r>
              <a:rPr lang="ko-KR" altLang="en-US" dirty="0"/>
              <a:t>메서드 중 기본적인 도형과 텍스트 출력 메서드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93213" y="1760615"/>
            <a:ext cx="7423203" cy="4908745"/>
            <a:chOff x="159192" y="1915814"/>
            <a:chExt cx="8982075" cy="59395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020" y="1915814"/>
              <a:ext cx="8943975" cy="27717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92" y="4559746"/>
              <a:ext cx="8982075" cy="3295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0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도형과 텍스트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(Path)</a:t>
            </a:r>
          </a:p>
          <a:p>
            <a:pPr lvl="1"/>
            <a:r>
              <a:rPr lang="ko-KR" altLang="en-US" dirty="0" smtClean="0"/>
              <a:t>직선과 </a:t>
            </a:r>
            <a:r>
              <a:rPr lang="ko-KR" altLang="en-US" dirty="0"/>
              <a:t>곡선을 조합하여 복잡한 형태를 정의한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전형적인 </a:t>
            </a:r>
            <a:r>
              <a:rPr lang="ko-KR" altLang="en-US" dirty="0"/>
              <a:t>사용 절차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20" y="2877131"/>
            <a:ext cx="8113568" cy="35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도형과 텍스트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00808"/>
            <a:ext cx="8208912" cy="489654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48333"/>
            <a:ext cx="8820150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16" y="2131597"/>
            <a:ext cx="4971428" cy="47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도형과 텍스트 출력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00808"/>
            <a:ext cx="8208912" cy="489654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48333"/>
            <a:ext cx="8820150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75" y="2198706"/>
            <a:ext cx="5444425" cy="47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도형과 텍스트 출력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00808"/>
            <a:ext cx="8208912" cy="489654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48333"/>
            <a:ext cx="8820150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2658341" cy="41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</a:t>
            </a:r>
            <a:r>
              <a:rPr lang="ko-KR" altLang="en-US" dirty="0" smtClean="0"/>
              <a:t>▶ 비트맵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비트맵</a:t>
            </a:r>
            <a:r>
              <a:rPr lang="en-US" altLang="ko-KR" dirty="0" smtClean="0"/>
              <a:t>(Bitmap)</a:t>
            </a:r>
          </a:p>
          <a:p>
            <a:pPr lvl="1"/>
            <a:r>
              <a:rPr lang="ko-KR" altLang="en-US" dirty="0" smtClean="0"/>
              <a:t>색상을 </a:t>
            </a:r>
            <a:r>
              <a:rPr lang="ko-KR" altLang="en-US" dirty="0"/>
              <a:t>가진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(Pixel)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 </a:t>
            </a:r>
            <a:r>
              <a:rPr lang="ko-KR" altLang="en-US" dirty="0"/>
              <a:t>생활에서 디지털 카메라 등을 이용해 손쉽게 데이터를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자바 코드로 비트맵 직접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33084"/>
            <a:ext cx="8104909" cy="14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그래픽 이미지를 읽어서 비트맵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/>
              <a:t>그래픽 이미지를 읽어서 비트맵을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, .jpg, .gif, .bmp, .</a:t>
            </a:r>
            <a:r>
              <a:rPr lang="en-US" altLang="ko-KR" dirty="0" err="1"/>
              <a:t>webp</a:t>
            </a:r>
            <a:r>
              <a:rPr lang="en-US" altLang="ko-KR" dirty="0"/>
              <a:t> </a:t>
            </a:r>
            <a:r>
              <a:rPr lang="ko-KR" altLang="en-US" dirty="0"/>
              <a:t>형식의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이미지 </a:t>
            </a:r>
            <a:r>
              <a:rPr lang="ko-KR" altLang="en-US" dirty="0"/>
              <a:t>파일을 </a:t>
            </a:r>
            <a:r>
              <a:rPr lang="ko-KR" altLang="en-US" dirty="0" smtClean="0"/>
              <a:t>준비</a:t>
            </a:r>
            <a:endParaRPr lang="ko-KR" altLang="en-US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프로젝트의 </a:t>
            </a:r>
            <a:r>
              <a:rPr lang="en-US" altLang="ko-KR" dirty="0"/>
              <a:t>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ko-KR" altLang="en-US" dirty="0" err="1"/>
              <a:t>복사해두면</a:t>
            </a:r>
            <a:r>
              <a:rPr lang="ko-KR" altLang="en-US" dirty="0"/>
              <a:t> 자바 코드에서 </a:t>
            </a:r>
            <a:r>
              <a:rPr lang="en-US" altLang="ko-KR" dirty="0" err="1"/>
              <a:t>R.drawable</a:t>
            </a:r>
            <a:r>
              <a:rPr lang="en-US" altLang="ko-KR" dirty="0"/>
              <a:t>.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제외한 파일명 </a:t>
            </a:r>
            <a:r>
              <a:rPr lang="ko-KR" altLang="en-US" dirty="0"/>
              <a:t>형태로 참조할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40" y="4077072"/>
            <a:ext cx="8208818" cy="1948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9" y="2327976"/>
            <a:ext cx="8182841" cy="8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비트맵 속성을 얻거나 변경하기</a:t>
            </a:r>
            <a:endParaRPr lang="en-US" altLang="ko-KR" dirty="0" smtClean="0"/>
          </a:p>
          <a:p>
            <a:pPr lvl="1"/>
            <a:r>
              <a:rPr lang="ko-KR" altLang="en-US" dirty="0"/>
              <a:t>생성된 비트맵 </a:t>
            </a:r>
            <a:r>
              <a:rPr lang="ko-KR" altLang="en-US" dirty="0" err="1"/>
              <a:t>객체로부터</a:t>
            </a:r>
            <a:r>
              <a:rPr lang="ko-KR" altLang="en-US" dirty="0"/>
              <a:t> 비트맵의 속성을 얻거나 </a:t>
            </a:r>
            <a:r>
              <a:rPr lang="ko-KR" altLang="en-US" dirty="0" smtClean="0"/>
              <a:t>변경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자주 사용되는 </a:t>
            </a:r>
            <a:r>
              <a:rPr lang="en-US" altLang="ko-KR" dirty="0" smtClean="0"/>
              <a:t>Bitmap </a:t>
            </a:r>
            <a:r>
              <a:rPr lang="ko-KR" altLang="en-US" dirty="0"/>
              <a:t>클래스의 속성 </a:t>
            </a:r>
            <a:r>
              <a:rPr lang="ko-KR" altLang="en-US" dirty="0" smtClean="0"/>
              <a:t>관련 메서드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0" y="3048031"/>
            <a:ext cx="8252114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0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비트맵 표면에 출력하기</a:t>
            </a:r>
            <a:endParaRPr lang="en-US" altLang="ko-KR" dirty="0" smtClean="0"/>
          </a:p>
          <a:p>
            <a:pPr lvl="1"/>
            <a:r>
              <a:rPr lang="ko-KR" altLang="en-US" dirty="0"/>
              <a:t>생성된 비트맵 표면에 출력할 때는 캔버스 객체를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전형적인 </a:t>
            </a:r>
            <a:r>
              <a:rPr lang="ko-KR" altLang="en-US" dirty="0"/>
              <a:t>코드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2171"/>
            <a:ext cx="8113568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7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비트맵 자체를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Canvas </a:t>
            </a:r>
            <a:r>
              <a:rPr lang="ko-KR" altLang="en-US" dirty="0"/>
              <a:t>클래스의 </a:t>
            </a:r>
            <a:r>
              <a:rPr lang="en-US" altLang="ko-KR" dirty="0" err="1"/>
              <a:t>drawBitmap</a:t>
            </a:r>
            <a:r>
              <a:rPr lang="en-US" altLang="ko-KR" dirty="0"/>
              <a:t>( ) </a:t>
            </a:r>
            <a:r>
              <a:rPr lang="ko-KR" altLang="en-US" dirty="0"/>
              <a:t>메서드를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이름이 같으면서 전달 </a:t>
            </a:r>
            <a:r>
              <a:rPr lang="ko-KR" altLang="en-US" dirty="0"/>
              <a:t>인자가 다른 여러 형태가 제공되는데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활용도가 </a:t>
            </a:r>
            <a:r>
              <a:rPr lang="ko-KR" altLang="en-US" dirty="0"/>
              <a:t>높은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0" y="3493271"/>
            <a:ext cx="8200159" cy="9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05. </a:t>
            </a:r>
            <a:r>
              <a:rPr lang="ko-KR" altLang="en-US" sz="2800" dirty="0"/>
              <a:t>그래픽 출력과 </a:t>
            </a:r>
            <a:r>
              <a:rPr lang="en-US" altLang="ko-KR" sz="2800" dirty="0" smtClean="0"/>
              <a:t>UI </a:t>
            </a:r>
            <a:r>
              <a:rPr lang="ko-KR" altLang="en-US" sz="2800" dirty="0"/>
              <a:t>이벤트 처리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5" y="980728"/>
            <a:ext cx="8810625" cy="752475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539552" y="1733202"/>
            <a:ext cx="8208912" cy="4864149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5-5]</a:t>
            </a:r>
            <a:r>
              <a:rPr lang="ko-KR" altLang="en-US" dirty="0"/>
              <a:t>와 똑같은 이름의 이미지 </a:t>
            </a:r>
            <a:r>
              <a:rPr lang="ko-KR" altLang="en-US" dirty="0" smtClean="0"/>
              <a:t>파일을 종류별로 준비해서 </a:t>
            </a:r>
            <a:r>
              <a:rPr lang="en-US" altLang="ko-KR" dirty="0"/>
              <a:t>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ko-KR" altLang="en-US" dirty="0" err="1" smtClean="0"/>
              <a:t>복사해두기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클래스를 수정</a:t>
            </a:r>
          </a:p>
        </p:txBody>
      </p:sp>
      <p:pic>
        <p:nvPicPr>
          <p:cNvPr id="12" name="내용 개체 틀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586" y="3717032"/>
            <a:ext cx="7268589" cy="1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136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5" y="980728"/>
            <a:ext cx="8810625" cy="752475"/>
          </a:xfrm>
          <a:prstGeom prst="rect">
            <a:avLst/>
          </a:prstGeom>
        </p:spPr>
      </p:pic>
      <p:sp>
        <p:nvSpPr>
          <p:cNvPr id="9" name="내용 개체 틀 8"/>
          <p:cNvSpPr>
            <a:spLocks noGrp="1"/>
          </p:cNvSpPr>
          <p:nvPr>
            <p:ph idx="10"/>
          </p:nvPr>
        </p:nvSpPr>
        <p:spPr>
          <a:xfrm>
            <a:off x="539552" y="1733202"/>
            <a:ext cx="8208912" cy="486414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클래스를 수정</a:t>
            </a: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276872"/>
            <a:ext cx="5690055" cy="446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121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5" y="980728"/>
            <a:ext cx="8810625" cy="752475"/>
          </a:xfrm>
          <a:prstGeom prst="rect">
            <a:avLst/>
          </a:prstGeom>
        </p:spPr>
      </p:pic>
      <p:sp>
        <p:nvSpPr>
          <p:cNvPr id="7" name="내용 개체 틀 8"/>
          <p:cNvSpPr>
            <a:spLocks noGrp="1"/>
          </p:cNvSpPr>
          <p:nvPr>
            <p:ph idx="10"/>
          </p:nvPr>
        </p:nvSpPr>
        <p:spPr>
          <a:xfrm>
            <a:off x="539552" y="1733202"/>
            <a:ext cx="8208912" cy="486414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클래스를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6598227" cy="38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비트맵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2390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</a:t>
            </a:r>
            <a:r>
              <a:rPr lang="ko-KR" altLang="en-US" dirty="0" smtClean="0"/>
              <a:t>전송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전송 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(transfer mode)</a:t>
            </a:r>
          </a:p>
          <a:p>
            <a:pPr lvl="1"/>
            <a:r>
              <a:rPr lang="ko-KR" altLang="en-US" dirty="0" smtClean="0"/>
              <a:t>그래픽 </a:t>
            </a:r>
            <a:r>
              <a:rPr lang="ko-KR" altLang="en-US" dirty="0"/>
              <a:t>출력 시 목적지 픽셀과 원본 픽셀이 어떻게 결합되는지 </a:t>
            </a:r>
            <a:r>
              <a:rPr lang="ko-KR" altLang="en-US" dirty="0" smtClean="0"/>
              <a:t>결정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5" y="2204864"/>
            <a:ext cx="4124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전송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목적지에 원본을 전송하여 출력할 때 네 가지 영역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Paint </a:t>
            </a:r>
            <a:r>
              <a:rPr lang="ko-KR" altLang="en-US" dirty="0"/>
              <a:t>클래스의 </a:t>
            </a:r>
            <a:r>
              <a:rPr lang="en-US" altLang="ko-KR" dirty="0" err="1"/>
              <a:t>setXfermode</a:t>
            </a:r>
            <a:r>
              <a:rPr lang="en-US" altLang="ko-KR" dirty="0"/>
              <a:t>( ) </a:t>
            </a:r>
            <a:r>
              <a:rPr lang="ko-KR" altLang="en-US" dirty="0"/>
              <a:t>메서드로 전송 </a:t>
            </a:r>
            <a:r>
              <a:rPr lang="ko-KR" altLang="en-US" dirty="0" smtClean="0"/>
              <a:t>모드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1" y="1816666"/>
            <a:ext cx="8296275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46" y="4011528"/>
            <a:ext cx="8286750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전송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33203"/>
            <a:ext cx="8208912" cy="4864149"/>
          </a:xfrm>
        </p:spPr>
        <p:txBody>
          <a:bodyPr/>
          <a:lstStyle/>
          <a:p>
            <a:r>
              <a:rPr lang="en-US" altLang="ko-KR" dirty="0"/>
              <a:t>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ko-KR" altLang="en-US" dirty="0" smtClean="0"/>
              <a:t>그림 </a:t>
            </a:r>
            <a:r>
              <a:rPr lang="ko-KR" altLang="en-US" dirty="0"/>
              <a:t>파일을 </a:t>
            </a:r>
            <a:r>
              <a:rPr lang="ko-KR" altLang="en-US" dirty="0" smtClean="0"/>
              <a:t>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85678"/>
            <a:ext cx="21431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전송 모드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33203"/>
            <a:ext cx="8208912" cy="486414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6029876" cy="46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5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전송 모드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33203"/>
            <a:ext cx="8208912" cy="486414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66" y="2348880"/>
            <a:ext cx="6589568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전송 모드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33203"/>
            <a:ext cx="8208912" cy="486414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20" y="2372169"/>
            <a:ext cx="6554932" cy="40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</a:rPr>
              <a:t>그래픽 출력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02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UI </a:t>
            </a:r>
            <a:r>
              <a:rPr lang="ko-KR" altLang="en-US" b="1" dirty="0">
                <a:latin typeface="맑은 고딕" panose="020B0503020000020004" pitchFamily="50" charset="-127"/>
              </a:rPr>
              <a:t>이벤트 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전송 모드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33203"/>
            <a:ext cx="8208912" cy="486414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05" y="2348880"/>
            <a:ext cx="43338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UI </a:t>
            </a:r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(User </a:t>
            </a:r>
            <a:r>
              <a:rPr lang="en-US" altLang="ko-KR" dirty="0"/>
              <a:t>Interface </a:t>
            </a:r>
            <a:r>
              <a:rPr lang="en-US" altLang="ko-KR" dirty="0" smtClean="0"/>
              <a:t>event)</a:t>
            </a:r>
            <a:endParaRPr lang="en-US" altLang="ko-KR" dirty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행위로 응용 프로그램에 전달되는 입력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키 누름</a:t>
            </a:r>
            <a:r>
              <a:rPr lang="en-US" altLang="ko-KR" dirty="0"/>
              <a:t>, </a:t>
            </a:r>
            <a:r>
              <a:rPr lang="ko-KR" altLang="en-US" dirty="0"/>
              <a:t>화면 터치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입력 이벤트</a:t>
            </a:r>
            <a:r>
              <a:rPr lang="en-US" altLang="ko-KR" dirty="0" smtClean="0"/>
              <a:t>(Input event)</a:t>
            </a:r>
            <a:r>
              <a:rPr lang="ko-KR" altLang="en-US" dirty="0" smtClean="0"/>
              <a:t>라고도 부름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UI </a:t>
            </a:r>
            <a:r>
              <a:rPr lang="ko-KR" altLang="en-US" dirty="0" smtClean="0"/>
              <a:t>이벤트 처리 </a:t>
            </a:r>
            <a:r>
              <a:rPr lang="ko-KR" altLang="en-US" dirty="0"/>
              <a:t>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smtClean="0"/>
              <a:t>이벤트를 처리하는 방식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(Event listener): </a:t>
            </a:r>
            <a:r>
              <a:rPr lang="ko-KR" altLang="en-US" dirty="0" smtClean="0"/>
              <a:t>이벤트를 </a:t>
            </a:r>
            <a:r>
              <a:rPr lang="ko-KR" altLang="en-US" dirty="0"/>
              <a:t>처리하는 객체를 만들어서 뷰에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등록해두면 </a:t>
            </a:r>
            <a:r>
              <a:rPr lang="ko-KR" altLang="en-US" dirty="0"/>
              <a:t>이벤트 발생 시 </a:t>
            </a:r>
            <a:r>
              <a:rPr lang="ko-KR" altLang="en-US" dirty="0" smtClean="0"/>
              <a:t>등록된 객체의 </a:t>
            </a:r>
            <a:r>
              <a:rPr lang="ko-KR" altLang="en-US" dirty="0"/>
              <a:t>메서드가 호출되어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(Event handler): </a:t>
            </a:r>
            <a:r>
              <a:rPr lang="ko-KR" altLang="en-US" dirty="0" smtClean="0"/>
              <a:t>이벤트 </a:t>
            </a:r>
            <a:r>
              <a:rPr lang="ko-KR" altLang="en-US" dirty="0"/>
              <a:t>발생 시 뷰 내부의 미리 정해진 메서드가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호출되어 처리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124683"/>
            <a:ext cx="5644153" cy="3526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0" y="4135463"/>
            <a:ext cx="3274711" cy="25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4" y="1853444"/>
            <a:ext cx="8113568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2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버튼 클릭의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 번째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4" y="1750281"/>
            <a:ext cx="81308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3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버튼 클릭의 처리</a:t>
            </a:r>
            <a:r>
              <a:rPr lang="en-US" altLang="ko-KR" dirty="0"/>
              <a:t>: </a:t>
            </a:r>
            <a:r>
              <a:rPr lang="ko-KR" altLang="en-US" dirty="0"/>
              <a:t>첫 번째 방법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71023" y="1692505"/>
            <a:ext cx="8145971" cy="4409093"/>
            <a:chOff x="467544" y="1099278"/>
            <a:chExt cx="8960568" cy="48500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137" y="1099278"/>
              <a:ext cx="8943975" cy="24288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3434680"/>
              <a:ext cx="8896350" cy="251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448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5" y="1988840"/>
            <a:ext cx="8148205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07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</a:t>
            </a:r>
            <a:r>
              <a:rPr lang="ko-KR" altLang="en-US" dirty="0"/>
              <a:t>레이아웃에 버튼 두 개를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ko-KR" altLang="en-US" dirty="0" smtClean="0"/>
              <a:t>버튼은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</a:t>
            </a:r>
            <a:r>
              <a:rPr lang="ko-KR" altLang="en-US" dirty="0"/>
              <a:t>두 번째 버튼은 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59426"/>
            <a:ext cx="6462115" cy="42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5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4" y="2420888"/>
            <a:ext cx="7975023" cy="36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16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1" y="2292260"/>
            <a:ext cx="7171302" cy="42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1600" b="1" dirty="0"/>
              <a:t>그래픽 출력의 핵심 요소를 이해한다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/>
              <a:t>도형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텍스트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비트맵을 처리할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600" b="1" dirty="0"/>
              <a:t>UI </a:t>
            </a:r>
            <a:r>
              <a:rPr lang="ko-KR" altLang="en-US" sz="1600" b="1" dirty="0"/>
              <a:t>이벤트 처리 방식의 특징을 이해한다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/>
              <a:t>키와 터치 입력을 처리할 수 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7853795" cy="4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3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2" y="2276872"/>
            <a:ext cx="3975310" cy="2141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8" y="4483293"/>
            <a:ext cx="6966632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5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en-US" altLang="ko-KR" dirty="0"/>
              <a:t>res/layout/activity_main.xml</a:t>
            </a:r>
            <a:r>
              <a:rPr lang="ko-KR" altLang="en-US" dirty="0"/>
              <a:t>의 </a:t>
            </a:r>
            <a:r>
              <a:rPr lang="en-US" altLang="ko-KR" dirty="0"/>
              <a:t>12</a:t>
            </a:r>
            <a:r>
              <a:rPr lang="ko-KR" altLang="en-US" dirty="0" smtClean="0"/>
              <a:t>행 수정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5" y="2229323"/>
            <a:ext cx="7194917" cy="4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2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717500"/>
            <a:ext cx="8208912" cy="4879851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: (a)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(b)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헨들러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74551"/>
            <a:ext cx="882015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9" y="2276872"/>
            <a:ext cx="4658591" cy="43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3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</a:t>
            </a:r>
            <a:r>
              <a:rPr lang="ko-KR" altLang="en-US" dirty="0" smtClean="0"/>
              <a:t>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키 입력 처리 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키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(Key Code): </a:t>
            </a:r>
            <a:r>
              <a:rPr lang="ko-KR" altLang="en-US" dirty="0"/>
              <a:t>키에 할당된 고유한 숫자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26" y="1700808"/>
            <a:ext cx="8104909" cy="1065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8" y="3717032"/>
            <a:ext cx="8122227" cy="26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6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53" y="2348880"/>
            <a:ext cx="7819159" cy="40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키 입력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715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66650" y="2141028"/>
            <a:ext cx="4857478" cy="4816364"/>
            <a:chOff x="899592" y="2852936"/>
            <a:chExt cx="7296670" cy="70221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737" y="2852936"/>
              <a:ext cx="7248525" cy="5743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592" y="8541568"/>
              <a:ext cx="72390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46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키 입력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smtClean="0"/>
              <a:t>실행 화면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4384650" cy="4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</a:t>
            </a:r>
            <a:r>
              <a:rPr lang="ko-KR" altLang="en-US" dirty="0" smtClean="0"/>
              <a:t>터치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터치 입력을 처리하는 메서드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8140"/>
          <a:stretch/>
        </p:blipFill>
        <p:spPr>
          <a:xfrm>
            <a:off x="875262" y="1755587"/>
            <a:ext cx="6073002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3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터치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터치 입력을 처리하는 메서드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64" y="2404918"/>
            <a:ext cx="7810500" cy="35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</a:t>
            </a:r>
            <a:r>
              <a:rPr lang="ko-KR" altLang="en-US" dirty="0" smtClean="0"/>
              <a:t>출력 ▶ 캔버스와 페인트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3096344"/>
          </a:xfrm>
        </p:spPr>
        <p:txBody>
          <a:bodyPr/>
          <a:lstStyle/>
          <a:p>
            <a:r>
              <a:rPr lang="ko-KR" altLang="en-US" dirty="0" smtClean="0"/>
              <a:t>안드로이드 앱의 그래픽 출력에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캔버스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페인트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비트맵</a:t>
            </a:r>
            <a:r>
              <a:rPr lang="en-US" altLang="ko-KR" dirty="0" smtClean="0"/>
              <a:t>(Bitmap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그래픽 </a:t>
            </a:r>
            <a:r>
              <a:rPr lang="ko-KR" altLang="en-US" dirty="0"/>
              <a:t>출력의 최종 결과인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(</a:t>
            </a:r>
            <a:r>
              <a:rPr lang="ko-KR" altLang="en-US" dirty="0" err="1"/>
              <a:t>화소</a:t>
            </a:r>
            <a:r>
              <a:rPr lang="en-US" altLang="ko-KR" dirty="0"/>
              <a:t>) </a:t>
            </a:r>
            <a:r>
              <a:rPr lang="ko-KR" altLang="en-US" dirty="0"/>
              <a:t>정보를 담는 메모리 </a:t>
            </a:r>
            <a:r>
              <a:rPr lang="ko-KR" altLang="en-US" dirty="0" smtClean="0"/>
              <a:t>영역</a:t>
            </a:r>
            <a:endParaRPr lang="en-US" altLang="ko-KR" dirty="0"/>
          </a:p>
          <a:p>
            <a:r>
              <a:rPr lang="ko-KR" altLang="en-US" dirty="0" smtClean="0"/>
              <a:t>캔버스</a:t>
            </a:r>
            <a:r>
              <a:rPr lang="en-US" altLang="ko-KR" dirty="0" smtClean="0"/>
              <a:t>(Canvas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비트맵에 </a:t>
            </a:r>
            <a:r>
              <a:rPr lang="ko-KR" altLang="en-US" dirty="0"/>
              <a:t>그래픽 출력을 할 </a:t>
            </a:r>
            <a:r>
              <a:rPr lang="ko-KR" altLang="en-US" dirty="0" smtClean="0"/>
              <a:t>때 </a:t>
            </a:r>
            <a:r>
              <a:rPr lang="ko-KR" altLang="en-US" dirty="0"/>
              <a:t>캔버스 객체를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캔버스 클래스는 다양한 </a:t>
            </a:r>
            <a:r>
              <a:rPr lang="ko-KR" altLang="en-US" dirty="0" smtClean="0"/>
              <a:t>그리기 </a:t>
            </a:r>
            <a:r>
              <a:rPr lang="en-US" altLang="ko-KR" dirty="0" smtClean="0"/>
              <a:t>API</a:t>
            </a:r>
            <a:r>
              <a:rPr lang="ko-KR" altLang="en-US" dirty="0"/>
              <a:t>를 제공하므로 그릴 대상에 따라 적절한 메서드를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페인트</a:t>
            </a:r>
            <a:r>
              <a:rPr lang="en-US" altLang="ko-KR" dirty="0" smtClean="0"/>
              <a:t>(Paint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그래픽 </a:t>
            </a:r>
            <a:r>
              <a:rPr lang="ko-KR" altLang="en-US" dirty="0"/>
              <a:t>출력에 사용할 색상과 각종 스타일</a:t>
            </a:r>
            <a:r>
              <a:rPr lang="en-US" altLang="ko-KR" dirty="0"/>
              <a:t>(</a:t>
            </a:r>
            <a:r>
              <a:rPr lang="ko-KR" altLang="en-US" dirty="0"/>
              <a:t>선 두께</a:t>
            </a:r>
            <a:r>
              <a:rPr lang="en-US" altLang="ko-KR" dirty="0"/>
              <a:t>, </a:t>
            </a:r>
            <a:r>
              <a:rPr lang="ko-KR" altLang="en-US" dirty="0"/>
              <a:t>폰트 크기 등</a:t>
            </a:r>
            <a:r>
              <a:rPr lang="en-US" altLang="ko-KR" dirty="0"/>
              <a:t>) </a:t>
            </a:r>
            <a:r>
              <a:rPr lang="ko-KR" altLang="en-US" dirty="0"/>
              <a:t>정보를 담고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똑같은 </a:t>
            </a:r>
            <a:r>
              <a:rPr lang="ko-KR" altLang="en-US" dirty="0"/>
              <a:t>그리기 </a:t>
            </a:r>
            <a:r>
              <a:rPr lang="en-US" altLang="ko-KR" dirty="0"/>
              <a:t>API</a:t>
            </a:r>
            <a:r>
              <a:rPr lang="ko-KR" altLang="en-US" dirty="0"/>
              <a:t>를 호출하더라도 페인트 객체가 다르면 출력 결과물도 </a:t>
            </a:r>
            <a:r>
              <a:rPr lang="ko-KR" altLang="en-US" dirty="0" smtClean="0"/>
              <a:t>달라짐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3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터치 입력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터치 입력을 처리하는 메서드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46513"/>
            <a:ext cx="7202789" cy="44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7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터치 입력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터치 입력을 처리하는 메서드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03" y="2249710"/>
            <a:ext cx="7124070" cy="4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3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UI </a:t>
            </a:r>
            <a:r>
              <a:rPr lang="ko-KR" altLang="en-US" dirty="0"/>
              <a:t>이벤트 처리 ▶ 터치 입력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97" y="2204864"/>
            <a:ext cx="2619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6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2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캔버스와 페인트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62000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39552" y="1700808"/>
            <a:ext cx="8208912" cy="489654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수정</a:t>
            </a:r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3593" y="2159269"/>
            <a:ext cx="4846272" cy="472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84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캔버스와 페인트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38312"/>
            <a:ext cx="8208912" cy="4859040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1" y="2317920"/>
            <a:ext cx="3821058" cy="2129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9" y="4359956"/>
            <a:ext cx="7054256" cy="2381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" y="980728"/>
            <a:ext cx="8810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캔버스와 페인트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38312"/>
            <a:ext cx="8208912" cy="4859040"/>
          </a:xfrm>
        </p:spPr>
        <p:txBody>
          <a:bodyPr/>
          <a:lstStyle/>
          <a:p>
            <a:r>
              <a:rPr lang="en-US" altLang="ko-KR" dirty="0" smtClean="0"/>
              <a:t>(a)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r>
              <a:rPr lang="en-US" altLang="ko-KR" dirty="0" smtClean="0"/>
              <a:t>(b) </a:t>
            </a:r>
            <a:r>
              <a:rPr lang="ko-KR" altLang="en-US" dirty="0"/>
              <a:t>원점의 위치와 </a:t>
            </a:r>
            <a:r>
              <a:rPr lang="en-US" altLang="ko-KR" dirty="0"/>
              <a:t>x, y </a:t>
            </a:r>
            <a:r>
              <a:rPr lang="ko-KR" altLang="en-US" dirty="0"/>
              <a:t>좌표축의 방향</a:t>
            </a:r>
            <a:r>
              <a:rPr lang="en-US" altLang="ko-KR" dirty="0"/>
              <a:t>, </a:t>
            </a:r>
            <a:r>
              <a:rPr lang="en-US" altLang="ko-KR" dirty="0" err="1" smtClean="0"/>
              <a:t>MyView</a:t>
            </a:r>
            <a:r>
              <a:rPr lang="ko-KR" altLang="en-US" dirty="0"/>
              <a:t>의 출력 표면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08920"/>
            <a:ext cx="5740219" cy="40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그래픽 출력 ▶ </a:t>
            </a:r>
            <a:r>
              <a:rPr lang="ko-KR" altLang="en-US" dirty="0" smtClean="0"/>
              <a:t>도형과 텍스트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페인트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</a:t>
            </a:r>
            <a:r>
              <a:rPr lang="ko-KR" altLang="en-US" dirty="0"/>
              <a:t>출력에 사용될 여러 속성 정보를 제공함으로써 어떻게 출력할지를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Paint </a:t>
            </a:r>
            <a:r>
              <a:rPr lang="ko-KR" altLang="en-US" dirty="0" smtClean="0"/>
              <a:t>클래스에서 </a:t>
            </a:r>
            <a:r>
              <a:rPr lang="ko-KR" altLang="en-US" dirty="0"/>
              <a:t>자주 사용되는 메서드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26435"/>
            <a:ext cx="7423203" cy="40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10065</TotalTime>
  <Words>857</Words>
  <Application>Microsoft Office PowerPoint</Application>
  <PresentationFormat>화면 슬라이드 쇼(4:3)</PresentationFormat>
  <Paragraphs>153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05. 그래픽 출력과 UI 이벤트 처리</vt:lpstr>
      <vt:lpstr>PowerPoint 프레젠테이션</vt:lpstr>
      <vt:lpstr>PowerPoint 프레젠테이션</vt:lpstr>
      <vt:lpstr>01 그래픽 출력 ▶ 캔버스와 페인트</vt:lpstr>
      <vt:lpstr>01 그래픽 출력 ▶ 캔버스와 페인트</vt:lpstr>
      <vt:lpstr>01 그래픽 출력 ▶ 캔버스와 페인트</vt:lpstr>
      <vt:lpstr>01 그래픽 출력 ▶ 캔버스와 페인트</vt:lpstr>
      <vt:lpstr>01 그래픽 출력 ▶ 도형과 텍스트 출력</vt:lpstr>
      <vt:lpstr>01 그래픽 출력 ▶ 도형과 텍스트 출력</vt:lpstr>
      <vt:lpstr>01 그래픽 출력 ▶ 도형과 텍스트 출력</vt:lpstr>
      <vt:lpstr>01 그래픽 출력 ▶ 도형과 텍스트 출력</vt:lpstr>
      <vt:lpstr>01 그래픽 출력 ▶ 도형과 텍스트 출력</vt:lpstr>
      <vt:lpstr>01 그래픽 출력 ▶ 도형과 텍스트 출력</vt:lpstr>
      <vt:lpstr>01 그래픽 출력 ▶ 비트맵 출력</vt:lpstr>
      <vt:lpstr>01 그래픽 출력 ▶ 비트맵 출력</vt:lpstr>
      <vt:lpstr>01 그래픽 출력 ▶ 비트맵 출력</vt:lpstr>
      <vt:lpstr>01 그래픽 출력 ▶ 비트맵 출력</vt:lpstr>
      <vt:lpstr>01 그래픽 출력 ▶ 비트맵 출력</vt:lpstr>
      <vt:lpstr>01 그래픽 출력 ▶ 비트맵 출력</vt:lpstr>
      <vt:lpstr>01 그래픽 출력 ▶ 비트맵 출력</vt:lpstr>
      <vt:lpstr>01 그래픽 출력 ▶ 비트맵 출력</vt:lpstr>
      <vt:lpstr>01 그래픽 출력 ▶ 비트맵 출력</vt:lpstr>
      <vt:lpstr>01 그래픽 출력 ▶ 전송 모드</vt:lpstr>
      <vt:lpstr>01 그래픽 출력 ▶ 전송 모드</vt:lpstr>
      <vt:lpstr>01 그래픽 출력 ▶ 전송 모드</vt:lpstr>
      <vt:lpstr>01 그래픽 출력 ▶ 전송 모드</vt:lpstr>
      <vt:lpstr>01 그래픽 출력 ▶ 전송 모드</vt:lpstr>
      <vt:lpstr>01 그래픽 출력 ▶ 전송 모드</vt:lpstr>
      <vt:lpstr>01 그래픽 출력 ▶ 전송 모드</vt:lpstr>
      <vt:lpstr>02 UI 이벤트 처리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이벤트 리스너와 핸들러</vt:lpstr>
      <vt:lpstr>02 UI 이벤트 처리 ▶ 키 입력</vt:lpstr>
      <vt:lpstr>02 UI 이벤트 처리 ▶ 키 입력</vt:lpstr>
      <vt:lpstr>02 UI 이벤트 처리 ▶ 키 입력</vt:lpstr>
      <vt:lpstr>02 UI 이벤트 처리 ▶ 키 입력</vt:lpstr>
      <vt:lpstr>02 UI 이벤트 처리 ▶ 터치 입력</vt:lpstr>
      <vt:lpstr>02 UI 이벤트 처리 ▶ 터치 입력</vt:lpstr>
      <vt:lpstr>02 UI 이벤트 처리 ▶ 터치 입력</vt:lpstr>
      <vt:lpstr>02 UI 이벤트 처리 ▶ 터치 입력</vt:lpstr>
      <vt:lpstr>02 UI 이벤트 처리 ▶ 터치 입력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967</cp:revision>
  <dcterms:created xsi:type="dcterms:W3CDTF">2012-07-11T10:23:22Z</dcterms:created>
  <dcterms:modified xsi:type="dcterms:W3CDTF">2018-01-16T04:40:35Z</dcterms:modified>
</cp:coreProperties>
</file>