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5" r:id="rId2"/>
    <p:sldId id="256" r:id="rId3"/>
    <p:sldId id="266" r:id="rId4"/>
    <p:sldId id="383" r:id="rId5"/>
    <p:sldId id="598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701" r:id="rId16"/>
    <p:sldId id="661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706" r:id="rId25"/>
    <p:sldId id="670" r:id="rId26"/>
    <p:sldId id="702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703" r:id="rId40"/>
    <p:sldId id="683" r:id="rId41"/>
    <p:sldId id="684" r:id="rId42"/>
    <p:sldId id="685" r:id="rId43"/>
    <p:sldId id="704" r:id="rId44"/>
    <p:sldId id="687" r:id="rId45"/>
    <p:sldId id="688" r:id="rId46"/>
    <p:sldId id="705" r:id="rId47"/>
    <p:sldId id="689" r:id="rId48"/>
    <p:sldId id="691" r:id="rId49"/>
    <p:sldId id="692" r:id="rId50"/>
    <p:sldId id="693" r:id="rId51"/>
    <p:sldId id="694" r:id="rId52"/>
    <p:sldId id="695" r:id="rId53"/>
    <p:sldId id="696" r:id="rId54"/>
    <p:sldId id="697" r:id="rId55"/>
    <p:sldId id="698" r:id="rId56"/>
    <p:sldId id="699" r:id="rId57"/>
    <p:sldId id="700" r:id="rId58"/>
    <p:sldId id="651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8898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9552" y="186025"/>
            <a:ext cx="4295775" cy="4591050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852" y="4222823"/>
            <a:ext cx="5607348" cy="11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단계별로 배우는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2018-01-16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/>
              <a:t>프레임 애니메이션을 정의하는 </a:t>
            </a:r>
            <a:r>
              <a:rPr lang="en-US" altLang="ko-KR" dirty="0"/>
              <a:t>XML </a:t>
            </a:r>
            <a:r>
              <a:rPr lang="ko-KR" altLang="en-US" dirty="0" smtClean="0"/>
              <a:t>파일 </a:t>
            </a:r>
            <a:r>
              <a:rPr lang="ko-KR" altLang="en-US" dirty="0"/>
              <a:t>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3" y="2636912"/>
            <a:ext cx="7862455" cy="27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/>
              <a:t>frames.xml</a:t>
            </a:r>
            <a:r>
              <a:rPr lang="ko-KR" altLang="en-US" dirty="0"/>
              <a:t>을 수정하여 프레임 </a:t>
            </a:r>
            <a:r>
              <a:rPr lang="ko-KR" altLang="en-US" dirty="0" smtClean="0"/>
              <a:t>애니메이션 </a:t>
            </a:r>
            <a:r>
              <a:rPr lang="ko-KR" altLang="en-US" dirty="0"/>
              <a:t>정의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88570" y="2420888"/>
            <a:ext cx="7139814" cy="3906656"/>
            <a:chOff x="238820" y="2400300"/>
            <a:chExt cx="8639175" cy="47270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62" y="2400300"/>
              <a:ext cx="8601075" cy="2057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820" y="4365104"/>
              <a:ext cx="8639175" cy="276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애니메이션 작동 </a:t>
            </a:r>
            <a:r>
              <a:rPr lang="ko-KR" altLang="en-US" dirty="0" smtClean="0"/>
              <a:t>코드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67408" y="2141364"/>
            <a:ext cx="5392370" cy="4850433"/>
            <a:chOff x="465836" y="-712"/>
            <a:chExt cx="8684466" cy="78116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127" y="-712"/>
              <a:ext cx="8639175" cy="47529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836" y="4743909"/>
              <a:ext cx="8629650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8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8880"/>
            <a:ext cx="4455495" cy="40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</a:t>
            </a:r>
            <a:r>
              <a:rPr lang="ko-KR" altLang="en-US" dirty="0" smtClean="0"/>
              <a:t>트윈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트윈 </a:t>
            </a:r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뷰의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회전각</a:t>
            </a:r>
            <a:r>
              <a:rPr lang="en-US" altLang="ko-KR" dirty="0"/>
              <a:t>, </a:t>
            </a:r>
            <a:r>
              <a:rPr lang="ko-KR" altLang="en-US" dirty="0"/>
              <a:t>투명도를 시간에 따라 </a:t>
            </a:r>
            <a:r>
              <a:rPr lang="ko-KR" altLang="en-US" dirty="0" smtClean="0"/>
              <a:t>변화시킴</a:t>
            </a:r>
            <a:endParaRPr lang="en-US" altLang="ko-KR" dirty="0" smtClean="0"/>
          </a:p>
          <a:p>
            <a:pPr lvl="1"/>
            <a:r>
              <a:rPr lang="ko-KR" altLang="en-US" dirty="0"/>
              <a:t>프레임 애니메이션과 마찬가지로 대개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위치는 </a:t>
            </a:r>
            <a:r>
              <a:rPr lang="en-US" altLang="ko-KR" dirty="0"/>
              <a:t>res/</a:t>
            </a:r>
            <a:r>
              <a:rPr lang="en-US" altLang="ko-KR" dirty="0" err="1"/>
              <a:t>anim</a:t>
            </a:r>
            <a:r>
              <a:rPr lang="en-US" altLang="ko-KR" dirty="0"/>
              <a:t>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종류별 트윈 애니메이션의 </a:t>
            </a:r>
            <a:r>
              <a:rPr lang="en-US" altLang="ko-KR" dirty="0"/>
              <a:t>XML </a:t>
            </a:r>
            <a:r>
              <a:rPr lang="ko-KR" altLang="en-US" dirty="0"/>
              <a:t>정의와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596"/>
          <a:stretch/>
        </p:blipFill>
        <p:spPr>
          <a:xfrm>
            <a:off x="652214" y="3501008"/>
            <a:ext cx="8096250" cy="30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</a:t>
            </a:r>
            <a:r>
              <a:rPr lang="ko-KR" altLang="en-US" dirty="0" smtClean="0"/>
              <a:t>트윈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종류별 </a:t>
            </a:r>
            <a:r>
              <a:rPr lang="ko-KR" altLang="en-US" dirty="0"/>
              <a:t>트윈 애니메이션의 </a:t>
            </a:r>
            <a:r>
              <a:rPr lang="en-US" altLang="ko-KR" dirty="0"/>
              <a:t>XML </a:t>
            </a:r>
            <a:r>
              <a:rPr lang="ko-KR" altLang="en-US" dirty="0"/>
              <a:t>정의와 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0" y="2066835"/>
            <a:ext cx="7312995" cy="3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lvl="1"/>
            <a:r>
              <a:rPr lang="ko-KR" altLang="en-US" dirty="0"/>
              <a:t>트윈 애니메이션을 여러 개 묶어서 좀 더 복잡한 것을 정의할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  <a:p>
            <a:pPr lvl="1"/>
            <a:r>
              <a:rPr lang="en-US" altLang="ko-KR" dirty="0"/>
              <a:t>set </a:t>
            </a:r>
            <a:r>
              <a:rPr lang="ko-KR" altLang="en-US" dirty="0" err="1"/>
              <a:t>엘리먼트에</a:t>
            </a:r>
            <a:r>
              <a:rPr lang="ko-KR" altLang="en-US" dirty="0"/>
              <a:t> 넣은 트윈 애니메이션은 기본적으로 동시에 진행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94" y="2359042"/>
            <a:ext cx="7336612" cy="2259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68" y="4618277"/>
            <a:ext cx="7312995" cy="2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1" y="2813490"/>
            <a:ext cx="3610665" cy="27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05" y="2276872"/>
            <a:ext cx="6738347" cy="44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9" y="2204864"/>
            <a:ext cx="6801323" cy="46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07. </a:t>
            </a:r>
            <a:r>
              <a:rPr lang="ko-KR" altLang="en-US" sz="2800" dirty="0" smtClean="0"/>
              <a:t>리소스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08313" y="2181599"/>
            <a:ext cx="5538985" cy="4699667"/>
            <a:chOff x="1084333" y="-12576"/>
            <a:chExt cx="8059667" cy="68383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425" y="-12576"/>
              <a:ext cx="8029575" cy="5372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333" y="5292289"/>
              <a:ext cx="8039100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1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트윈 애니메이션을 정의하는 </a:t>
            </a:r>
            <a:r>
              <a:rPr lang="en-US" altLang="ko-KR" dirty="0"/>
              <a:t>XML </a:t>
            </a:r>
            <a:r>
              <a:rPr lang="ko-KR" altLang="en-US" dirty="0"/>
              <a:t>파일을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2" y="2518775"/>
            <a:ext cx="6896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트윈 애니메이션을 정의하는 </a:t>
            </a:r>
            <a:r>
              <a:rPr lang="en-US" altLang="ko-KR" dirty="0"/>
              <a:t>XML </a:t>
            </a:r>
            <a:r>
              <a:rPr lang="ko-KR" altLang="en-US" dirty="0"/>
              <a:t>파일을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8" y="2451617"/>
            <a:ext cx="80772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트윈 애니메이션을 정의하는 </a:t>
            </a:r>
            <a:r>
              <a:rPr lang="en-US" altLang="ko-KR" dirty="0"/>
              <a:t>XML </a:t>
            </a:r>
            <a:r>
              <a:rPr lang="ko-KR" altLang="en-US" dirty="0"/>
              <a:t>파일을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2275"/>
          <a:stretch/>
        </p:blipFill>
        <p:spPr>
          <a:xfrm>
            <a:off x="918541" y="2348880"/>
            <a:ext cx="7181851" cy="22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/>
              <a:t>트윈 애니메이션을 정의하는 </a:t>
            </a:r>
            <a:r>
              <a:rPr lang="en-US" altLang="ko-KR" dirty="0"/>
              <a:t>XML </a:t>
            </a:r>
            <a:r>
              <a:rPr lang="ko-KR" altLang="en-US" dirty="0"/>
              <a:t>파일을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9337"/>
          <a:stretch/>
        </p:blipFill>
        <p:spPr>
          <a:xfrm>
            <a:off x="918541" y="2382117"/>
            <a:ext cx="7181851" cy="36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애니메이션 작동 </a:t>
            </a:r>
            <a:r>
              <a:rPr lang="ko-KR" altLang="en-US" dirty="0" smtClean="0"/>
              <a:t>코드 </a:t>
            </a:r>
            <a:r>
              <a:rPr lang="ko-KR" altLang="en-US" dirty="0"/>
              <a:t>추가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69557" y="2308796"/>
            <a:ext cx="7402843" cy="4216548"/>
            <a:chOff x="697549" y="2398058"/>
            <a:chExt cx="7402843" cy="42165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617" y="2398058"/>
              <a:ext cx="7343775" cy="30384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74756"/>
            <a:stretch/>
          </p:blipFill>
          <p:spPr>
            <a:xfrm>
              <a:off x="697549" y="5246454"/>
              <a:ext cx="7296150" cy="136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8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애니메이션 작동 </a:t>
            </a:r>
            <a:r>
              <a:rPr lang="ko-KR" altLang="en-US" dirty="0" smtClean="0"/>
              <a:t>코드 </a:t>
            </a:r>
            <a:r>
              <a:rPr lang="ko-KR" altLang="en-US" dirty="0"/>
              <a:t>추가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5576" y="2374305"/>
            <a:ext cx="6632864" cy="4483695"/>
            <a:chOff x="310704" y="1336754"/>
            <a:chExt cx="7296150" cy="49320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26572"/>
            <a:stretch/>
          </p:blipFill>
          <p:spPr>
            <a:xfrm>
              <a:off x="310704" y="1336754"/>
              <a:ext cx="7296150" cy="39795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479" y="5316319"/>
              <a:ext cx="7191375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60722"/>
            <a:ext cx="4173682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트윈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2"/>
            <a:ext cx="8208912" cy="4845099"/>
          </a:xfrm>
        </p:spPr>
        <p:txBody>
          <a:bodyPr/>
          <a:lstStyle/>
          <a:p>
            <a:r>
              <a:rPr lang="ko-KR" altLang="en-US" dirty="0" err="1" smtClean="0"/>
              <a:t>버튼별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7" y="2492076"/>
            <a:ext cx="71056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스타일과 테마 ▶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스타일</a:t>
            </a:r>
            <a:r>
              <a:rPr lang="en-US" altLang="ko-KR" dirty="0" smtClean="0"/>
              <a:t>(style)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뷰 </a:t>
            </a:r>
            <a:r>
              <a:rPr lang="ko-KR" altLang="en-US" dirty="0"/>
              <a:t>또는 윈도우의 모양과 형식을 지정하는 속성들의 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XML </a:t>
            </a:r>
            <a:r>
              <a:rPr lang="ko-KR" altLang="en-US" dirty="0"/>
              <a:t>리소스로 </a:t>
            </a:r>
            <a:r>
              <a:rPr lang="ko-KR" altLang="en-US" dirty="0" smtClean="0"/>
              <a:t>정의하고 </a:t>
            </a:r>
            <a:r>
              <a:rPr lang="ko-KR" altLang="en-US" dirty="0"/>
              <a:t>가져다 사용하면 뷰나 윈도우에 한꺼번에 적용할 수 있으므로 </a:t>
            </a:r>
            <a:r>
              <a:rPr lang="ko-KR" altLang="en-US" dirty="0" smtClean="0"/>
              <a:t>효과적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일부 속성을 스타일로 정의하는 예시</a:t>
            </a:r>
            <a:endParaRPr lang="en-US" altLang="ko-KR" dirty="0"/>
          </a:p>
          <a:p>
            <a:pPr lvl="1"/>
            <a:r>
              <a:rPr lang="en-US" altLang="ko-KR" dirty="0"/>
              <a:t>6~7</a:t>
            </a:r>
            <a:r>
              <a:rPr lang="ko-KR" altLang="en-US" dirty="0"/>
              <a:t>행을 별도의 스타일로 정의할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45" y="4293096"/>
            <a:ext cx="7553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맑은 고딕" panose="020B0503020000020004" pitchFamily="50" charset="-127"/>
              </a:rPr>
              <a:t>01 </a:t>
            </a:r>
            <a:r>
              <a:rPr lang="ko-KR" altLang="en-US" b="1" dirty="0">
                <a:latin typeface="맑은 고딕" panose="020B0503020000020004" pitchFamily="50" charset="-127"/>
              </a:rPr>
              <a:t>애니메이션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02 </a:t>
            </a:r>
            <a:r>
              <a:rPr lang="ko-KR" altLang="en-US" b="1" dirty="0">
                <a:latin typeface="맑은 고딕" panose="020B0503020000020004" pitchFamily="50" charset="-127"/>
              </a:rPr>
              <a:t>스타일과 테마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03 </a:t>
            </a:r>
            <a:r>
              <a:rPr lang="ko-KR" altLang="en-US" b="1" dirty="0">
                <a:latin typeface="맑은 고딕" panose="020B0503020000020004" pitchFamily="50" charset="-127"/>
              </a:rPr>
              <a:t>배열 리소스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</a:rPr>
              <a:t>04 </a:t>
            </a:r>
            <a:r>
              <a:rPr lang="ko-KR" altLang="en-US" b="1" dirty="0">
                <a:latin typeface="맑은 고딕" panose="020B0503020000020004" pitchFamily="50" charset="-127"/>
              </a:rPr>
              <a:t>값 리소스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스타일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res/values</a:t>
            </a:r>
            <a:r>
              <a:rPr lang="en-US" altLang="ko-KR" dirty="0"/>
              <a:t>/</a:t>
            </a:r>
            <a:r>
              <a:rPr lang="ko-KR" altLang="en-US" dirty="0"/>
              <a:t>파일명</a:t>
            </a:r>
            <a:r>
              <a:rPr lang="en-US" altLang="ko-KR" dirty="0"/>
              <a:t>.xml</a:t>
            </a:r>
            <a:r>
              <a:rPr lang="ko-KR" altLang="en-US" dirty="0"/>
              <a:t>을 만들고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버튼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수정하여 </a:t>
            </a:r>
            <a:r>
              <a:rPr lang="en-US" altLang="ko-KR" dirty="0" err="1"/>
              <a:t>MyStyle</a:t>
            </a:r>
            <a:r>
              <a:rPr lang="ko-KR" altLang="en-US" dirty="0"/>
              <a:t>이라는 이름의 스타일을 적용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8" y="1541669"/>
            <a:ext cx="7553325" cy="2324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5" y="4333955"/>
            <a:ext cx="7477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스타일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en-US" altLang="ko-KR" dirty="0"/>
              <a:t>res/values/styles.xml</a:t>
            </a:r>
            <a:r>
              <a:rPr lang="ko-KR" altLang="en-US" dirty="0"/>
              <a:t>을 열고 </a:t>
            </a:r>
            <a:r>
              <a:rPr lang="en-US" altLang="ko-KR" dirty="0" err="1"/>
              <a:t>TestFont</a:t>
            </a:r>
            <a:r>
              <a:rPr lang="ko-KR" altLang="en-US" dirty="0"/>
              <a:t>라는 이름의 </a:t>
            </a:r>
            <a:r>
              <a:rPr lang="ko-KR" altLang="en-US" dirty="0" smtClean="0"/>
              <a:t>스타일 </a:t>
            </a:r>
            <a:r>
              <a:rPr lang="ko-KR" altLang="en-US" dirty="0"/>
              <a:t>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7" y="2204864"/>
            <a:ext cx="71532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스타일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85563"/>
            <a:ext cx="2867025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54139"/>
          <a:stretch/>
        </p:blipFill>
        <p:spPr>
          <a:xfrm>
            <a:off x="928627" y="4177801"/>
            <a:ext cx="7191375" cy="23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스타일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62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99592" y="2276872"/>
            <a:ext cx="5959029" cy="4433864"/>
            <a:chOff x="1041970" y="1341307"/>
            <a:chExt cx="7210425" cy="5364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45861"/>
            <a:stretch/>
          </p:blipFill>
          <p:spPr>
            <a:xfrm>
              <a:off x="1048320" y="1341307"/>
              <a:ext cx="7191375" cy="28258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970" y="4163107"/>
              <a:ext cx="7210425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6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스타일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42728"/>
            <a:ext cx="8208912" cy="4854624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04006"/>
            <a:ext cx="2225386" cy="37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</a:t>
            </a:r>
            <a:r>
              <a:rPr lang="ko-KR" altLang="en-US" dirty="0" smtClean="0"/>
              <a:t>테마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테마</a:t>
            </a:r>
            <a:r>
              <a:rPr lang="en-US" altLang="ko-KR" dirty="0" smtClean="0"/>
              <a:t>(theme)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</a:t>
            </a:r>
            <a:r>
              <a:rPr lang="ko-KR" altLang="en-US" dirty="0"/>
              <a:t>뷰가 아닌 </a:t>
            </a:r>
            <a:r>
              <a:rPr lang="ko-KR" altLang="en-US" dirty="0" err="1"/>
              <a:t>액티비티</a:t>
            </a:r>
            <a:r>
              <a:rPr lang="ko-KR" altLang="en-US" dirty="0"/>
              <a:t> 전체 또는 앱 전체에 적용되는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테마도 스타일이므로 </a:t>
            </a:r>
            <a:r>
              <a:rPr lang="en-US" altLang="ko-KR" dirty="0" smtClean="0"/>
              <a:t>res/values</a:t>
            </a:r>
            <a:r>
              <a:rPr lang="en-US" altLang="ko-KR" dirty="0"/>
              <a:t>/</a:t>
            </a:r>
            <a:r>
              <a:rPr lang="ko-KR" altLang="en-US" dirty="0"/>
              <a:t>파일명</a:t>
            </a:r>
            <a:r>
              <a:rPr lang="en-US" altLang="ko-KR" dirty="0"/>
              <a:t>.xml</a:t>
            </a:r>
            <a:r>
              <a:rPr lang="ko-KR" altLang="en-US" dirty="0"/>
              <a:t>에 정의하며 형태도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생성 시 자동으로 제공되는 </a:t>
            </a:r>
            <a:r>
              <a:rPr lang="en-US" altLang="ko-KR" dirty="0" smtClean="0"/>
              <a:t>styles.xml </a:t>
            </a:r>
            <a:r>
              <a:rPr lang="ko-KR" altLang="en-US" dirty="0"/>
              <a:t>파일의 내용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18133" y="3212976"/>
            <a:ext cx="7651750" cy="2854478"/>
            <a:chOff x="707728" y="3284984"/>
            <a:chExt cx="8416925" cy="31399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78" y="3284984"/>
              <a:ext cx="8410575" cy="1733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28" y="4881860"/>
              <a:ext cx="8334375" cy="154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8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/>
              <a:t>프로젝트 생성 시 </a:t>
            </a:r>
            <a:r>
              <a:rPr lang="ko-KR" altLang="en-US" dirty="0" smtClean="0"/>
              <a:t>자동 제공되는 </a:t>
            </a:r>
            <a:r>
              <a:rPr lang="en-US" altLang="ko-KR" dirty="0"/>
              <a:t>AndroidManifest.xml </a:t>
            </a:r>
            <a:r>
              <a:rPr lang="ko-KR" altLang="en-US" dirty="0"/>
              <a:t>파일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08030" y="1734599"/>
            <a:ext cx="7671955" cy="4996295"/>
            <a:chOff x="692150" y="1484784"/>
            <a:chExt cx="8439150" cy="5495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999" y="1484784"/>
              <a:ext cx="8324850" cy="37814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5209059"/>
              <a:ext cx="843915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9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/>
              <a:t>res/menu/menu_main.xml</a:t>
            </a:r>
            <a:r>
              <a:rPr lang="ko-KR" altLang="en-US" dirty="0"/>
              <a:t>을 </a:t>
            </a:r>
            <a:r>
              <a:rPr lang="ko-KR" altLang="en-US" dirty="0" smtClean="0"/>
              <a:t>생성하고 메뉴 정의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0" y="2276872"/>
            <a:ext cx="7827818" cy="33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옵션 </a:t>
            </a:r>
            <a:r>
              <a:rPr lang="ko-KR" altLang="en-US" dirty="0" smtClean="0"/>
              <a:t>메뉴 </a:t>
            </a:r>
            <a:r>
              <a:rPr lang="ko-KR" altLang="en-US" dirty="0"/>
              <a:t>초기화하고 처리하는 </a:t>
            </a:r>
            <a:r>
              <a:rPr lang="ko-KR" altLang="en-US" dirty="0" smtClean="0"/>
              <a:t>코드 </a:t>
            </a:r>
            <a:r>
              <a:rPr lang="ko-KR" altLang="en-US" dirty="0"/>
              <a:t>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96683" y="2276872"/>
            <a:ext cx="7879773" cy="3127900"/>
            <a:chOff x="768787" y="2781868"/>
            <a:chExt cx="8667750" cy="34406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781868"/>
              <a:ext cx="8601075" cy="1552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62264"/>
            <a:stretch/>
          </p:blipFill>
          <p:spPr>
            <a:xfrm>
              <a:off x="768787" y="4206157"/>
              <a:ext cx="8667750" cy="201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5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옵션 </a:t>
            </a:r>
            <a:r>
              <a:rPr lang="ko-KR" altLang="en-US" dirty="0" smtClean="0"/>
              <a:t>메뉴 </a:t>
            </a:r>
            <a:r>
              <a:rPr lang="ko-KR" altLang="en-US" dirty="0"/>
              <a:t>초기화하고 처리하는 </a:t>
            </a:r>
            <a:r>
              <a:rPr lang="ko-KR" altLang="en-US" dirty="0" smtClean="0"/>
              <a:t>코드 </a:t>
            </a:r>
            <a:r>
              <a:rPr lang="ko-KR" altLang="en-US" dirty="0"/>
              <a:t>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83568" y="2449242"/>
            <a:ext cx="7900326" cy="4030217"/>
            <a:chOff x="683568" y="2449242"/>
            <a:chExt cx="7900326" cy="40302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36765"/>
            <a:stretch/>
          </p:blipFill>
          <p:spPr>
            <a:xfrm>
              <a:off x="704121" y="2449242"/>
              <a:ext cx="7879773" cy="307179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568" y="5518300"/>
              <a:ext cx="7853795" cy="961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1600" b="1" dirty="0"/>
              <a:t>프레임 애니메이션을 활용할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트윈 </a:t>
            </a:r>
            <a:r>
              <a:rPr lang="ko-KR" altLang="en-US" sz="1600" b="1" dirty="0"/>
              <a:t>애니메이션을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정의할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스타일과 </a:t>
            </a:r>
            <a:r>
              <a:rPr lang="ko-KR" altLang="en-US" sz="1600" b="1" dirty="0"/>
              <a:t>테마를 정의하여 사용할 수 있다</a:t>
            </a:r>
            <a:r>
              <a:rPr lang="en-US" altLang="ko-KR" sz="1600" b="1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600" b="1" dirty="0" smtClean="0"/>
              <a:t>배열과 </a:t>
            </a:r>
            <a:r>
              <a:rPr lang="ko-KR" altLang="en-US" sz="1600" b="1" dirty="0"/>
              <a:t>값 리소스를 활용할 수 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/>
              <a:t>res/values/colors.xml</a:t>
            </a:r>
            <a:r>
              <a:rPr lang="ko-KR" altLang="en-US" dirty="0"/>
              <a:t>과 </a:t>
            </a:r>
            <a:r>
              <a:rPr lang="en-US" altLang="ko-KR" dirty="0"/>
              <a:t>res/values/styles.xml</a:t>
            </a:r>
            <a:r>
              <a:rPr lang="ko-KR" altLang="en-US" dirty="0"/>
              <a:t>을 열고 </a:t>
            </a:r>
            <a:r>
              <a:rPr lang="ko-KR" altLang="en-US" dirty="0" smtClean="0"/>
              <a:t>내용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4" y="2204864"/>
            <a:ext cx="7940386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/>
              <a:t>res/values/colors.xml</a:t>
            </a:r>
            <a:r>
              <a:rPr lang="ko-KR" altLang="en-US" dirty="0"/>
              <a:t>과 </a:t>
            </a:r>
            <a:r>
              <a:rPr lang="en-US" altLang="ko-KR" dirty="0"/>
              <a:t>res/values/styles.xml</a:t>
            </a:r>
            <a:r>
              <a:rPr lang="ko-KR" altLang="en-US" dirty="0"/>
              <a:t>을 열고 </a:t>
            </a:r>
            <a:r>
              <a:rPr lang="ko-KR" altLang="en-US" dirty="0" smtClean="0"/>
              <a:t>내용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2" y="2276872"/>
            <a:ext cx="7845136" cy="45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 테마를 변경하는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60946" y="2180915"/>
            <a:ext cx="6519366" cy="4704469"/>
            <a:chOff x="645467" y="2348901"/>
            <a:chExt cx="8677276" cy="62616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2348901"/>
              <a:ext cx="8639175" cy="27622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t="2" b="7346"/>
            <a:stretch/>
          </p:blipFill>
          <p:spPr>
            <a:xfrm>
              <a:off x="645467" y="4886325"/>
              <a:ext cx="8639175" cy="3724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 테마를 변경하는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80025"/>
            <a:ext cx="6157324" cy="44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스타일과 테마 ▶ 테마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52253"/>
            <a:ext cx="8208912" cy="48450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8880"/>
            <a:ext cx="4361033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배열 리소스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안드로이드는 문자열과 정수를 배열 리소스로 정의하는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r>
              <a:rPr lang="en-US" altLang="ko-KR" dirty="0" smtClean="0"/>
              <a:t>res/values</a:t>
            </a:r>
            <a:r>
              <a:rPr lang="en-US" altLang="ko-KR" dirty="0"/>
              <a:t>/</a:t>
            </a:r>
            <a:r>
              <a:rPr lang="ko-KR" altLang="en-US" dirty="0"/>
              <a:t>파일명</a:t>
            </a:r>
            <a:r>
              <a:rPr lang="en-US" altLang="ko-KR" dirty="0"/>
              <a:t>.xml</a:t>
            </a:r>
            <a:r>
              <a:rPr lang="ko-KR" altLang="en-US" dirty="0"/>
              <a:t>에 </a:t>
            </a:r>
            <a:r>
              <a:rPr lang="ko-KR" altLang="en-US" dirty="0" smtClean="0"/>
              <a:t>정의하되 </a:t>
            </a:r>
            <a:r>
              <a:rPr lang="ko-KR" altLang="en-US" dirty="0"/>
              <a:t>파일명은 자유롭게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파일에 문자열 배열과 정수 배열을 넣을 수도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</a:t>
            </a:r>
            <a:r>
              <a:rPr lang="ko-KR" altLang="en-US" dirty="0"/>
              <a:t>다른 파일에 넣을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둘 다 </a:t>
            </a:r>
            <a:r>
              <a:rPr lang="en-US" altLang="ko-KR" dirty="0" smtClean="0"/>
              <a:t>res/values/arrays.xml</a:t>
            </a:r>
            <a:r>
              <a:rPr lang="ko-KR" altLang="en-US" dirty="0"/>
              <a:t>에 넣는 </a:t>
            </a:r>
            <a:r>
              <a:rPr lang="ko-KR" altLang="en-US" dirty="0" smtClean="0"/>
              <a:t>것이 관례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배열 리소스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res/values/arrays.xml </a:t>
            </a:r>
            <a:r>
              <a:rPr lang="ko-KR" altLang="en-US" dirty="0"/>
              <a:t>파일의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pPr lvl="1"/>
            <a:r>
              <a:rPr lang="ko-KR" altLang="en-US" dirty="0"/>
              <a:t>문자열 배열은 </a:t>
            </a:r>
            <a:r>
              <a:rPr lang="en-US" altLang="ko-KR" dirty="0" smtClean="0"/>
              <a:t>string-array</a:t>
            </a:r>
            <a:r>
              <a:rPr lang="ko-KR" altLang="en-US" dirty="0" err="1" smtClean="0"/>
              <a:t>엘리먼트에</a:t>
            </a:r>
            <a:r>
              <a:rPr lang="en-US" altLang="ko-KR" dirty="0"/>
              <a:t>, </a:t>
            </a:r>
            <a:r>
              <a:rPr lang="ko-KR" altLang="en-US" dirty="0"/>
              <a:t>정수 배열은 </a:t>
            </a:r>
            <a:r>
              <a:rPr lang="en-US" altLang="ko-KR" dirty="0"/>
              <a:t>integer-array </a:t>
            </a:r>
            <a:r>
              <a:rPr lang="ko-KR" altLang="en-US" dirty="0" err="1"/>
              <a:t>엘리먼트에</a:t>
            </a:r>
            <a:r>
              <a:rPr lang="ko-KR" altLang="en-US" dirty="0"/>
              <a:t> 각각 정의하되 </a:t>
            </a:r>
            <a:r>
              <a:rPr lang="en-US" altLang="ko-KR" dirty="0"/>
              <a:t>item </a:t>
            </a:r>
            <a:r>
              <a:rPr lang="ko-KR" altLang="en-US" dirty="0" err="1"/>
              <a:t>엘리먼트</a:t>
            </a:r>
            <a:r>
              <a:rPr lang="ko-KR" altLang="en-US" dirty="0"/>
              <a:t> 하나하나가 값을 </a:t>
            </a:r>
            <a:r>
              <a:rPr lang="ko-KR" altLang="en-US" dirty="0" smtClean="0"/>
              <a:t>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2255291"/>
            <a:ext cx="7375971" cy="40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배열 리소스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/>
              <a:t>컴포넌트 트리를 참고하여 </a:t>
            </a:r>
            <a:r>
              <a:rPr lang="en-US" altLang="ko-KR" dirty="0"/>
              <a:t>res/layout/activity_main.xml</a:t>
            </a:r>
            <a:r>
              <a:rPr lang="ko-KR" altLang="en-US" dirty="0"/>
              <a:t>을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4" y="3131306"/>
            <a:ext cx="2164773" cy="1246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09" y="2201603"/>
            <a:ext cx="5982645" cy="4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배열 리소스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smtClean="0"/>
              <a:t>arrays.xml</a:t>
            </a:r>
            <a:r>
              <a:rPr lang="ko-KR" altLang="en-US" dirty="0"/>
              <a:t> </a:t>
            </a:r>
            <a:r>
              <a:rPr lang="ko-KR" altLang="en-US" dirty="0" smtClean="0"/>
              <a:t>생성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문자열 </a:t>
            </a:r>
            <a:r>
              <a:rPr lang="ko-KR" altLang="en-US" dirty="0"/>
              <a:t>배열과 정수 배열을 각각 </a:t>
            </a:r>
            <a:r>
              <a:rPr lang="en-US" altLang="ko-KR" dirty="0"/>
              <a:t>fruits</a:t>
            </a:r>
            <a:r>
              <a:rPr lang="ko-KR" altLang="en-US" dirty="0"/>
              <a:t>와 </a:t>
            </a:r>
            <a:r>
              <a:rPr lang="en-US" altLang="ko-KR" dirty="0" err="1"/>
              <a:t>fibonacci</a:t>
            </a:r>
            <a:r>
              <a:rPr lang="ko-KR" altLang="en-US" dirty="0"/>
              <a:t>라는 이름으로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66045"/>
            <a:ext cx="5951157" cy="4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배열 리소스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배열 리소스를 사용하는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07092" y="2132856"/>
            <a:ext cx="5897156" cy="4758015"/>
            <a:chOff x="1010221" y="2014784"/>
            <a:chExt cx="7248525" cy="58483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795" y="2014784"/>
              <a:ext cx="7210425" cy="3581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221" y="5529502"/>
              <a:ext cx="7248525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8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3096344"/>
          </a:xfrm>
        </p:spPr>
        <p:txBody>
          <a:bodyPr/>
          <a:lstStyle/>
          <a:p>
            <a:r>
              <a:rPr lang="ko-KR" altLang="en-US" dirty="0" smtClean="0"/>
              <a:t>애니메이션</a:t>
            </a:r>
            <a:r>
              <a:rPr lang="en-US" altLang="ko-KR" dirty="0" smtClean="0"/>
              <a:t>(animation)</a:t>
            </a:r>
          </a:p>
          <a:p>
            <a:pPr lvl="1"/>
            <a:r>
              <a:rPr lang="ko-KR" altLang="en-US" dirty="0" smtClean="0"/>
              <a:t>위치나 </a:t>
            </a:r>
            <a:r>
              <a:rPr lang="ko-KR" altLang="en-US" dirty="0"/>
              <a:t>크기 등을 시간에 따라 변화시켜 물체가 살아 있는 것처럼 효과를 주는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앱에 애니메이션을 </a:t>
            </a:r>
            <a:r>
              <a:rPr lang="ko-KR" altLang="en-US" dirty="0"/>
              <a:t>적당히 </a:t>
            </a:r>
            <a:r>
              <a:rPr lang="ko-KR" altLang="en-US" dirty="0" smtClean="0"/>
              <a:t>가미하면 </a:t>
            </a:r>
            <a:r>
              <a:rPr lang="ko-KR" altLang="en-US" dirty="0"/>
              <a:t>사용자 </a:t>
            </a:r>
            <a:r>
              <a:rPr lang="ko-KR" altLang="en-US" dirty="0" smtClean="0"/>
              <a:t>경험</a:t>
            </a:r>
            <a:r>
              <a:rPr lang="en-US" altLang="ko-KR" dirty="0" smtClean="0"/>
              <a:t>(UX</a:t>
            </a:r>
            <a:r>
              <a:rPr lang="en-US" altLang="ko-KR" dirty="0"/>
              <a:t>; User </a:t>
            </a:r>
            <a:r>
              <a:rPr lang="en-US" altLang="ko-KR" dirty="0" smtClean="0"/>
              <a:t>Experience)</a:t>
            </a:r>
            <a:r>
              <a:rPr lang="ko-KR" altLang="en-US" dirty="0" smtClean="0"/>
              <a:t>을 높임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안드로이드 시스템이 기본으로 제공하는 애니메이션 기법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8474"/>
          <a:stretch/>
        </p:blipFill>
        <p:spPr>
          <a:xfrm>
            <a:off x="876898" y="3284984"/>
            <a:ext cx="6886148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배열 리소스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0728"/>
            <a:ext cx="881062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90138"/>
            <a:ext cx="2424545" cy="39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값 리소스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5400600"/>
          </a:xfrm>
        </p:spPr>
        <p:txBody>
          <a:bodyPr/>
          <a:lstStyle/>
          <a:p>
            <a:r>
              <a:rPr lang="ko-KR" altLang="en-US" dirty="0"/>
              <a:t>단순 데이터도 리소스로 정의하여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en-US" dirty="0"/>
              <a:t>안드로이드는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(color), </a:t>
            </a:r>
            <a:r>
              <a:rPr lang="ko-KR" altLang="en-US" dirty="0" smtClean="0"/>
              <a:t>치수</a:t>
            </a:r>
            <a:r>
              <a:rPr lang="en-US" altLang="ko-KR" dirty="0" smtClean="0"/>
              <a:t>(dimension),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(identifier), </a:t>
            </a:r>
            <a:r>
              <a:rPr lang="ko-KR" altLang="en-US" dirty="0" err="1" smtClean="0"/>
              <a:t>부울</a:t>
            </a:r>
            <a:r>
              <a:rPr lang="en-US" altLang="ko-KR" dirty="0" smtClean="0"/>
              <a:t>(Boolean),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(integer) </a:t>
            </a:r>
            <a:r>
              <a:rPr lang="ko-KR" altLang="en-US" dirty="0" smtClean="0"/>
              <a:t>값을 </a:t>
            </a:r>
            <a:r>
              <a:rPr lang="ko-KR" altLang="en-US" dirty="0"/>
              <a:t>리소스로 정의하는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각종 값을 리소스로 정의한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2" y="3501008"/>
            <a:ext cx="7637318" cy="2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 smtClean="0"/>
              <a:t>파일명과 내용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1" y="2656954"/>
            <a:ext cx="7131942" cy="35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ko-KR" altLang="en-US" dirty="0"/>
              <a:t>파일명과 내용 작성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8" y="2636912"/>
            <a:ext cx="7179174" cy="3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en-US" altLang="ko-KR" dirty="0" smtClean="0"/>
              <a:t>colors.xml</a:t>
            </a:r>
            <a:r>
              <a:rPr lang="ko-KR" altLang="en-US" dirty="0" smtClean="0"/>
              <a:t> 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clrBackground</a:t>
            </a:r>
            <a:r>
              <a:rPr lang="ko-KR" altLang="en-US" dirty="0" smtClean="0"/>
              <a:t> </a:t>
            </a:r>
            <a:r>
              <a:rPr lang="ko-KR" altLang="en-US" dirty="0" smtClean="0"/>
              <a:t>색상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0" y="2276872"/>
            <a:ext cx="7092583" cy="22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4152"/>
            <a:ext cx="8208912" cy="4883199"/>
          </a:xfrm>
        </p:spPr>
        <p:txBody>
          <a:bodyPr/>
          <a:lstStyle/>
          <a:p>
            <a:r>
              <a:rPr lang="ko-KR" altLang="en-US" dirty="0" smtClean="0"/>
              <a:t>컴포넌트 </a:t>
            </a:r>
            <a:r>
              <a:rPr lang="ko-KR" altLang="en-US" dirty="0"/>
              <a:t>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98" y="2198379"/>
            <a:ext cx="6184989" cy="466091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75" y="2538581"/>
            <a:ext cx="2753591" cy="1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4153"/>
            <a:ext cx="8208912" cy="4883199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클래스에 값 리소스를 사용하는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62083"/>
            <a:ext cx="5831097" cy="47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값 리소스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80728"/>
            <a:ext cx="8820150" cy="7334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714153"/>
            <a:ext cx="8208912" cy="4883199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25685"/>
            <a:ext cx="4528705" cy="41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애니메이션 ▶ 프레임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프레임 애니메이션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빠르게 교체하여 애니메이션 효과</a:t>
            </a:r>
            <a:endParaRPr lang="en-US" altLang="ko-KR" dirty="0" smtClean="0"/>
          </a:p>
          <a:p>
            <a:pPr lvl="1"/>
            <a:r>
              <a:rPr lang="en-US" altLang="ko-KR" dirty="0" err="1"/>
              <a:t>android:oneshot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한 번만 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pPr lvl="1"/>
            <a:r>
              <a:rPr lang="en-US" altLang="ko-KR" dirty="0" err="1"/>
              <a:t>android:oneshot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이면 무한 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pPr lvl="1"/>
            <a:r>
              <a:rPr lang="en-US" altLang="ko-KR" dirty="0" err="1"/>
              <a:t>android:drawable</a:t>
            </a:r>
            <a:r>
              <a:rPr lang="ko-KR" altLang="en-US" dirty="0"/>
              <a:t>은 </a:t>
            </a:r>
            <a:r>
              <a:rPr lang="ko-KR" altLang="en-US" dirty="0" smtClean="0"/>
              <a:t>프레임에 </a:t>
            </a:r>
            <a:r>
              <a:rPr lang="ko-KR" altLang="en-US" dirty="0"/>
              <a:t>사용할 </a:t>
            </a:r>
            <a:r>
              <a:rPr lang="ko-KR" altLang="en-US" dirty="0" smtClean="0"/>
              <a:t>그림</a:t>
            </a:r>
            <a:endParaRPr lang="en-US" altLang="ko-KR" dirty="0"/>
          </a:p>
          <a:p>
            <a:pPr lvl="1"/>
            <a:r>
              <a:rPr lang="en-US" altLang="ko-KR" dirty="0" err="1" smtClean="0"/>
              <a:t>android:duration</a:t>
            </a:r>
            <a:r>
              <a:rPr lang="ko-KR" altLang="en-US" dirty="0"/>
              <a:t>은 프레임의 지속 시간</a:t>
            </a:r>
            <a:r>
              <a:rPr lang="en-US" altLang="ko-KR" dirty="0"/>
              <a:t>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로 정의한 내용은 내부 처리 과정에서 </a:t>
            </a:r>
            <a:r>
              <a:rPr lang="en-US" altLang="ko-KR" dirty="0" err="1"/>
              <a:t>AnimationDrawable</a:t>
            </a:r>
            <a:r>
              <a:rPr lang="en-US" altLang="ko-KR" dirty="0"/>
              <a:t> </a:t>
            </a:r>
            <a:r>
              <a:rPr lang="ko-KR" altLang="en-US" dirty="0"/>
              <a:t>객체로 바뀌므로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드로어블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animation)</a:t>
            </a:r>
            <a:r>
              <a:rPr lang="ko-KR" altLang="en-US" dirty="0" smtClean="0"/>
              <a:t>이라 부르기도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3" y="4077072"/>
            <a:ext cx="7568045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 smtClean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/>
              <a:t>을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87949"/>
            <a:ext cx="2418821" cy="188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57958"/>
          <a:stretch/>
        </p:blipFill>
        <p:spPr>
          <a:xfrm>
            <a:off x="673815" y="4370049"/>
            <a:ext cx="7940386" cy="20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 smtClean="0"/>
              <a:t>컴포넌트 트리를 참고하여 </a:t>
            </a:r>
            <a:r>
              <a:rPr lang="en-US" altLang="ko-KR" dirty="0" smtClean="0"/>
              <a:t>res/layout/activity_main.xml</a:t>
            </a:r>
            <a:r>
              <a:rPr lang="ko-KR" altLang="en-US" dirty="0" smtClean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8274" y="2276872"/>
            <a:ext cx="6460030" cy="4528151"/>
            <a:chOff x="539552" y="792558"/>
            <a:chExt cx="8734425" cy="60617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43368"/>
            <a:stretch/>
          </p:blipFill>
          <p:spPr>
            <a:xfrm>
              <a:off x="539552" y="792558"/>
              <a:ext cx="8734425" cy="30746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693" y="3853951"/>
              <a:ext cx="8582025" cy="300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애니메이션 ▶ 프레임 애니메이션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713134"/>
            <a:ext cx="8208912" cy="4884217"/>
          </a:xfrm>
        </p:spPr>
        <p:txBody>
          <a:bodyPr/>
          <a:lstStyle/>
          <a:p>
            <a:r>
              <a:rPr lang="ko-KR" altLang="en-US" dirty="0"/>
              <a:t>애니메이션에 사용할 그림</a:t>
            </a:r>
            <a:r>
              <a:rPr lang="en-US" altLang="ko-KR" dirty="0"/>
              <a:t>(frame1.jpg ~ </a:t>
            </a:r>
            <a:r>
              <a:rPr lang="en-US" altLang="ko-KR" dirty="0" smtClean="0"/>
              <a:t>frame5.jpg)</a:t>
            </a:r>
            <a:r>
              <a:rPr lang="ko-KR" altLang="en-US" dirty="0" smtClean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70185"/>
            <a:ext cx="880110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4991"/>
            <a:ext cx="7289380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10226</TotalTime>
  <Words>844</Words>
  <Application>Microsoft Office PowerPoint</Application>
  <PresentationFormat>화면 슬라이드 쇼(4:3)</PresentationFormat>
  <Paragraphs>168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07. 리소스</vt:lpstr>
      <vt:lpstr>PowerPoint 프레젠테이션</vt:lpstr>
      <vt:lpstr>PowerPoint 프레젠테이션</vt:lpstr>
      <vt:lpstr>01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프레임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01 애니메이션 ▶ 트윈 애니메이션</vt:lpstr>
      <vt:lpstr>02 스타일과 테마 ▶ 스타일</vt:lpstr>
      <vt:lpstr>02 스타일과 테마 ▶ 스타일</vt:lpstr>
      <vt:lpstr>02 스타일과 테마 ▶ 스타일</vt:lpstr>
      <vt:lpstr>02 스타일과 테마 ▶ 스타일</vt:lpstr>
      <vt:lpstr>02 스타일과 테마 ▶ 스타일</vt:lpstr>
      <vt:lpstr>02 스타일과 테마 ▶ 스타일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02 스타일과 테마 ▶ 테마</vt:lpstr>
      <vt:lpstr>03 배열 리소스</vt:lpstr>
      <vt:lpstr>03 배열 리소스</vt:lpstr>
      <vt:lpstr>03 배열 리소스</vt:lpstr>
      <vt:lpstr>03 배열 리소스</vt:lpstr>
      <vt:lpstr>03 배열 리소스</vt:lpstr>
      <vt:lpstr>03 배열 리소스</vt:lpstr>
      <vt:lpstr>04 값 리소스</vt:lpstr>
      <vt:lpstr>04 값 리소스</vt:lpstr>
      <vt:lpstr>04 값 리소스</vt:lpstr>
      <vt:lpstr>04 값 리소스</vt:lpstr>
      <vt:lpstr>04 값 리소스</vt:lpstr>
      <vt:lpstr>04 값 리소스</vt:lpstr>
      <vt:lpstr>04 값 리소스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988</cp:revision>
  <dcterms:created xsi:type="dcterms:W3CDTF">2012-07-11T10:23:22Z</dcterms:created>
  <dcterms:modified xsi:type="dcterms:W3CDTF">2018-01-16T04:48:11Z</dcterms:modified>
</cp:coreProperties>
</file>