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49"/>
  </p:notesMasterIdLst>
  <p:handoutMasterIdLst>
    <p:handoutMasterId r:id="rId50"/>
  </p:handoutMasterIdLst>
  <p:sldIdLst>
    <p:sldId id="462" r:id="rId2"/>
    <p:sldId id="288" r:id="rId3"/>
    <p:sldId id="619" r:id="rId4"/>
    <p:sldId id="630" r:id="rId5"/>
    <p:sldId id="724" r:id="rId6"/>
    <p:sldId id="725" r:id="rId7"/>
    <p:sldId id="726" r:id="rId8"/>
    <p:sldId id="727" r:id="rId9"/>
    <p:sldId id="728" r:id="rId10"/>
    <p:sldId id="729" r:id="rId11"/>
    <p:sldId id="765" r:id="rId12"/>
    <p:sldId id="730" r:id="rId13"/>
    <p:sldId id="731" r:id="rId14"/>
    <p:sldId id="732" r:id="rId15"/>
    <p:sldId id="733" r:id="rId16"/>
    <p:sldId id="734" r:id="rId17"/>
    <p:sldId id="735" r:id="rId18"/>
    <p:sldId id="736" r:id="rId19"/>
    <p:sldId id="737" r:id="rId20"/>
    <p:sldId id="738" r:id="rId21"/>
    <p:sldId id="739" r:id="rId22"/>
    <p:sldId id="740" r:id="rId23"/>
    <p:sldId id="741" r:id="rId24"/>
    <p:sldId id="742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54" r:id="rId37"/>
    <p:sldId id="755" r:id="rId38"/>
    <p:sldId id="756" r:id="rId39"/>
    <p:sldId id="757" r:id="rId40"/>
    <p:sldId id="758" r:id="rId41"/>
    <p:sldId id="759" r:id="rId42"/>
    <p:sldId id="760" r:id="rId43"/>
    <p:sldId id="761" r:id="rId44"/>
    <p:sldId id="762" r:id="rId45"/>
    <p:sldId id="763" r:id="rId46"/>
    <p:sldId id="764" r:id="rId47"/>
    <p:sldId id="667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76" autoAdjust="0"/>
    <p:restoredTop sz="94600" autoAdjust="0"/>
  </p:normalViewPr>
  <p:slideViewPr>
    <p:cSldViewPr snapToGrid="0">
      <p:cViewPr varScale="1">
        <p:scale>
          <a:sx n="82" d="100"/>
          <a:sy n="82" d="100"/>
        </p:scale>
        <p:origin x="-936" y="-112"/>
      </p:cViewPr>
      <p:guideLst>
        <p:guide orient="horz" pos="2222"/>
        <p:guide pos="2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81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06953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b="1" smtClean="0"/>
              <a:t>제목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9CD229-E015-41A6-82DB-0BA46A5E16F3}" type="slidenum">
              <a:rPr lang="de-DE" altLang="ko-KR" smtClean="0"/>
              <a:pPr/>
              <a:t>2</a:t>
            </a:fld>
            <a:endParaRPr lang="de-DE" altLang="ko-KR" smtClean="0"/>
          </a:p>
        </p:txBody>
      </p:sp>
    </p:spTree>
    <p:extLst>
      <p:ext uri="{BB962C8B-B14F-4D97-AF65-F5344CB8AC3E}">
        <p14:creationId xmlns:p14="http://schemas.microsoft.com/office/powerpoint/2010/main" val="135401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2015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330200"/>
            <a:ext cx="121602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403350" y="330200"/>
            <a:ext cx="763179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263" y="1973263"/>
            <a:ext cx="9167812" cy="2524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endParaRPr lang="en-US" altLang="ko-KR" sz="14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강의교안은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수업상황을 도입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마무리로 구분하여 수업의 각 단계에서 필요한 요소 중 강의교안으로 커버할 수 있는 영역을 기준으로 작성되었습니다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buFont typeface="Arial" pitchFamily="34" charset="0"/>
              <a:buNone/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도입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수업준비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전시학습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동기유발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학습목표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학습안내제공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정보제시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연습기회제공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수행유도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중간점검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피드백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정리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형성평가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</a:t>
            </a:r>
            <a:r>
              <a:rPr lang="ko-KR" altLang="en-US" sz="1000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차시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안내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  <a:cs typeface="+mn-cs"/>
              </a:rPr>
              <a:t>강의교안 이용 안내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강의교안의 저작권은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cs typeface="+mn-cs"/>
              </a:rPr>
              <a:t>한빛아카데미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cs typeface="+mn-cs"/>
              </a:rPr>
              <a:t>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에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 이하의 징역 또는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  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"/>
          <p:cNvSpPr/>
          <p:nvPr userDrawn="1"/>
        </p:nvSpPr>
        <p:spPr bwMode="auto">
          <a:xfrm>
            <a:off x="0" y="3574495"/>
            <a:ext cx="9144000" cy="3280753"/>
          </a:xfrm>
          <a:prstGeom prst="rect">
            <a:avLst/>
          </a:prstGeom>
          <a:solidFill>
            <a:srgbClr val="6361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2017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 userDrawn="1"/>
        </p:nvSpPr>
        <p:spPr bwMode="auto">
          <a:xfrm>
            <a:off x="721410" y="3169240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rgbClr val="BFBFBF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" name="Picture 12" descr="도비라 그림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23" y="3115235"/>
            <a:ext cx="3196924" cy="2846294"/>
          </a:xfrm>
          <a:prstGeom prst="rect">
            <a:avLst/>
          </a:prstGeom>
        </p:spPr>
      </p:pic>
      <p:pic>
        <p:nvPicPr>
          <p:cNvPr id="14" name="그림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"/>
          <p:cNvSpPr/>
          <p:nvPr userDrawn="1"/>
        </p:nvSpPr>
        <p:spPr bwMode="auto">
          <a:xfrm>
            <a:off x="0" y="3574495"/>
            <a:ext cx="9144000" cy="3280753"/>
          </a:xfrm>
          <a:prstGeom prst="rect">
            <a:avLst/>
          </a:prstGeom>
          <a:solidFill>
            <a:srgbClr val="6361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2017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721410" y="3169240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rgbClr val="BFBFBF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9" name="Picture 18" descr="도비라 그림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23" y="3115235"/>
            <a:ext cx="3196924" cy="2846294"/>
          </a:xfrm>
          <a:prstGeom prst="rect">
            <a:avLst/>
          </a:prstGeom>
        </p:spPr>
      </p:pic>
      <p:pic>
        <p:nvPicPr>
          <p:cNvPr id="20" name="그림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4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193090" y="6373813"/>
            <a:ext cx="26165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2017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11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4" y="6354628"/>
            <a:ext cx="1820070" cy="3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7"/>
          <p:cNvSpPr txBox="1"/>
          <p:nvPr userDrawn="1"/>
        </p:nvSpPr>
        <p:spPr>
          <a:xfrm>
            <a:off x="305901" y="4303240"/>
            <a:ext cx="7991475" cy="16425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</a:t>
            </a:r>
            <a:endParaRPr kumimoji="0" lang="en-US" altLang="ko-KR" sz="1400" u="sng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6920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</a:t>
            </a:r>
            <a:endParaRPr kumimoji="0" lang="en-US" altLang="ko-KR" sz="1400" u="sng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6920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이를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dirty="0">
              <a:solidFill>
                <a:srgbClr val="222222"/>
              </a:solidFill>
              <a:ea typeface="맑은 고딕" pitchFamily="50" charset="-127"/>
            </a:endParaRPr>
          </a:p>
        </p:txBody>
      </p:sp>
      <p:pic>
        <p:nvPicPr>
          <p:cNvPr id="13" name="Picture 12" descr="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807" y="3639063"/>
            <a:ext cx="3482681" cy="3000919"/>
          </a:xfrm>
          <a:prstGeom prst="rect">
            <a:avLst/>
          </a:prstGeom>
        </p:spPr>
      </p:pic>
      <p:pic>
        <p:nvPicPr>
          <p:cNvPr id="14" name="Picture 13" descr="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10" y="506575"/>
            <a:ext cx="5946616" cy="1702191"/>
          </a:xfrm>
          <a:prstGeom prst="rect">
            <a:avLst/>
          </a:prstGeom>
        </p:spPr>
      </p:pic>
      <p:sp>
        <p:nvSpPr>
          <p:cNvPr id="15" name="직사각형 5"/>
          <p:cNvSpPr/>
          <p:nvPr userDrawn="1"/>
        </p:nvSpPr>
        <p:spPr bwMode="auto">
          <a:xfrm>
            <a:off x="0" y="-76200"/>
            <a:ext cx="9144000" cy="266700"/>
          </a:xfrm>
          <a:prstGeom prst="rect">
            <a:avLst/>
          </a:prstGeom>
          <a:solidFill>
            <a:srgbClr val="60B4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79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1"/>
          <p:cNvSpPr/>
          <p:nvPr userDrawn="1"/>
        </p:nvSpPr>
        <p:spPr bwMode="auto">
          <a:xfrm>
            <a:off x="0" y="3574495"/>
            <a:ext cx="9144000" cy="3280753"/>
          </a:xfrm>
          <a:prstGeom prst="rect">
            <a:avLst/>
          </a:prstGeom>
          <a:solidFill>
            <a:srgbClr val="6361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06292" y="901031"/>
            <a:ext cx="7485063" cy="1081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lnSpc>
                <a:spcPct val="110000"/>
              </a:lnSpc>
              <a:defRPr sz="32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de-DE" noProof="0" dirty="0" smtClean="0"/>
          </a:p>
        </p:txBody>
      </p:sp>
      <p:pic>
        <p:nvPicPr>
          <p:cNvPr id="10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  <p:sp>
        <p:nvSpPr>
          <p:cNvPr id="12" name="TextBox 7"/>
          <p:cNvSpPr txBox="1">
            <a:spLocks noChangeArrowheads="1"/>
          </p:cNvSpPr>
          <p:nvPr userDrawn="1"/>
        </p:nvSpPr>
        <p:spPr bwMode="auto">
          <a:xfrm>
            <a:off x="721410" y="3169240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rgbClr val="BFBFBF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" name="Picture 12" descr="도비라 그림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23" y="3115235"/>
            <a:ext cx="3196924" cy="2846294"/>
          </a:xfrm>
          <a:prstGeom prst="rect">
            <a:avLst/>
          </a:prstGeom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2017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2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42888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학습목표</a:t>
            </a:r>
          </a:p>
        </p:txBody>
      </p:sp>
      <p:pic>
        <p:nvPicPr>
          <p:cNvPr id="1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  <p:sp>
        <p:nvSpPr>
          <p:cNvPr id="19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3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5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US" altLang="ko-KR" b="1" dirty="0" smtClean="0"/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pic>
        <p:nvPicPr>
          <p:cNvPr id="1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9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6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1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1" name="내용 개체 틀 2"/>
          <p:cNvSpPr>
            <a:spLocks noGrp="1"/>
          </p:cNvSpPr>
          <p:nvPr>
            <p:ph idx="10"/>
          </p:nvPr>
        </p:nvSpPr>
        <p:spPr>
          <a:xfrm>
            <a:off x="4613275" y="1483877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23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5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2015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3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 </a:t>
            </a:r>
            <a:r>
              <a:rPr lang="en-US" altLang="ko-KR" sz="2800" i="1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check</a:t>
            </a:r>
            <a:endParaRPr lang="ko-KR" altLang="en-US" sz="280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5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핵심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핵심정리</a:t>
            </a:r>
          </a:p>
        </p:txBody>
      </p:sp>
      <p:pic>
        <p:nvPicPr>
          <p:cNvPr id="1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8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Textmasterformate durch Klicken bearbeiten</a:t>
            </a:r>
          </a:p>
          <a:p>
            <a:pPr lvl="1"/>
            <a:r>
              <a:rPr lang="de-DE" altLang="ko-KR" smtClean="0"/>
              <a:t>Zweite Ebene</a:t>
            </a:r>
          </a:p>
          <a:p>
            <a:pPr lvl="2"/>
            <a:r>
              <a:rPr lang="de-DE" altLang="ko-KR" smtClean="0"/>
              <a:t>Dritte Ebene</a:t>
            </a:r>
          </a:p>
          <a:p>
            <a:pPr lvl="3"/>
            <a:r>
              <a:rPr lang="de-DE" altLang="ko-KR" smtClean="0"/>
              <a:t>Vierte Ebene</a:t>
            </a:r>
          </a:p>
          <a:p>
            <a:pPr lvl="4"/>
            <a:r>
              <a:rPr lang="de-DE" altLang="ko-KR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>
                <a:ea typeface="굴림" charset="-127"/>
              </a:rPr>
              <a:t>Page </a:t>
            </a:r>
            <a:r>
              <a:rPr lang="de-DE" altLang="ko-KR" sz="1000">
                <a:ea typeface="굴림" charset="-127"/>
                <a:sym typeface="Wingdings" pitchFamily="2" charset="2"/>
              </a:rPr>
              <a:t></a:t>
            </a:r>
            <a:r>
              <a:rPr lang="de-DE" altLang="ko-KR" sz="1000">
                <a:ea typeface="굴림" charset="-127"/>
              </a:rPr>
              <a:t> </a:t>
            </a:r>
            <a:fld id="{86F4A8A0-048C-4620-A43C-923312CDEA00}" type="slidenum">
              <a:rPr lang="de-DE" altLang="ko-KR" sz="1000">
                <a:ea typeface="굴림" charset="-127"/>
              </a:rPr>
              <a:pPr/>
              <a:t>‹#›</a:t>
            </a:fld>
            <a:endParaRPr lang="de-DE" altLang="ko-KR" sz="1000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87" r:id="rId2"/>
    <p:sldLayoutId id="2147484079" r:id="rId3"/>
    <p:sldLayoutId id="2147484080" r:id="rId4"/>
    <p:sldLayoutId id="2147484081" r:id="rId5"/>
    <p:sldLayoutId id="2147484082" r:id="rId6"/>
    <p:sldLayoutId id="2147484086" r:id="rId7"/>
    <p:sldLayoutId id="2147484083" r:id="rId8"/>
    <p:sldLayoutId id="2147484084" r:id="rId9"/>
    <p:sldLayoutId id="2147484085" r:id="rId10"/>
    <p:sldLayoutId id="2147484088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Java </a:t>
            </a:r>
            <a:r>
              <a:rPr lang="ko-KR" altLang="en-US" dirty="0"/>
              <a:t>개요 ▶</a:t>
            </a:r>
            <a:r>
              <a:rPr lang="ko-KR" altLang="en-US" sz="2400" dirty="0"/>
              <a:t> </a:t>
            </a:r>
            <a:r>
              <a:rPr lang="en-US" altLang="ko-KR" sz="2400" dirty="0"/>
              <a:t>Java </a:t>
            </a:r>
            <a:r>
              <a:rPr lang="ko-KR" altLang="en-US" sz="2400" dirty="0"/>
              <a:t>프로그램 </a:t>
            </a:r>
            <a:r>
              <a:rPr lang="ko-KR" altLang="en-US" sz="2400" dirty="0" smtClean="0"/>
              <a:t>작성법</a:t>
            </a:r>
            <a:r>
              <a:rPr lang="en-US" altLang="ko-KR" sz="2400" dirty="0" smtClean="0"/>
              <a:t>[4</a:t>
            </a:r>
            <a:r>
              <a:rPr lang="en-US" altLang="ko-KR" sz="2400" dirty="0" smtClean="0"/>
              <a:t>/5]</a:t>
            </a:r>
            <a:r>
              <a:rPr lang="ko-KR" altLang="en-US" sz="2400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800" b="1" dirty="0" smtClean="0"/>
              <a:t>간단한 예제 코딩</a:t>
            </a:r>
            <a:endParaRPr lang="en-US" altLang="ko-KR" sz="1800" b="1" dirty="0" smtClean="0"/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22" y="1175448"/>
            <a:ext cx="8220075" cy="600075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" y="1107620"/>
            <a:ext cx="781830" cy="673679"/>
          </a:xfrm>
          <a:prstGeom prst="rect">
            <a:avLst/>
          </a:prstGeom>
        </p:spPr>
      </p:pic>
      <p:pic>
        <p:nvPicPr>
          <p:cNvPr id="5" name="Picture 4" descr="스크린샷 2017-02-26 오후 1.44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92" y="2456678"/>
            <a:ext cx="7995495" cy="224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54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Java </a:t>
            </a:r>
            <a:r>
              <a:rPr lang="ko-KR" altLang="en-US" dirty="0"/>
              <a:t>개요 ▶</a:t>
            </a:r>
            <a:r>
              <a:rPr lang="ko-KR" altLang="en-US" sz="2400" dirty="0"/>
              <a:t> </a:t>
            </a:r>
            <a:r>
              <a:rPr lang="en-US" altLang="ko-KR" sz="2400" dirty="0"/>
              <a:t>Java </a:t>
            </a:r>
            <a:r>
              <a:rPr lang="ko-KR" altLang="en-US" sz="2400" dirty="0"/>
              <a:t>프로그램 </a:t>
            </a:r>
            <a:r>
              <a:rPr lang="ko-KR" altLang="en-US" sz="2400" dirty="0" smtClean="0"/>
              <a:t>작성법</a:t>
            </a:r>
            <a:r>
              <a:rPr lang="en-US" altLang="ko-KR" sz="2400" dirty="0" smtClean="0"/>
              <a:t>[</a:t>
            </a:r>
            <a:r>
              <a:rPr lang="en-US" altLang="ko-KR" sz="2400" dirty="0"/>
              <a:t>5</a:t>
            </a:r>
            <a:r>
              <a:rPr lang="en-US" altLang="ko-KR" sz="2400" dirty="0" smtClean="0"/>
              <a:t>/5]</a:t>
            </a:r>
            <a:r>
              <a:rPr lang="ko-KR" altLang="en-US" sz="2400" dirty="0" smtClean="0"/>
              <a:t> </a:t>
            </a:r>
            <a:endParaRPr lang="ko-KR" altLang="en-US" sz="2400" dirty="0" smtClean="0"/>
          </a:p>
        </p:txBody>
      </p:sp>
      <p:sp>
        <p:nvSpPr>
          <p:cNvPr id="5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b="1" dirty="0" smtClean="0"/>
              <a:t>[</a:t>
            </a:r>
            <a:r>
              <a:rPr lang="en-US" altLang="ko-KR" b="1" dirty="0"/>
              <a:t>File ]-[</a:t>
            </a:r>
            <a:r>
              <a:rPr lang="en-US" altLang="ko-KR" b="1" dirty="0" smtClean="0"/>
              <a:t>Save]</a:t>
            </a:r>
            <a:r>
              <a:rPr lang="ko-KR" altLang="en-US" b="1" dirty="0"/>
              <a:t>를 선택해서 </a:t>
            </a:r>
            <a:r>
              <a:rPr lang="ko-KR" altLang="en-US" b="1" dirty="0" smtClean="0"/>
              <a:t>저장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b="1" dirty="0" smtClean="0"/>
              <a:t>이클립스 </a:t>
            </a:r>
            <a:r>
              <a:rPr lang="ko-KR" altLang="en-US" b="1" dirty="0"/>
              <a:t>메뉴 </a:t>
            </a:r>
            <a:r>
              <a:rPr lang="en-US" altLang="ko-KR" b="1" dirty="0"/>
              <a:t>[Run ]-[</a:t>
            </a:r>
            <a:r>
              <a:rPr lang="en-US" altLang="ko-KR" b="1" dirty="0" smtClean="0"/>
              <a:t>Run]</a:t>
            </a:r>
            <a:r>
              <a:rPr lang="ko-KR" altLang="en-US" b="1" dirty="0" smtClean="0"/>
              <a:t>을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선택하거나 </a:t>
            </a:r>
            <a:r>
              <a:rPr lang="en-US" altLang="ko-KR" b="1" dirty="0" smtClean="0"/>
              <a:t>[ctrl]</a:t>
            </a:r>
            <a:r>
              <a:rPr lang="en-US" altLang="ko-KR" b="1" dirty="0" smtClean="0"/>
              <a:t>+[F11] </a:t>
            </a:r>
            <a:r>
              <a:rPr lang="ko-KR" altLang="en-US" b="1" dirty="0"/>
              <a:t>을 눌러 </a:t>
            </a:r>
            <a:r>
              <a:rPr lang="ko-KR" altLang="en-US" b="1" dirty="0" smtClean="0"/>
              <a:t>실행</a:t>
            </a:r>
            <a:endParaRPr lang="en-US" altLang="ko-KR" sz="1800" b="1" dirty="0" smtClean="0"/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22" y="1175448"/>
            <a:ext cx="8220075" cy="600075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" y="1107620"/>
            <a:ext cx="781830" cy="673679"/>
          </a:xfrm>
          <a:prstGeom prst="rect">
            <a:avLst/>
          </a:prstGeom>
        </p:spPr>
      </p:pic>
      <p:pic>
        <p:nvPicPr>
          <p:cNvPr id="8" name="Picture 7" descr="스크린샷 2017-02-26 오후 1.46.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92" y="2859845"/>
            <a:ext cx="6081204" cy="35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7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변수와 데이터 형식</a:t>
            </a:r>
            <a:r>
              <a:rPr lang="en-US" altLang="ko-KR" sz="2400" dirty="0" smtClean="0"/>
              <a:t>[1/2]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변수 선언 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72" y="1926609"/>
            <a:ext cx="7602016" cy="437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6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변수와 데이터 형식</a:t>
            </a:r>
            <a:r>
              <a:rPr lang="en-US" altLang="ko-KR" sz="2400" dirty="0" smtClean="0"/>
              <a:t>[2/2]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주로 사용되는 데이터 형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2" y="2086685"/>
            <a:ext cx="59531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11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조건문</a:t>
            </a:r>
            <a:r>
              <a:rPr lang="en-US" altLang="ko-KR" sz="2400" dirty="0" smtClean="0"/>
              <a:t>[1/2]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if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if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문은 조건이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true, false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인지에 따라서 어떤 작업을 할 것인지를 결정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513675"/>
            <a:ext cx="82200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1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조건문</a:t>
            </a:r>
            <a:r>
              <a:rPr lang="en-US" altLang="ko-KR" sz="2400" dirty="0" smtClean="0"/>
              <a:t>[2/2]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witch()~case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switch( )~case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문은 여러 가지 경우에 따라 어떤 작업을 할 것인지를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결정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33580"/>
            <a:ext cx="7546359" cy="37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2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변수와 데이터 형식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f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조건식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/ switch()~case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8909" y="2067636"/>
            <a:ext cx="4291582" cy="4210333"/>
            <a:chOff x="648908" y="2067636"/>
            <a:chExt cx="4340611" cy="439247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908" y="2067636"/>
              <a:ext cx="4340611" cy="3145809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908" y="5213446"/>
              <a:ext cx="4340611" cy="1246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7971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배열</a:t>
            </a:r>
            <a:r>
              <a:rPr lang="en-US" altLang="ko-KR" sz="2400" dirty="0" smtClean="0"/>
              <a:t>[1/2]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배열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여러 데이터를 한 변수에 저장하는 데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배열을 선언하면서 바로 값을 대입할 수도 있음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10" y="2458229"/>
            <a:ext cx="2600325" cy="1095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15" y="3747041"/>
            <a:ext cx="8181975" cy="1276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15" y="5668176"/>
            <a:ext cx="81915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94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배열</a:t>
            </a:r>
            <a:r>
              <a:rPr lang="en-US" altLang="ko-KR" sz="2400" dirty="0" smtClean="0"/>
              <a:t>[2/2]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배열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62" y="2057470"/>
            <a:ext cx="2600325" cy="2333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62" y="4701119"/>
            <a:ext cx="81915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6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반복문</a:t>
            </a:r>
            <a:r>
              <a:rPr lang="en-US" altLang="ko-KR" sz="2400" dirty="0" smtClean="0"/>
              <a:t>[1/3]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for</a:t>
            </a: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배열을 지원하는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문 형식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922131"/>
            <a:ext cx="8201025" cy="1266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3892171"/>
            <a:ext cx="81819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3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3"/>
          <p:cNvSpPr>
            <a:spLocks noGrp="1"/>
          </p:cNvSpPr>
          <p:nvPr>
            <p:ph type="ctrTitle"/>
          </p:nvPr>
        </p:nvSpPr>
        <p:spPr>
          <a:xfrm>
            <a:off x="806450" y="901700"/>
            <a:ext cx="7485063" cy="10810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altLang="ko-KR" sz="4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03. </a:t>
            </a:r>
            <a:r>
              <a:rPr lang="ko-KR" altLang="en-US" sz="4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안드로이드를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위한  </a:t>
            </a:r>
            <a:r>
              <a:rPr lang="en-US" altLang="ko-KR" sz="4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4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Java 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문법</a:t>
            </a:r>
            <a:endParaRPr lang="ko-KR" altLang="en-US" sz="1800" b="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반복문</a:t>
            </a:r>
            <a:r>
              <a:rPr lang="en-US" altLang="ko-KR" sz="2400" dirty="0" smtClean="0"/>
              <a:t>[2/3]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while</a:t>
            </a: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40541"/>
            <a:ext cx="8191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70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반복문</a:t>
            </a:r>
            <a:r>
              <a:rPr lang="en-US" altLang="ko-KR" sz="2400" dirty="0" smtClean="0"/>
              <a:t>[3/3]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f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or, while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22" y="1859721"/>
            <a:ext cx="5867683" cy="43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49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메소드와</a:t>
            </a:r>
            <a:r>
              <a:rPr lang="ko-KR" altLang="en-US" sz="2400" dirty="0" smtClean="0"/>
              <a:t> 전역변수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지역변수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전역변수과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지역변수 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66" y="1827166"/>
            <a:ext cx="6900790" cy="4464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9536" y="5581586"/>
            <a:ext cx="4639771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전역변수</a:t>
            </a:r>
            <a:r>
              <a:rPr lang="en-US" altLang="ko-KR" sz="1400" b="1" dirty="0">
                <a:latin typeface="+mn-ea"/>
              </a:rPr>
              <a:t>(Global variable</a:t>
            </a:r>
            <a:r>
              <a:rPr lang="en-US" altLang="ko-KR" sz="1400" b="1" dirty="0" smtClean="0">
                <a:latin typeface="+mn-ea"/>
              </a:rPr>
              <a:t>) : </a:t>
            </a:r>
            <a:r>
              <a:rPr lang="ko-KR" altLang="en-US" sz="1400" b="1" dirty="0" smtClean="0">
                <a:latin typeface="+mn-ea"/>
              </a:rPr>
              <a:t>모든 </a:t>
            </a:r>
            <a:r>
              <a:rPr lang="ko-KR" altLang="en-US" sz="1400" b="1" dirty="0" err="1" smtClean="0">
                <a:latin typeface="+mn-ea"/>
              </a:rPr>
              <a:t>메소드에서</a:t>
            </a:r>
            <a:r>
              <a:rPr lang="ko-KR" altLang="en-US" sz="1400" b="1" dirty="0" smtClean="0">
                <a:latin typeface="+mn-ea"/>
              </a:rPr>
              <a:t> 사용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지역변수</a:t>
            </a:r>
            <a:r>
              <a:rPr lang="en-US" altLang="ko-KR" sz="1400" b="1" dirty="0">
                <a:latin typeface="+mn-ea"/>
              </a:rPr>
              <a:t>(Local variable</a:t>
            </a:r>
            <a:r>
              <a:rPr lang="en-US" altLang="ko-KR" sz="1400" b="1" dirty="0" smtClean="0">
                <a:latin typeface="+mn-ea"/>
              </a:rPr>
              <a:t>) : </a:t>
            </a:r>
            <a:r>
              <a:rPr lang="ko-KR" altLang="en-US" sz="1400" b="1" dirty="0" err="1" smtClean="0">
                <a:latin typeface="+mn-ea"/>
              </a:rPr>
              <a:t>메소드</a:t>
            </a:r>
            <a:r>
              <a:rPr lang="ko-KR" altLang="en-US" sz="1400" b="1" dirty="0" smtClean="0">
                <a:latin typeface="+mn-ea"/>
              </a:rPr>
              <a:t> 내부에서만 사용</a:t>
            </a:r>
            <a:endParaRPr lang="en-US" altLang="ko-KR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753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예외 처리</a:t>
            </a:r>
            <a:r>
              <a:rPr lang="en-US" altLang="ko-KR" sz="2400" dirty="0" smtClean="0"/>
              <a:t>[1/2]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try~catch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프로그램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실행 중에 발생하는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오류를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try~catch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문을 통해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63283"/>
            <a:ext cx="7546359" cy="38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93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예외 처리</a:t>
            </a:r>
            <a:r>
              <a:rPr lang="en-US" altLang="ko-KR" sz="2400" dirty="0" smtClean="0"/>
              <a:t>[2/2]</a:t>
            </a:r>
            <a:r>
              <a:rPr lang="ko-KR" altLang="en-US" sz="2400" dirty="0" smtClean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89" y="1226378"/>
            <a:ext cx="82010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연산자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주로 사용되는 연산자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876141"/>
            <a:ext cx="7615877" cy="439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8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클래스 정의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인스턴스</a:t>
            </a:r>
            <a:r>
              <a:rPr lang="ko-KR" altLang="en-US" sz="2400" dirty="0" smtClean="0"/>
              <a:t> 생성</a:t>
            </a:r>
            <a:r>
              <a:rPr lang="en-US" altLang="ko-KR" sz="2400" dirty="0" smtClean="0"/>
              <a:t>[1/3]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(class)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는 변수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필드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메소드로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구성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50" y="1944183"/>
            <a:ext cx="7716814" cy="44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18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클래스 정의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인스턴스</a:t>
            </a:r>
            <a:r>
              <a:rPr lang="ko-KR" altLang="en-US" sz="2400" dirty="0" smtClean="0"/>
              <a:t> 생성</a:t>
            </a:r>
            <a:r>
              <a:rPr lang="en-US" altLang="ko-KR" sz="2400" dirty="0" smtClean="0"/>
              <a:t>[2/3]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06" y="1828799"/>
            <a:ext cx="4562045" cy="450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8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클래스 정의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인스턴스</a:t>
            </a:r>
            <a:r>
              <a:rPr lang="ko-KR" altLang="en-US" sz="2400" dirty="0" smtClean="0"/>
              <a:t> 생성</a:t>
            </a:r>
            <a:r>
              <a:rPr lang="en-US" altLang="ko-KR" sz="2400" dirty="0" smtClean="0"/>
              <a:t>[3/3]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인스턴스로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생성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8" y="1837852"/>
            <a:ext cx="4722125" cy="449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99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생성자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 추가 및 내용 수정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6" y="1822118"/>
            <a:ext cx="5590606" cy="22466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030" y="4353839"/>
            <a:ext cx="5583120" cy="18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1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sz="2400" b="1" dirty="0" smtClean="0"/>
              <a:t>기본적인 </a:t>
            </a:r>
            <a:r>
              <a:rPr lang="en-US" altLang="ko-KR" sz="2400" b="1" dirty="0" smtClean="0"/>
              <a:t>Java </a:t>
            </a:r>
            <a:r>
              <a:rPr lang="ko-KR" altLang="en-US" sz="2400" b="1" dirty="0" smtClean="0"/>
              <a:t>문법을 익힌다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b="1" dirty="0" err="1" smtClean="0"/>
              <a:t>안드로이드</a:t>
            </a:r>
            <a:r>
              <a:rPr lang="ko-KR" altLang="en-US" sz="2400" b="1" dirty="0" smtClean="0"/>
              <a:t> 프로그래밍을 위한 </a:t>
            </a:r>
            <a:r>
              <a:rPr lang="en-US" altLang="ko-KR" sz="2400" b="1" dirty="0" smtClean="0"/>
              <a:t>Java</a:t>
            </a:r>
            <a:r>
              <a:rPr lang="ko-KR" altLang="en-US" sz="2400" b="1" dirty="0" smtClean="0"/>
              <a:t>의 특징을 이해한다</a:t>
            </a:r>
            <a:r>
              <a:rPr lang="en-US" altLang="ko-KR" sz="2400" b="1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오버로딩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오버로딩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(Overloading)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24" y="1838119"/>
            <a:ext cx="6625348" cy="45092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87949" y="3554028"/>
            <a:ext cx="4232201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클래스 내에서 </a:t>
            </a:r>
            <a:r>
              <a:rPr lang="ko-KR" altLang="en-US" sz="1400" b="1" dirty="0" err="1" smtClean="0">
                <a:latin typeface="+mn-ea"/>
              </a:rPr>
              <a:t>메소드의</a:t>
            </a:r>
            <a:r>
              <a:rPr lang="ko-KR" altLang="en-US" sz="1400" b="1" dirty="0" smtClean="0">
                <a:latin typeface="+mn-ea"/>
              </a:rPr>
              <a:t> 이름이 같아도 </a:t>
            </a:r>
            <a:r>
              <a:rPr lang="ko-KR" altLang="en-US" sz="1400" b="1" dirty="0" err="1" smtClean="0">
                <a:latin typeface="+mn-ea"/>
              </a:rPr>
              <a:t>파라미터의</a:t>
            </a:r>
            <a:r>
              <a:rPr lang="ko-KR" altLang="en-US" sz="1400" b="1" dirty="0" smtClean="0">
                <a:latin typeface="+mn-ea"/>
              </a:rPr>
              <a:t> 개수나 데이터 형만 다르면 여러 개의 선언이 가능</a:t>
            </a:r>
            <a:endParaRPr lang="en-US" altLang="ko-KR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14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000" dirty="0" smtClean="0"/>
              <a:t>정적 필드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정적 </a:t>
            </a:r>
            <a:r>
              <a:rPr lang="ko-KR" altLang="en-US" sz="2000" dirty="0" err="1" smtClean="0"/>
              <a:t>메소드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상수 필드</a:t>
            </a:r>
            <a:r>
              <a:rPr lang="en-US" altLang="ko-KR" sz="2000" dirty="0" smtClean="0"/>
              <a:t>[1/2]</a:t>
            </a:r>
            <a:r>
              <a:rPr lang="ko-KR" altLang="en-US" sz="20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정적 필드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정적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상수 필드 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56" y="1808134"/>
            <a:ext cx="6366041" cy="4554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7723" y="4940141"/>
            <a:ext cx="5211583" cy="9541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+mn-ea"/>
              </a:rPr>
              <a:t>정적 필드</a:t>
            </a:r>
            <a:r>
              <a:rPr lang="en-US" altLang="ko-KR" sz="1400" b="1" dirty="0" smtClean="0">
                <a:latin typeface="+mn-ea"/>
              </a:rPr>
              <a:t>(static field) : </a:t>
            </a:r>
            <a:r>
              <a:rPr lang="ko-KR" altLang="en-US" sz="1400" b="1" dirty="0" smtClean="0">
                <a:latin typeface="+mn-ea"/>
              </a:rPr>
              <a:t>클래스 자체에서 사용되는 변수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+mn-ea"/>
              </a:rPr>
              <a:t>정적 </a:t>
            </a:r>
            <a:r>
              <a:rPr lang="ko-KR" altLang="en-US" sz="1400" b="1" dirty="0" err="1" smtClean="0">
                <a:latin typeface="+mn-ea"/>
              </a:rPr>
              <a:t>메소드</a:t>
            </a:r>
            <a:r>
              <a:rPr lang="en-US" altLang="ko-KR" sz="1400" b="1" dirty="0" smtClean="0">
                <a:latin typeface="+mn-ea"/>
              </a:rPr>
              <a:t>(static method) : </a:t>
            </a:r>
            <a:r>
              <a:rPr lang="ko-KR" altLang="en-US" sz="1400" b="1" dirty="0" err="1" smtClean="0">
                <a:latin typeface="+mn-ea"/>
              </a:rPr>
              <a:t>메소드</a:t>
            </a:r>
            <a:r>
              <a:rPr lang="ko-KR" altLang="en-US" sz="1400" b="1" dirty="0" smtClean="0">
                <a:latin typeface="+mn-ea"/>
              </a:rPr>
              <a:t> 앞에 </a:t>
            </a:r>
            <a:r>
              <a:rPr lang="en-US" altLang="ko-KR" sz="1400" b="1" dirty="0" smtClean="0">
                <a:latin typeface="+mn-ea"/>
              </a:rPr>
              <a:t>static </a:t>
            </a:r>
            <a:r>
              <a:rPr lang="ko-KR" altLang="en-US" sz="1400" b="1" dirty="0" smtClean="0">
                <a:latin typeface="+mn-ea"/>
              </a:rPr>
              <a:t>붙여 사용</a:t>
            </a:r>
            <a:endParaRPr lang="en-US" altLang="ko-KR" sz="1400" b="1" dirty="0" smtClean="0"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     </a:t>
            </a:r>
            <a:r>
              <a:rPr lang="ko-KR" altLang="en-US" sz="1400" b="1" dirty="0" err="1" smtClean="0">
                <a:latin typeface="+mn-ea"/>
              </a:rPr>
              <a:t>인스턴스</a:t>
            </a:r>
            <a:r>
              <a:rPr lang="ko-KR" altLang="en-US" sz="1400" b="1" dirty="0" smtClean="0">
                <a:latin typeface="+mn-ea"/>
              </a:rPr>
              <a:t> 없이 </a:t>
            </a:r>
            <a:r>
              <a:rPr lang="en-US" altLang="ko-KR" sz="1400" b="1" dirty="0" smtClean="0">
                <a:latin typeface="+mn-ea"/>
              </a:rPr>
              <a:t>“</a:t>
            </a:r>
            <a:r>
              <a:rPr lang="ko-KR" altLang="en-US" sz="1400" b="1" dirty="0" err="1" smtClean="0">
                <a:latin typeface="+mn-ea"/>
              </a:rPr>
              <a:t>클래스명</a:t>
            </a:r>
            <a:r>
              <a:rPr lang="en-US" altLang="ko-KR" sz="1400" b="1" dirty="0" smtClean="0">
                <a:latin typeface="+mn-ea"/>
              </a:rPr>
              <a:t>.</a:t>
            </a:r>
            <a:r>
              <a:rPr lang="ko-KR" altLang="en-US" sz="1400" b="1" dirty="0" err="1" smtClean="0">
                <a:latin typeface="+mn-ea"/>
              </a:rPr>
              <a:t>메소드명</a:t>
            </a:r>
            <a:r>
              <a:rPr lang="en-US" altLang="ko-KR" sz="1400" b="1" dirty="0" smtClean="0">
                <a:latin typeface="+mn-ea"/>
              </a:rPr>
              <a:t>()”</a:t>
            </a:r>
            <a:r>
              <a:rPr lang="ko-KR" altLang="en-US" sz="1400" b="1" dirty="0" smtClean="0">
                <a:latin typeface="+mn-ea"/>
              </a:rPr>
              <a:t>으로 호출해서 사용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+mn-ea"/>
              </a:rPr>
              <a:t>상수 필드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 smtClean="0">
                <a:latin typeface="+mn-ea"/>
              </a:rPr>
              <a:t>정적 필드에 초기값을 입력하고 </a:t>
            </a:r>
            <a:r>
              <a:rPr lang="en-US" altLang="ko-KR" sz="1400" b="1" dirty="0" smtClean="0">
                <a:latin typeface="+mn-ea"/>
              </a:rPr>
              <a:t>final</a:t>
            </a:r>
            <a:r>
              <a:rPr lang="ko-KR" altLang="en-US" sz="1400" b="1" dirty="0" smtClean="0">
                <a:latin typeface="+mn-ea"/>
              </a:rPr>
              <a:t>을 </a:t>
            </a:r>
            <a:r>
              <a:rPr lang="ko-KR" altLang="en-US" sz="1400" b="1" dirty="0" smtClean="0">
                <a:latin typeface="+mn-ea"/>
              </a:rPr>
              <a:t>앞에 </a:t>
            </a:r>
            <a:r>
              <a:rPr lang="ko-KR" altLang="en-US" sz="1400" b="1" dirty="0" smtClean="0">
                <a:latin typeface="+mn-ea"/>
              </a:rPr>
              <a:t>붙임 </a:t>
            </a:r>
            <a:endParaRPr lang="en-US" altLang="ko-KR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1586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000" dirty="0" smtClean="0"/>
              <a:t>정적 필드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정적 </a:t>
            </a:r>
            <a:r>
              <a:rPr lang="ko-KR" altLang="en-US" sz="2000" dirty="0" err="1" smtClean="0"/>
              <a:t>메소드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상수 필드</a:t>
            </a:r>
            <a:r>
              <a:rPr lang="en-US" altLang="ko-KR" sz="2000" dirty="0" smtClean="0"/>
              <a:t>[2/2]</a:t>
            </a:r>
            <a:r>
              <a:rPr lang="ko-KR" altLang="en-US" sz="20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정적 구성 요소 추가 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14" y="1849698"/>
            <a:ext cx="6879893" cy="446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95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클래스 </a:t>
            </a:r>
            <a:r>
              <a:rPr lang="ko-KR" altLang="en-US" sz="2400" dirty="0" smtClean="0"/>
              <a:t>상속</a:t>
            </a:r>
            <a:r>
              <a:rPr lang="ko-KR" altLang="en-US" sz="2400" dirty="0" smtClean="0"/>
              <a:t>과 </a:t>
            </a:r>
            <a:r>
              <a:rPr lang="ko-KR" altLang="en-US" sz="2400" dirty="0" smtClean="0"/>
              <a:t>메소드 </a:t>
            </a:r>
            <a:r>
              <a:rPr lang="ko-KR" altLang="en-US" sz="2400" dirty="0" smtClean="0"/>
              <a:t>오버라이딩</a:t>
            </a:r>
            <a:r>
              <a:rPr lang="en-US" altLang="ko-KR" sz="2400" dirty="0" smtClean="0"/>
              <a:t>[1/3]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클래스의 상속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(inheritance)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기존 클래스를 그대로 물려받으면서 필요한 필드나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추가로 정의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45" y="2285490"/>
            <a:ext cx="4529764" cy="40061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96631" y="2896547"/>
            <a:ext cx="2222662" cy="3077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+mn-ea"/>
              </a:rPr>
              <a:t>수퍼</a:t>
            </a:r>
            <a:r>
              <a:rPr lang="ko-KR" altLang="en-US" sz="1400" b="1" dirty="0" smtClean="0">
                <a:latin typeface="+mn-ea"/>
              </a:rPr>
              <a:t> 클래스 또는 부모 클래스</a:t>
            </a:r>
            <a:endParaRPr lang="en-US" altLang="ko-KR" sz="1400" b="1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5193" y="5189001"/>
            <a:ext cx="2297084" cy="3077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서브 클래스 또는 자식 클래스</a:t>
            </a:r>
            <a:endParaRPr lang="en-US" altLang="ko-KR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33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클래스 </a:t>
            </a:r>
            <a:r>
              <a:rPr lang="ko-KR" altLang="en-US" sz="2400" dirty="0" smtClean="0"/>
              <a:t>상속</a:t>
            </a:r>
            <a:r>
              <a:rPr lang="ko-KR" altLang="en-US" sz="2400" dirty="0" smtClean="0"/>
              <a:t>과 </a:t>
            </a:r>
            <a:r>
              <a:rPr lang="ko-KR" altLang="en-US" sz="2400" dirty="0" smtClean="0"/>
              <a:t>메소드 </a:t>
            </a:r>
            <a:r>
              <a:rPr lang="ko-KR" altLang="en-US" sz="2400" dirty="0" smtClean="0"/>
              <a:t>오버라이딩</a:t>
            </a:r>
            <a:r>
              <a:rPr lang="en-US" altLang="ko-KR" sz="2400" dirty="0" smtClean="0"/>
              <a:t>[2/3]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승용차 클래스를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코드로 변경한 예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64" y="1810833"/>
            <a:ext cx="7990764" cy="456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8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</a:t>
            </a:r>
            <a:r>
              <a:rPr lang="ko-KR" altLang="en-US" dirty="0"/>
              <a:t>▶</a:t>
            </a:r>
            <a:r>
              <a:rPr lang="ko-KR" altLang="en-US" sz="2400" dirty="0"/>
              <a:t> 클래스 </a:t>
            </a:r>
            <a:r>
              <a:rPr lang="ko-KR" altLang="en-US" sz="2400" dirty="0" smtClean="0"/>
              <a:t>상속</a:t>
            </a:r>
            <a:r>
              <a:rPr lang="ko-KR" altLang="en-US" sz="2400" dirty="0" smtClean="0"/>
              <a:t>과</a:t>
            </a:r>
            <a:r>
              <a:rPr lang="en-US" altLang="ko-KR" sz="2400" dirty="0" smtClean="0"/>
              <a:t>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오버라이딩</a:t>
            </a:r>
            <a:r>
              <a:rPr lang="en-US" altLang="ko-KR" sz="2400" dirty="0" smtClean="0"/>
              <a:t>[3/3]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서브 클래스를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코드로 변경한 예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56" y="1890996"/>
            <a:ext cx="82010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9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추상 클래스와 추상 </a:t>
            </a:r>
            <a:r>
              <a:rPr lang="ko-KR" altLang="en-US" sz="2400" dirty="0" err="1" smtClean="0"/>
              <a:t>메소드</a:t>
            </a:r>
            <a:r>
              <a:rPr lang="en-US" altLang="ko-KR" sz="2400" dirty="0" smtClean="0"/>
              <a:t>[1/2]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서브 클래스를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코드로 변경한 예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3" y="1828799"/>
            <a:ext cx="5366343" cy="45206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03727" y="2273217"/>
            <a:ext cx="3171784" cy="18158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+mn-ea"/>
              </a:rPr>
              <a:t>추상</a:t>
            </a:r>
            <a:r>
              <a:rPr lang="en-US" altLang="ko-KR" sz="1400" b="1" dirty="0" smtClean="0">
                <a:latin typeface="+mn-ea"/>
              </a:rPr>
              <a:t>(abstract) </a:t>
            </a:r>
            <a:r>
              <a:rPr lang="ko-KR" altLang="en-US" sz="1400" b="1" dirty="0" smtClean="0">
                <a:latin typeface="+mn-ea"/>
              </a:rPr>
              <a:t>클래스 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latin typeface="+mn-ea"/>
              </a:rPr>
              <a:t>인스턴스화를</a:t>
            </a:r>
            <a:r>
              <a:rPr lang="ko-KR" altLang="en-US" sz="1400" b="1" dirty="0" smtClean="0">
                <a:latin typeface="+mn-ea"/>
              </a:rPr>
              <a:t> 금지하는 클래스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latin typeface="+mn-ea"/>
              </a:rPr>
              <a:t>메소드</a:t>
            </a:r>
            <a:r>
              <a:rPr lang="ko-KR" altLang="en-US" sz="1400" b="1" dirty="0" smtClean="0">
                <a:latin typeface="+mn-ea"/>
              </a:rPr>
              <a:t> 앞에 </a:t>
            </a:r>
            <a:r>
              <a:rPr lang="en-US" altLang="ko-KR" sz="1400" b="1" dirty="0" smtClean="0">
                <a:latin typeface="+mn-ea"/>
              </a:rPr>
              <a:t>abstract </a:t>
            </a:r>
            <a:r>
              <a:rPr lang="ko-KR" altLang="en-US" sz="1400" b="1" dirty="0" smtClean="0">
                <a:latin typeface="+mn-ea"/>
              </a:rPr>
              <a:t>써서 사용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+mn-ea"/>
              </a:rPr>
              <a:t>추상 </a:t>
            </a:r>
            <a:r>
              <a:rPr lang="ko-KR" altLang="en-US" sz="1400" b="1" dirty="0" err="1" smtClean="0">
                <a:latin typeface="+mn-ea"/>
              </a:rPr>
              <a:t>메소드</a:t>
            </a:r>
            <a:r>
              <a:rPr lang="ko-KR" altLang="en-US" sz="1400" b="1" dirty="0" smtClean="0">
                <a:latin typeface="+mn-ea"/>
              </a:rPr>
              <a:t> 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latin typeface="+mn-ea"/>
              </a:rPr>
              <a:t>메소드</a:t>
            </a:r>
            <a:r>
              <a:rPr lang="ko-KR" altLang="en-US" sz="1400" b="1" dirty="0" smtClean="0">
                <a:latin typeface="+mn-ea"/>
              </a:rPr>
              <a:t> 본체가 없는 </a:t>
            </a:r>
            <a:r>
              <a:rPr lang="ko-KR" altLang="en-US" sz="1400" b="1" dirty="0" err="1" smtClean="0">
                <a:latin typeface="+mn-ea"/>
              </a:rPr>
              <a:t>메소드</a:t>
            </a:r>
            <a:r>
              <a:rPr lang="ko-KR" altLang="en-US" sz="1400" b="1" dirty="0" smtClean="0">
                <a:latin typeface="+mn-ea"/>
              </a:rPr>
              <a:t> 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latin typeface="+mn-ea"/>
              </a:rPr>
              <a:t>메소드</a:t>
            </a:r>
            <a:r>
              <a:rPr lang="ko-KR" altLang="en-US" sz="1400" b="1" dirty="0" smtClean="0">
                <a:latin typeface="+mn-ea"/>
              </a:rPr>
              <a:t> 앞에 </a:t>
            </a:r>
            <a:r>
              <a:rPr lang="en-US" altLang="ko-KR" sz="1400" b="1" dirty="0" smtClean="0">
                <a:latin typeface="+mn-ea"/>
              </a:rPr>
              <a:t>abstract </a:t>
            </a:r>
            <a:r>
              <a:rPr lang="ko-KR" altLang="en-US" sz="1400" b="1" dirty="0" smtClean="0">
                <a:latin typeface="+mn-ea"/>
              </a:rPr>
              <a:t>써서 사용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+mn-ea"/>
              </a:rPr>
              <a:t>추상 </a:t>
            </a:r>
            <a:r>
              <a:rPr lang="ko-KR" altLang="en-US" sz="1400" b="1" dirty="0" err="1" smtClean="0">
                <a:latin typeface="+mn-ea"/>
              </a:rPr>
              <a:t>메소드를</a:t>
            </a:r>
            <a:r>
              <a:rPr lang="ko-KR" altLang="en-US" sz="1400" b="1" dirty="0" smtClean="0">
                <a:latin typeface="+mn-ea"/>
              </a:rPr>
              <a:t> 포함하는 클래스는 </a:t>
            </a:r>
            <a:endParaRPr lang="en-US" altLang="ko-KR" sz="1400" b="1" dirty="0" smtClean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  </a:t>
            </a:r>
            <a:r>
              <a:rPr lang="ko-KR" altLang="en-US" sz="1400" b="1" dirty="0" smtClean="0">
                <a:latin typeface="+mn-ea"/>
              </a:rPr>
              <a:t>추상 클래스로 지정해야 함 </a:t>
            </a:r>
            <a:endParaRPr lang="en-US" altLang="ko-KR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2884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</a:t>
            </a:r>
            <a:r>
              <a:rPr lang="ko-KR" altLang="en-US" dirty="0"/>
              <a:t>▶</a:t>
            </a:r>
            <a:r>
              <a:rPr lang="ko-KR" altLang="en-US" sz="2400" dirty="0"/>
              <a:t> 추상 클래스와 추상 </a:t>
            </a:r>
            <a:r>
              <a:rPr lang="ko-KR" altLang="en-US" sz="2400" dirty="0" err="1" smtClean="0"/>
              <a:t>메소드</a:t>
            </a:r>
            <a:r>
              <a:rPr lang="en-US" altLang="ko-KR" sz="2400" dirty="0" smtClean="0"/>
              <a:t>[2/2]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추상 클래스의 상속 개념도를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코드로 변경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97" y="1885543"/>
            <a:ext cx="5386688" cy="12137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93" y="3351944"/>
            <a:ext cx="5397051" cy="16153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296" y="2375553"/>
            <a:ext cx="5386688" cy="1607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1646" y="4200567"/>
            <a:ext cx="5395096" cy="215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8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클래스 변수의 </a:t>
            </a:r>
            <a:r>
              <a:rPr lang="ko-KR" altLang="en-US" sz="2400" dirty="0" err="1" smtClean="0"/>
              <a:t>다형성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다형성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(polymorphism)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자신의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서브 클래스에서 생성한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인스턴스도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클래스 변수에 대입할 수 있는 것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31" y="2274822"/>
            <a:ext cx="8190476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4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인터페이스와 다중 상속</a:t>
            </a:r>
            <a:r>
              <a:rPr lang="en-US" altLang="ko-KR" sz="2400" dirty="0" smtClean="0"/>
              <a:t>[1/2]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(Interface)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lass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키워드 대신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interface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키워드를 사용해서 정의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내부에는 추상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선언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클래스에서 인터페이스를 받아서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완성할때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implements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키워드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는 다중 상속을 지원하지 않지만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인터페이스를 사용해서 다중 상속과 비슷하게 작성할 수 있음 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075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01 </a:t>
            </a:r>
            <a:r>
              <a:rPr lang="en-US" altLang="ko-KR" sz="2400" b="1" dirty="0" smtClean="0">
                <a:latin typeface="맑은 고딕" panose="020B0503020000020004" pitchFamily="50" charset="-127"/>
              </a:rPr>
              <a:t>Java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개요</a:t>
            </a:r>
            <a:endParaRPr lang="en-US" altLang="ko-KR" sz="2400" b="1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02 </a:t>
            </a:r>
            <a:r>
              <a:rPr lang="en-US" altLang="ko-KR" sz="2400" b="1" dirty="0" smtClean="0">
                <a:latin typeface="맑은 고딕" panose="020B0503020000020004" pitchFamily="50" charset="-127"/>
              </a:rPr>
              <a:t>Java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기본 문법</a:t>
            </a:r>
            <a:endParaRPr lang="en-US" altLang="ko-KR" sz="2400" b="1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03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클래스와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인스턴스</a:t>
            </a:r>
            <a:endParaRPr lang="en-US" altLang="ko-KR" sz="2400" b="1" dirty="0" smtClean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 smtClean="0">
                <a:latin typeface="맑은 고딕" panose="020B0503020000020004" pitchFamily="50" charset="-127"/>
              </a:rPr>
              <a:t>0</a:t>
            </a:r>
            <a:r>
              <a:rPr lang="en-US" altLang="ko-KR" sz="2400" b="1" dirty="0" smtClean="0">
                <a:latin typeface="맑은 고딕" panose="020B0503020000020004" pitchFamily="50" charset="-127"/>
              </a:rPr>
              <a:t>4</a:t>
            </a:r>
            <a:r>
              <a:rPr lang="en-US" altLang="ko-KR" sz="24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</a:rPr>
              <a:t>클래스와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상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속</a:t>
            </a:r>
            <a:endParaRPr lang="en-US" altLang="ko-KR" sz="2400" b="1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 smtClean="0">
                <a:latin typeface="맑은 고딕" panose="020B0503020000020004" pitchFamily="50" charset="-127"/>
              </a:rPr>
              <a:t>0</a:t>
            </a:r>
            <a:r>
              <a:rPr lang="en-US" altLang="ko-KR" sz="2400" b="1" dirty="0" smtClean="0">
                <a:latin typeface="맑은 고딕" panose="020B0503020000020004" pitchFamily="50" charset="-127"/>
              </a:rPr>
              <a:t>5</a:t>
            </a:r>
            <a:r>
              <a:rPr lang="en-US" altLang="ko-KR" sz="24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추가로 알아둘 </a:t>
            </a:r>
            <a:r>
              <a:rPr lang="en-US" altLang="ko-KR" sz="2400" b="1" dirty="0" smtClean="0">
                <a:latin typeface="맑은 고딕" panose="020B0503020000020004" pitchFamily="50" charset="-127"/>
              </a:rPr>
              <a:t>Java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문법</a:t>
            </a:r>
            <a:endParaRPr lang="ko-KR" altLang="en-US" sz="24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735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인터페이스와 다중 상속</a:t>
            </a:r>
            <a:r>
              <a:rPr lang="en-US" altLang="ko-KR" sz="2400" dirty="0" smtClean="0"/>
              <a:t>[2/2]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인터페이스와 다중 상속 예제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36" y="1886896"/>
            <a:ext cx="4927062" cy="29356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158" y="3834398"/>
            <a:ext cx="4964768" cy="268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2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익명 내부 클래스 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익명 내부 클래스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(Anonymous inner class)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번만 사용하고 버려지는 클래스에 사용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60" y="2326084"/>
            <a:ext cx="5816567" cy="396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3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추가로 알아둘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패키지 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패키지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(Package)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클래스와 인터페이스가 많아지면 관리가 어려워 패키지 단위로 묶어서 관리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[New]-[Package]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사용자가 생성한 클래스가 포함될 패키지는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*.java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파일 맨 첫 행에 지정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30" y="3070851"/>
            <a:ext cx="8001271" cy="6605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30" y="4039953"/>
            <a:ext cx="4342857" cy="16095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519" y="5449477"/>
            <a:ext cx="1476190" cy="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0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추가로 알아둘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제너릭스</a:t>
            </a:r>
            <a:r>
              <a:rPr lang="ko-KR" altLang="en-US" sz="2400" dirty="0" smtClean="0"/>
              <a:t> 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9087718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제너릭스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(Generics)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데이터 형식의 안전성을 보장해주는 데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&lt;String&gt;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뿐 아니라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&lt;Integer&gt;, &lt;Double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&gt;,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사용자가 정의한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클래스 형에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62" y="2647410"/>
            <a:ext cx="8190476" cy="15904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86" y="4736147"/>
            <a:ext cx="8171428" cy="1571429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endCxn id="6" idx="0"/>
          </p:cNvCxnSpPr>
          <p:nvPr/>
        </p:nvCxnSpPr>
        <p:spPr bwMode="auto">
          <a:xfrm flipH="1">
            <a:off x="4705700" y="4237886"/>
            <a:ext cx="13644" cy="49826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201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추가로 알아둘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데이터 변환 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9087718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데이터 변환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데이터 형 변환을 위해 캐스팅 연산자 대신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에서 제공하는 클래스의 정적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사용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97" y="2648769"/>
            <a:ext cx="8171428" cy="1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4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추가로 알아둘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문자열 비교 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9087718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문자열 비교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문자열을 비교하려면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String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클래스의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equals( )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78" y="2333512"/>
            <a:ext cx="8190476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8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추가로 알아둘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날짜 형식  </a:t>
            </a:r>
            <a:endParaRPr lang="ko-KR" altLang="en-US" sz="1800" dirty="0" smtClean="0"/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9087718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날짜 형식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날짜를 표현하기 위해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DateFormat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클래스를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SimpleDateFormat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을 사용하면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연월일”이나 “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시분초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같은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표현이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가능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12" y="2742807"/>
            <a:ext cx="8200000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1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Java </a:t>
            </a:r>
            <a:r>
              <a:rPr lang="ko-KR" altLang="en-US" dirty="0" smtClean="0"/>
              <a:t>개요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특징</a:t>
            </a:r>
            <a:r>
              <a:rPr lang="en-US" altLang="ko-KR" sz="2400" dirty="0" smtClean="0"/>
              <a:t>[1/2]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역사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1991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Sun Microsystems(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Oracle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인수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제임스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고슬링이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언어를 모델로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연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구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시작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1995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JDK(Java Development Kit) 1.0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발표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1997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JDK 1.1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발표되면서 완전한 프로그래밍 언어의 모습을 갖춤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언어의 특징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구문이 간결함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명료한 객체지향 언어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이식성이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높고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기계에 중립적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분산 처리 지원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멀티스레드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(Multi-thread)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언어 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6315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Java </a:t>
            </a:r>
            <a:r>
              <a:rPr lang="ko-KR" altLang="en-US" dirty="0" smtClean="0"/>
              <a:t>개요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특징</a:t>
            </a:r>
            <a:r>
              <a:rPr lang="en-US" altLang="ko-KR" sz="2400" dirty="0" smtClean="0"/>
              <a:t>[2/2]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프로그램 작성법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메모장에서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코드를 작성한 후에 *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.java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javac.exe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를 사용해서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컴파일하면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*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.class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파일이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java.exe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를 사용해서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컴파일된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*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.class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파일을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ko-KR" alt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개발자들은 대부분 </a:t>
            </a:r>
            <a:r>
              <a:rPr lang="ko-KR" altLang="en-US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이클립스</a:t>
            </a:r>
            <a:r>
              <a:rPr lang="ko-KR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환경에서 </a:t>
            </a:r>
            <a:r>
              <a:rPr lang="en-US" altLang="ko-KR" b="1" dirty="0">
                <a:solidFill>
                  <a:schemeClr val="bg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개발</a:t>
            </a:r>
            <a:endParaRPr lang="en-US" altLang="ko-KR" b="1" dirty="0" smtClean="0">
              <a:solidFill>
                <a:schemeClr val="bg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9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Java </a:t>
            </a:r>
            <a:r>
              <a:rPr lang="ko-KR" altLang="en-US" dirty="0"/>
              <a:t>개요 ▶</a:t>
            </a:r>
            <a:r>
              <a:rPr lang="ko-KR" altLang="en-US" sz="2400" dirty="0"/>
              <a:t> </a:t>
            </a:r>
            <a:r>
              <a:rPr lang="en-US" altLang="ko-KR" sz="2400" dirty="0"/>
              <a:t>Java </a:t>
            </a:r>
            <a:r>
              <a:rPr lang="ko-KR" altLang="en-US" sz="2400" dirty="0"/>
              <a:t>프로그램 </a:t>
            </a:r>
            <a:r>
              <a:rPr lang="ko-KR" altLang="en-US" sz="2400" dirty="0" smtClean="0"/>
              <a:t>작성법</a:t>
            </a:r>
            <a:r>
              <a:rPr lang="en-US" altLang="ko-KR" sz="2400" dirty="0" smtClean="0"/>
              <a:t>[1</a:t>
            </a:r>
            <a:r>
              <a:rPr lang="en-US" altLang="ko-KR" sz="2400" dirty="0" smtClean="0"/>
              <a:t>/5]</a:t>
            </a:r>
            <a:r>
              <a:rPr lang="ko-KR" altLang="en-US" sz="2400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eclipse.exe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를 실행하고 메뉴의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[File]-[New]-[Java Project]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en-US" sz="1600" b="1" dirty="0" smtClean="0"/>
              <a:t>[</a:t>
            </a:r>
            <a:r>
              <a:rPr lang="en-US" sz="1600" b="1" dirty="0"/>
              <a:t>Create a Java Project ] 창에 ‘Project3 _1 ’을 입력하고 ‘Use an execution </a:t>
            </a:r>
            <a:r>
              <a:rPr lang="en-US" sz="1600" b="1" dirty="0" smtClean="0"/>
              <a:t>environment</a:t>
            </a:r>
          </a:p>
          <a:p>
            <a:pPr marL="263525" lvl="1" indent="0">
              <a:buNone/>
            </a:pPr>
            <a:r>
              <a:rPr lang="en-US" sz="1600" b="1" dirty="0" smtClean="0"/>
              <a:t> </a:t>
            </a:r>
            <a:r>
              <a:rPr lang="ko-KR" altLang="en-US" sz="1600" b="1" dirty="0" smtClean="0"/>
              <a:t>     </a:t>
            </a:r>
            <a:r>
              <a:rPr lang="en-US" sz="1600" b="1" dirty="0" smtClean="0"/>
              <a:t>JRE </a:t>
            </a:r>
            <a:r>
              <a:rPr lang="en-US" sz="1600" b="1" dirty="0"/>
              <a:t>:</a:t>
            </a:r>
            <a:r>
              <a:rPr lang="en-US" sz="1600" b="1" dirty="0" smtClean="0"/>
              <a:t>’</a:t>
            </a:r>
            <a:r>
              <a:rPr lang="ko-KR" altLang="en-US" sz="1600" dirty="0"/>
              <a:t> </a:t>
            </a:r>
            <a:r>
              <a:rPr lang="ko-KR" altLang="en-US" sz="1600" b="1" dirty="0"/>
              <a:t>는 ‘</a:t>
            </a:r>
            <a:r>
              <a:rPr lang="en-US" altLang="ko-KR" sz="1600" b="1" dirty="0" err="1"/>
              <a:t>JavaSE</a:t>
            </a:r>
            <a:r>
              <a:rPr lang="en-US" altLang="ko-KR" sz="1600" b="1" dirty="0"/>
              <a:t> -1 .7 ’</a:t>
            </a:r>
            <a:r>
              <a:rPr lang="ko-KR" altLang="en-US" sz="1600" b="1" dirty="0"/>
              <a:t>을 선택한다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나머지는 디폴트로 둔 후 </a:t>
            </a:r>
            <a:r>
              <a:rPr lang="en-US" altLang="ko-KR" sz="1600" b="1" dirty="0"/>
              <a:t>&lt;Finish &gt;</a:t>
            </a:r>
            <a:r>
              <a:rPr lang="ko-KR" altLang="en-US" sz="1600" b="1" dirty="0"/>
              <a:t>를 클릭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0" indent="-342000">
              <a:buFont typeface="Wingdings" pitchFamily="2" charset="2"/>
              <a:buChar char="v"/>
            </a:pPr>
            <a:endParaRPr lang="en-US" altLang="ko-KR" sz="1800" b="1" dirty="0" smtClean="0"/>
          </a:p>
          <a:p>
            <a:pPr marL="0" indent="-342000">
              <a:buFont typeface="Wingdings" pitchFamily="2" charset="2"/>
              <a:buChar char="v"/>
            </a:pPr>
            <a:endParaRPr lang="en-US" altLang="ko-KR" sz="18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22" y="1175448"/>
            <a:ext cx="8220075" cy="600075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" y="1107620"/>
            <a:ext cx="781830" cy="673679"/>
          </a:xfrm>
          <a:prstGeom prst="rect">
            <a:avLst/>
          </a:prstGeom>
        </p:spPr>
      </p:pic>
      <p:pic>
        <p:nvPicPr>
          <p:cNvPr id="7" name="Picture 6" descr="스크린샷 2017-02-26 오후 1.40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65" y="3096154"/>
            <a:ext cx="4681027" cy="33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3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Java </a:t>
            </a:r>
            <a:r>
              <a:rPr lang="ko-KR" altLang="en-US" dirty="0"/>
              <a:t>개요 ▶</a:t>
            </a:r>
            <a:r>
              <a:rPr lang="ko-KR" altLang="en-US" sz="2400" dirty="0"/>
              <a:t> </a:t>
            </a:r>
            <a:r>
              <a:rPr lang="en-US" altLang="ko-KR" sz="2400" dirty="0"/>
              <a:t>Java </a:t>
            </a:r>
            <a:r>
              <a:rPr lang="ko-KR" altLang="en-US" sz="2400" dirty="0" smtClean="0"/>
              <a:t>프로그램 작성법</a:t>
            </a:r>
            <a:r>
              <a:rPr lang="en-US" altLang="ko-KR" sz="2400" dirty="0" smtClean="0"/>
              <a:t>[2</a:t>
            </a:r>
            <a:r>
              <a:rPr lang="en-US" altLang="ko-KR" sz="2400" dirty="0" smtClean="0"/>
              <a:t>/5]</a:t>
            </a:r>
            <a:r>
              <a:rPr lang="ko-KR" altLang="en-US" sz="2400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Package Explorer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Project3_1/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폴더에서 마우스 오른쪽 버튼을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63525" lvl="1" indent="0">
              <a:buNone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New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]-[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Class]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를 선택</a:t>
            </a:r>
            <a:endParaRPr lang="en-US" altLang="ko-KR" sz="1800" b="1" dirty="0" smtClean="0"/>
          </a:p>
          <a:p>
            <a:pPr marL="0" indent="-342000">
              <a:buFont typeface="Wingdings" pitchFamily="2" charset="2"/>
              <a:buChar char="v"/>
            </a:pPr>
            <a:endParaRPr lang="en-US" altLang="ko-KR" sz="1800" b="1" dirty="0" smtClean="0"/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22" y="1175448"/>
            <a:ext cx="8220075" cy="600075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" y="1107620"/>
            <a:ext cx="781830" cy="673679"/>
          </a:xfrm>
          <a:prstGeom prst="rect">
            <a:avLst/>
          </a:prstGeom>
        </p:spPr>
      </p:pic>
      <p:pic>
        <p:nvPicPr>
          <p:cNvPr id="5" name="Picture 4" descr="스크린샷 2017-02-26 오후 1.42.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58" y="2836869"/>
            <a:ext cx="5765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01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Java </a:t>
            </a:r>
            <a:r>
              <a:rPr lang="ko-KR" altLang="en-US" dirty="0"/>
              <a:t>개요 ▶</a:t>
            </a:r>
            <a:r>
              <a:rPr lang="ko-KR" altLang="en-US" sz="2400" dirty="0"/>
              <a:t> </a:t>
            </a:r>
            <a:r>
              <a:rPr lang="en-US" altLang="ko-KR" sz="2400" dirty="0"/>
              <a:t>Java </a:t>
            </a:r>
            <a:r>
              <a:rPr lang="ko-KR" altLang="en-US" sz="2400" dirty="0"/>
              <a:t>프로그램 </a:t>
            </a:r>
            <a:r>
              <a:rPr lang="ko-KR" altLang="en-US" sz="2400" dirty="0" smtClean="0"/>
              <a:t>작성법</a:t>
            </a:r>
            <a:r>
              <a:rPr lang="en-US" altLang="ko-KR" sz="2400" dirty="0" smtClean="0"/>
              <a:t>[3</a:t>
            </a:r>
            <a:r>
              <a:rPr lang="en-US" altLang="ko-KR" sz="2400" dirty="0" smtClean="0"/>
              <a:t>/5]</a:t>
            </a:r>
            <a:r>
              <a:rPr lang="ko-KR" altLang="en-US" sz="2400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[Java Class]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창에서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에 “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exam01”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입력 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public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static void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main(String 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args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[])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를 체크한 후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&lt;Finish&gt;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를 클릭</a:t>
            </a:r>
            <a:endParaRPr lang="en-US" altLang="ko-KR" sz="1800" b="1" dirty="0" smtClean="0"/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22" y="1175448"/>
            <a:ext cx="8220075" cy="600075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" y="1107620"/>
            <a:ext cx="781830" cy="673679"/>
          </a:xfrm>
          <a:prstGeom prst="rect">
            <a:avLst/>
          </a:prstGeom>
        </p:spPr>
      </p:pic>
      <p:pic>
        <p:nvPicPr>
          <p:cNvPr id="6" name="Picture 5" descr="스크린샷 2017-02-26 오후 1.43.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22" y="2772631"/>
            <a:ext cx="2886148" cy="363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68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4679</TotalTime>
  <Words>1266</Words>
  <Application>Microsoft Macintosh PowerPoint</Application>
  <PresentationFormat>On-screen Show (4:3)</PresentationFormat>
  <Paragraphs>246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Standarddesign</vt:lpstr>
      <vt:lpstr>PowerPoint Presentation</vt:lpstr>
      <vt:lpstr>03. 안드로이드를 위한    Java 문법</vt:lpstr>
      <vt:lpstr>PowerPoint Presentation</vt:lpstr>
      <vt:lpstr>PowerPoint Presentation</vt:lpstr>
      <vt:lpstr>1. Java 개요 ▶ Java 특징[1/2] </vt:lpstr>
      <vt:lpstr>1. Java 개요 ▶ Java 특징[2/2] </vt:lpstr>
      <vt:lpstr>1. Java 개요 ▶ Java 프로그램 작성법[1/5] </vt:lpstr>
      <vt:lpstr>1. Java 개요 ▶ Java 프로그램 작성법[2/5] </vt:lpstr>
      <vt:lpstr>1. Java 개요 ▶ Java 프로그램 작성법[3/5] </vt:lpstr>
      <vt:lpstr>1. Java 개요 ▶ Java 프로그램 작성법[4/5] </vt:lpstr>
      <vt:lpstr>1. Java 개요 ▶ Java 프로그램 작성법[5/5] </vt:lpstr>
      <vt:lpstr>2. Java 기본 문법 ▶ 변수와 데이터 형식[1/2] </vt:lpstr>
      <vt:lpstr>2. Java 기본 문법 ▶ 변수와 데이터 형식[2/2] </vt:lpstr>
      <vt:lpstr>2. Java 기본 문법 ▶ 조건문[1/2] </vt:lpstr>
      <vt:lpstr>2. Java 기본 문법 ▶ 조건문[2/2] </vt:lpstr>
      <vt:lpstr>2. Java 기본 문법 ▶ 변수와 데이터 형식 </vt:lpstr>
      <vt:lpstr>2. Java 기본 문법 ▶ 배열[1/2] </vt:lpstr>
      <vt:lpstr>2. Java 기본 문법 ▶ 배열[2/2] </vt:lpstr>
      <vt:lpstr>2. Java 기본 문법 ▶ 반복문[1/3] </vt:lpstr>
      <vt:lpstr>2. Java 기본 문법 ▶ 반복문[2/3] </vt:lpstr>
      <vt:lpstr>2. Java 기본 문법 ▶ 반복문[3/3] </vt:lpstr>
      <vt:lpstr>2. Java 기본 문법 ▶ 메소드와 전역변수, 지역변수 </vt:lpstr>
      <vt:lpstr>2. Java 기본 문법 ▶ 예외 처리[1/2] </vt:lpstr>
      <vt:lpstr>2. Java 기본 문법 ▶ 예외 처리[2/2] </vt:lpstr>
      <vt:lpstr>2. Java 기본 문법 ▶ 연산자 </vt:lpstr>
      <vt:lpstr>3. 클래스와 인스턴스 ▶ 클래스 정의, 인스턴스 생성[1/3] </vt:lpstr>
      <vt:lpstr>3. 클래스와 인스턴스 ▶ 클래스 정의, 인스턴스 생성[2/3] </vt:lpstr>
      <vt:lpstr>3. 클래스와 인스턴스 ▶ 클래스 정의, 인스턴스 생성[3/3] </vt:lpstr>
      <vt:lpstr>3. 클래스와 인스턴스 ▶ 생성자 </vt:lpstr>
      <vt:lpstr>3. 클래스와 인스턴스 ▶ 메소드 오버로딩 </vt:lpstr>
      <vt:lpstr>3. 클래스와 인스턴스 ▶ 정적 필드, 정적 메소드, 상수 필드[1/2] </vt:lpstr>
      <vt:lpstr>3. 클래스와 인스턴스 ▶ 정적 필드, 정적 메소드, 상수 필드[2/2] </vt:lpstr>
      <vt:lpstr>4. 클래스의 상속 ▶ 클래스 상속과 메소드 오버라이딩[1/3] </vt:lpstr>
      <vt:lpstr>4. 클래스의 상속 ▶ 클래스 상속과 메소드 오버라이딩[2/3] </vt:lpstr>
      <vt:lpstr>4. 클래스의 상속 ▶ 클래스 상속과 메소드 오버라이딩[3/3] </vt:lpstr>
      <vt:lpstr>4. 클래스의 상속 ▶ 추상 클래스와 추상 메소드[1/2] </vt:lpstr>
      <vt:lpstr>4. 클래스의 상속 ▶ 추상 클래스와 추상 메소드[2/2] </vt:lpstr>
      <vt:lpstr>4. 클래스의 상속 ▶ 클래스 변수의 다형성 </vt:lpstr>
      <vt:lpstr>4. 클래스의 상속 ▶ 인터페이스와 다중 상속[1/2] </vt:lpstr>
      <vt:lpstr>4. 클래스의 상속 ▶ 인터페이스와 다중 상속[2/2] </vt:lpstr>
      <vt:lpstr>4. 클래스의 상속 ▶ 익명 내부 클래스  </vt:lpstr>
      <vt:lpstr>5. 추가로 알아둘 Java 문법 ▶ 패키지  </vt:lpstr>
      <vt:lpstr>5. 추가로 알아둘 Java 문법 ▶ 제너릭스  </vt:lpstr>
      <vt:lpstr>5. 추가로 알아둘 Java 문법 ▶ 데이터 변환  </vt:lpstr>
      <vt:lpstr>5. 추가로 알아둘 Java 문법 ▶ 문자열 비교  </vt:lpstr>
      <vt:lpstr>5. 추가로 알아둘 Java 문법 ▶ 날짜 형식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myun</cp:lastModifiedBy>
  <cp:revision>468</cp:revision>
  <dcterms:created xsi:type="dcterms:W3CDTF">2007-11-27T23:54:21Z</dcterms:created>
  <dcterms:modified xsi:type="dcterms:W3CDTF">2017-02-26T05:05:24Z</dcterms:modified>
</cp:coreProperties>
</file>