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34"/>
  </p:notesMasterIdLst>
  <p:handoutMasterIdLst>
    <p:handoutMasterId r:id="rId35"/>
  </p:handoutMasterIdLst>
  <p:sldIdLst>
    <p:sldId id="462" r:id="rId2"/>
    <p:sldId id="288" r:id="rId3"/>
    <p:sldId id="619" r:id="rId4"/>
    <p:sldId id="630" r:id="rId5"/>
    <p:sldId id="743" r:id="rId6"/>
    <p:sldId id="807" r:id="rId7"/>
    <p:sldId id="808" r:id="rId8"/>
    <p:sldId id="809" r:id="rId9"/>
    <p:sldId id="810" r:id="rId10"/>
    <p:sldId id="811" r:id="rId11"/>
    <p:sldId id="812" r:id="rId12"/>
    <p:sldId id="813" r:id="rId13"/>
    <p:sldId id="814" r:id="rId14"/>
    <p:sldId id="806" r:id="rId15"/>
    <p:sldId id="815" r:id="rId16"/>
    <p:sldId id="816" r:id="rId17"/>
    <p:sldId id="817" r:id="rId18"/>
    <p:sldId id="818" r:id="rId19"/>
    <p:sldId id="819" r:id="rId20"/>
    <p:sldId id="820" r:id="rId21"/>
    <p:sldId id="803" r:id="rId22"/>
    <p:sldId id="822" r:id="rId23"/>
    <p:sldId id="821" r:id="rId24"/>
    <p:sldId id="823" r:id="rId25"/>
    <p:sldId id="824" r:id="rId26"/>
    <p:sldId id="825" r:id="rId27"/>
    <p:sldId id="826" r:id="rId28"/>
    <p:sldId id="827" r:id="rId29"/>
    <p:sldId id="828" r:id="rId30"/>
    <p:sldId id="829" r:id="rId31"/>
    <p:sldId id="830" r:id="rId32"/>
    <p:sldId id="667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22">
          <p15:clr>
            <a:srgbClr val="A4A3A4"/>
          </p15:clr>
        </p15:guide>
        <p15:guide id="2" pos="2882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76" autoAdjust="0"/>
    <p:restoredTop sz="94600" autoAdjust="0"/>
  </p:normalViewPr>
  <p:slideViewPr>
    <p:cSldViewPr snapToGrid="0">
      <p:cViewPr varScale="1">
        <p:scale>
          <a:sx n="82" d="100"/>
          <a:sy n="82" d="100"/>
        </p:scale>
        <p:origin x="-416" y="-120"/>
      </p:cViewPr>
      <p:guideLst>
        <p:guide orient="horz" pos="2222"/>
        <p:guide pos="288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2"/>
    </p:cViewPr>
  </p:sorterViewPr>
  <p:notesViewPr>
    <p:cSldViewPr snapToGrid="0">
      <p:cViewPr varScale="1">
        <p:scale>
          <a:sx n="95" d="100"/>
          <a:sy n="95" d="100"/>
        </p:scale>
        <p:origin x="-40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44B68EE0-4410-487B-8EF2-AB4C8DC9B54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817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81967304-A513-47CF-AA1B-1F2A36BB6376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3069536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b="1" smtClean="0"/>
              <a:t>제목</a:t>
            </a:r>
          </a:p>
          <a:p>
            <a:pPr eaLnBrk="1" hangingPunct="1"/>
            <a:endParaRPr lang="ko-KR" altLang="en-US" smtClean="0"/>
          </a:p>
        </p:txBody>
      </p:sp>
      <p:sp>
        <p:nvSpPr>
          <p:cNvPr id="972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A9CD229-E015-41A6-82DB-0BA46A5E16F3}" type="slidenum">
              <a:rPr lang="de-DE" altLang="ko-KR" smtClean="0"/>
              <a:pPr/>
              <a:t>2</a:t>
            </a:fld>
            <a:endParaRPr lang="de-DE" altLang="ko-KR" smtClean="0"/>
          </a:p>
        </p:txBody>
      </p:sp>
    </p:spTree>
    <p:extLst>
      <p:ext uri="{BB962C8B-B14F-4D97-AF65-F5344CB8AC3E}">
        <p14:creationId xmlns:p14="http://schemas.microsoft.com/office/powerpoint/2010/main" val="1354015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2015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pic>
        <p:nvPicPr>
          <p:cNvPr id="3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8" y="330200"/>
            <a:ext cx="1216025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1403350" y="330200"/>
            <a:ext cx="7631793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ko-KR" sz="1800" dirty="0" smtClean="0">
                <a:latin typeface="HY견고딕" pitchFamily="18" charset="-127"/>
                <a:ea typeface="HY견고딕" pitchFamily="18" charset="-127"/>
              </a:rPr>
              <a:t>IT CookBook, Android Studio</a:t>
            </a:r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를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 활용한 안드로이드 프로그래밍</a:t>
            </a:r>
            <a:endParaRPr lang="de-DE" altLang="ko-KR" sz="12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8263" y="1973263"/>
            <a:ext cx="9167812" cy="2524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defRPr/>
            </a:pPr>
            <a:endParaRPr lang="en-US" altLang="ko-KR" sz="1400" b="1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buFont typeface="Arial" pitchFamily="34" charset="0"/>
              <a:buNone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  <a:cs typeface="+mn-cs"/>
              </a:rPr>
              <a:t>본 강의교안은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수업상황을 도입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-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전개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-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마무리로 구분하여 수업의 각 단계에서 필요한 요소 중 강의교안으로 커버할 수 있는 영역을 기준으로 작성되었습니다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>
              <a:buFont typeface="Arial" pitchFamily="34" charset="0"/>
              <a:buNone/>
              <a:defRPr/>
            </a:pP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도입 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수업준비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전시학습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동기유발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학습목표</a:t>
            </a: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전개 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학습안내제공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정보제시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연습기회제공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수행유도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중간점검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피드백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마무리 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정리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형성평가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 </a:t>
            </a:r>
            <a:r>
              <a:rPr lang="ko-KR" altLang="en-US" sz="1000" dirty="0" err="1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차시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안내</a:t>
            </a: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defRPr/>
            </a:pPr>
            <a:r>
              <a:rPr lang="en-US" altLang="ko-KR" sz="1400" b="1" dirty="0"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  <a:cs typeface="+mn-cs"/>
              </a:rPr>
              <a:t>강의교안 이용 안내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  <a:cs typeface="+mn-cs"/>
              </a:rPr>
              <a:t>본 강의교안의 저작권은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  <a:cs typeface="+mn-cs"/>
              </a:rPr>
              <a:t>한빛아카데미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cs typeface="+mn-cs"/>
              </a:rPr>
              <a:t>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cs typeface="+mn-cs"/>
              </a:rPr>
              <a:t>에 있습니다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자료를 무단으로 전제하거나 배포할 경우 저작권법 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136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조에 의거하여 최고 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년 이하의 징역 또는 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r>
              <a:rPr lang="ko-KR" altLang="en-US" sz="1000" u="sng" dirty="0" err="1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천만원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이하의 벌금에 처할 수 있고 이를 병과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倂科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>
              <a:buFont typeface="Arial" pitchFamily="34" charset="0"/>
              <a:buNone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   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할 수도 있습니다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끝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1"/>
          <p:cNvSpPr/>
          <p:nvPr userDrawn="1"/>
        </p:nvSpPr>
        <p:spPr bwMode="auto">
          <a:xfrm>
            <a:off x="0" y="3574495"/>
            <a:ext cx="9144000" cy="3280753"/>
          </a:xfrm>
          <a:prstGeom prst="rect">
            <a:avLst/>
          </a:prstGeom>
          <a:solidFill>
            <a:srgbClr val="6361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WordArt 3"/>
          <p:cNvSpPr>
            <a:spLocks noChangeArrowheads="1" noChangeShapeType="1" noTextEdit="1"/>
          </p:cNvSpPr>
          <p:nvPr userDrawn="1"/>
        </p:nvSpPr>
        <p:spPr bwMode="gray">
          <a:xfrm>
            <a:off x="974435" y="199892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cs typeface="+mn-cs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cs typeface="+mn-cs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© 2017 </a:t>
            </a:r>
            <a:r>
              <a:rPr lang="en-US" altLang="ko-KR" sz="1000" dirty="0" err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2" name="TextBox 7"/>
          <p:cNvSpPr txBox="1">
            <a:spLocks noChangeArrowheads="1"/>
          </p:cNvSpPr>
          <p:nvPr userDrawn="1"/>
        </p:nvSpPr>
        <p:spPr bwMode="auto">
          <a:xfrm>
            <a:off x="721410" y="3169240"/>
            <a:ext cx="75681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ko-KR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IT CookBook, Android Studio</a:t>
            </a:r>
            <a:r>
              <a:rPr lang="ko-KR" altLang="en-US" sz="1800" dirty="0" err="1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를</a:t>
            </a:r>
            <a:r>
              <a:rPr lang="ko-KR" altLang="en-US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 활용한 </a:t>
            </a:r>
            <a:r>
              <a:rPr lang="ko-KR" altLang="en-US" sz="1800" dirty="0" err="1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안드로이드</a:t>
            </a:r>
            <a:r>
              <a:rPr lang="ko-KR" altLang="en-US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 프로그래밍</a:t>
            </a:r>
            <a:endParaRPr lang="de-DE" altLang="ko-KR" sz="1200" dirty="0" smtClean="0">
              <a:solidFill>
                <a:srgbClr val="BFBFBF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3" name="Picture 12" descr="도비라 그림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023" y="3115235"/>
            <a:ext cx="3196924" cy="2846294"/>
          </a:xfrm>
          <a:prstGeom prst="rect">
            <a:avLst/>
          </a:prstGeom>
        </p:spPr>
      </p:pic>
      <p:pic>
        <p:nvPicPr>
          <p:cNvPr id="14" name="그림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869700" y="363090"/>
            <a:ext cx="2160000" cy="3237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1"/>
          <p:cNvSpPr/>
          <p:nvPr userDrawn="1"/>
        </p:nvSpPr>
        <p:spPr bwMode="auto">
          <a:xfrm>
            <a:off x="0" y="3574495"/>
            <a:ext cx="9144000" cy="3280753"/>
          </a:xfrm>
          <a:prstGeom prst="rect">
            <a:avLst/>
          </a:prstGeom>
          <a:solidFill>
            <a:srgbClr val="6361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WordArt 3"/>
          <p:cNvSpPr>
            <a:spLocks noChangeArrowheads="1" noChangeShapeType="1" noTextEdit="1"/>
          </p:cNvSpPr>
          <p:nvPr userDrawn="1"/>
        </p:nvSpPr>
        <p:spPr bwMode="gray">
          <a:xfrm>
            <a:off x="974435" y="199892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cs typeface="+mn-cs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cs typeface="+mn-cs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© 2017 </a:t>
            </a:r>
            <a:r>
              <a:rPr lang="en-US" altLang="ko-KR" sz="1000" dirty="0" err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2" name="TextBox 7"/>
          <p:cNvSpPr txBox="1">
            <a:spLocks noChangeArrowheads="1"/>
          </p:cNvSpPr>
          <p:nvPr userDrawn="1"/>
        </p:nvSpPr>
        <p:spPr bwMode="auto">
          <a:xfrm>
            <a:off x="721410" y="3169240"/>
            <a:ext cx="75681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ko-KR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IT CookBook, Android Studio</a:t>
            </a:r>
            <a:r>
              <a:rPr lang="ko-KR" altLang="en-US" sz="1800" dirty="0" err="1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를</a:t>
            </a:r>
            <a:r>
              <a:rPr lang="ko-KR" altLang="en-US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 활용한 </a:t>
            </a:r>
            <a:r>
              <a:rPr lang="ko-KR" altLang="en-US" sz="1800" dirty="0" err="1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안드로이드</a:t>
            </a:r>
            <a:r>
              <a:rPr lang="ko-KR" altLang="en-US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 프로그래밍</a:t>
            </a:r>
            <a:endParaRPr lang="de-DE" altLang="ko-KR" sz="1200" dirty="0" smtClean="0">
              <a:solidFill>
                <a:srgbClr val="BFBFBF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3" name="Picture 12" descr="도비라 그림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023" y="3115235"/>
            <a:ext cx="3196924" cy="2846294"/>
          </a:xfrm>
          <a:prstGeom prst="rect">
            <a:avLst/>
          </a:prstGeom>
        </p:spPr>
      </p:pic>
      <p:pic>
        <p:nvPicPr>
          <p:cNvPr id="14" name="그림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869700" y="363090"/>
            <a:ext cx="2160000" cy="32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4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3193090" y="6373813"/>
            <a:ext cx="26165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Arial"/>
              </a:rPr>
              <a:t>Copyright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© 2017 </a:t>
            </a:r>
            <a:r>
              <a:rPr lang="en-US" altLang="ko-KR" sz="1000" dirty="0" err="1" smtClean="0">
                <a:solidFill>
                  <a:srgbClr val="A6A6A6"/>
                </a:solidFill>
                <a:effectLst/>
                <a:latin typeface="굴림"/>
              </a:rPr>
              <a:t>Hanbit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 Academy, Inc. 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pic>
        <p:nvPicPr>
          <p:cNvPr id="11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54" y="6354628"/>
            <a:ext cx="1820070" cy="30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7"/>
          <p:cNvSpPr txBox="1"/>
          <p:nvPr userDrawn="1"/>
        </p:nvSpPr>
        <p:spPr>
          <a:xfrm>
            <a:off x="305901" y="4303240"/>
            <a:ext cx="7991475" cy="164250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</a:t>
            </a:r>
            <a:endParaRPr kumimoji="0" lang="en-US" altLang="ko-KR" sz="1400" u="sng" dirty="0" smtClean="0">
              <a:solidFill>
                <a:srgbClr val="222222"/>
              </a:solidFill>
              <a:ea typeface="맑은 고딕" pitchFamily="50" charset="-127"/>
            </a:endParaRPr>
          </a:p>
          <a:p>
            <a:pPr marL="169200" lvl="1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천만원 이하의 벌금에 처할 수 있고 </a:t>
            </a:r>
            <a:endParaRPr kumimoji="0" lang="en-US" altLang="ko-KR" sz="1400" u="sng" dirty="0" smtClean="0">
              <a:solidFill>
                <a:srgbClr val="222222"/>
              </a:solidFill>
              <a:ea typeface="맑은 고딕" pitchFamily="50" charset="-127"/>
            </a:endParaRPr>
          </a:p>
          <a:p>
            <a:pPr marL="169200" lvl="1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이를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400" u="sng" dirty="0">
              <a:solidFill>
                <a:srgbClr val="222222"/>
              </a:solidFill>
              <a:ea typeface="맑은 고딕" pitchFamily="50" charset="-127"/>
            </a:endParaRPr>
          </a:p>
        </p:txBody>
      </p:sp>
      <p:pic>
        <p:nvPicPr>
          <p:cNvPr id="13" name="Picture 12" descr="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807" y="3639063"/>
            <a:ext cx="3482681" cy="3000919"/>
          </a:xfrm>
          <a:prstGeom prst="rect">
            <a:avLst/>
          </a:prstGeom>
        </p:spPr>
      </p:pic>
      <p:pic>
        <p:nvPicPr>
          <p:cNvPr id="14" name="Picture 13" descr="3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10" y="506575"/>
            <a:ext cx="5946616" cy="1702191"/>
          </a:xfrm>
          <a:prstGeom prst="rect">
            <a:avLst/>
          </a:prstGeom>
        </p:spPr>
      </p:pic>
      <p:sp>
        <p:nvSpPr>
          <p:cNvPr id="15" name="직사각형 5"/>
          <p:cNvSpPr/>
          <p:nvPr userDrawn="1"/>
        </p:nvSpPr>
        <p:spPr bwMode="auto">
          <a:xfrm>
            <a:off x="0" y="-76200"/>
            <a:ext cx="9144000" cy="266700"/>
          </a:xfrm>
          <a:prstGeom prst="rect">
            <a:avLst/>
          </a:prstGeom>
          <a:solidFill>
            <a:srgbClr val="60B4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797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3294312" y="6457890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2015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9" name="직사각형 1"/>
          <p:cNvSpPr/>
          <p:nvPr userDrawn="1"/>
        </p:nvSpPr>
        <p:spPr bwMode="auto">
          <a:xfrm>
            <a:off x="0" y="3574495"/>
            <a:ext cx="9144000" cy="3280753"/>
          </a:xfrm>
          <a:prstGeom prst="rect">
            <a:avLst/>
          </a:prstGeom>
          <a:solidFill>
            <a:srgbClr val="6361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06292" y="901031"/>
            <a:ext cx="7485063" cy="10810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>
              <a:lnSpc>
                <a:spcPct val="110000"/>
              </a:lnSpc>
              <a:defRPr sz="3200" b="0"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 noProof="0" dirty="0" smtClean="0"/>
              <a:t>마스터 제목 스타일 편집</a:t>
            </a:r>
            <a:endParaRPr lang="de-DE" noProof="0" dirty="0" smtClean="0"/>
          </a:p>
        </p:txBody>
      </p:sp>
      <p:pic>
        <p:nvPicPr>
          <p:cNvPr id="11" name="그림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69700" y="363090"/>
            <a:ext cx="2160000" cy="323795"/>
          </a:xfrm>
          <a:prstGeom prst="rect">
            <a:avLst/>
          </a:prstGeom>
        </p:spPr>
      </p:pic>
      <p:sp>
        <p:nvSpPr>
          <p:cNvPr id="12" name="TextBox 7"/>
          <p:cNvSpPr txBox="1">
            <a:spLocks noChangeArrowheads="1"/>
          </p:cNvSpPr>
          <p:nvPr userDrawn="1"/>
        </p:nvSpPr>
        <p:spPr bwMode="auto">
          <a:xfrm>
            <a:off x="721410" y="3169240"/>
            <a:ext cx="75681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ko-KR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IT CookBook, Android Studio</a:t>
            </a:r>
            <a:r>
              <a:rPr lang="ko-KR" altLang="en-US" sz="1800" dirty="0" err="1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를</a:t>
            </a:r>
            <a:r>
              <a:rPr lang="ko-KR" altLang="en-US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 활용한 </a:t>
            </a:r>
            <a:r>
              <a:rPr lang="ko-KR" altLang="en-US" sz="1800" dirty="0" err="1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안드로이드</a:t>
            </a:r>
            <a:r>
              <a:rPr lang="ko-KR" altLang="en-US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 프로그래밍</a:t>
            </a:r>
            <a:endParaRPr lang="de-DE" altLang="ko-KR" sz="1200" dirty="0" smtClean="0">
              <a:solidFill>
                <a:srgbClr val="BFBFBF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3" name="Picture 12" descr="도비라 그림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023" y="3115235"/>
            <a:ext cx="3196924" cy="2846294"/>
          </a:xfrm>
          <a:prstGeom prst="rect">
            <a:avLst/>
          </a:prstGeom>
        </p:spPr>
      </p:pic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© 2017 </a:t>
            </a:r>
            <a:r>
              <a:rPr lang="en-US" altLang="ko-KR" sz="1000" dirty="0" err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rgbClr val="FFFFFF"/>
              </a:solidFill>
              <a:ea typeface="굴림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2017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6" name="TextBox 6"/>
          <p:cNvSpPr txBox="1">
            <a:spLocks noChangeArrowheads="1"/>
          </p:cNvSpPr>
          <p:nvPr userDrawn="1"/>
        </p:nvSpPr>
        <p:spPr bwMode="auto">
          <a:xfrm>
            <a:off x="158750" y="242888"/>
            <a:ext cx="8516938" cy="5222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학습목표</a:t>
            </a:r>
          </a:p>
        </p:txBody>
      </p:sp>
      <p:pic>
        <p:nvPicPr>
          <p:cNvPr id="1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Line 194"/>
          <p:cNvSpPr>
            <a:spLocks noChangeShapeType="1"/>
          </p:cNvSpPr>
          <p:nvPr userDrawn="1"/>
        </p:nvSpPr>
        <p:spPr bwMode="gray">
          <a:xfrm>
            <a:off x="226419" y="1064718"/>
            <a:ext cx="8675591" cy="0"/>
          </a:xfrm>
          <a:prstGeom prst="line">
            <a:avLst/>
          </a:prstGeom>
          <a:solidFill>
            <a:srgbClr val="592A03"/>
          </a:solidFill>
          <a:ln w="19050">
            <a:solidFill>
              <a:srgbClr val="6361BA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cs typeface="+mn-cs"/>
            </a:endParaRPr>
          </a:p>
        </p:txBody>
      </p:sp>
      <p:sp>
        <p:nvSpPr>
          <p:cNvPr id="19" name="Rectangle 193"/>
          <p:cNvSpPr>
            <a:spLocks noChangeArrowheads="1"/>
          </p:cNvSpPr>
          <p:nvPr userDrawn="1"/>
        </p:nvSpPr>
        <p:spPr bwMode="gray">
          <a:xfrm>
            <a:off x="226419" y="941402"/>
            <a:ext cx="2341607" cy="131762"/>
          </a:xfrm>
          <a:prstGeom prst="rect">
            <a:avLst/>
          </a:prstGeom>
          <a:solidFill>
            <a:srgbClr val="6361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ea typeface="굴림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4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5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2017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7" name="내용 개체 틀 1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/>
          <a:p>
            <a:pPr>
              <a:buFont typeface="Arial" charset="0"/>
              <a:buChar char="•"/>
            </a:pPr>
            <a:endParaRPr lang="en-US" altLang="ko-KR" b="1" dirty="0" smtClean="0"/>
          </a:p>
        </p:txBody>
      </p:sp>
      <p:sp>
        <p:nvSpPr>
          <p:cNvPr id="18" name="TextBox 6"/>
          <p:cNvSpPr txBox="1">
            <a:spLocks noChangeArrowheads="1"/>
          </p:cNvSpPr>
          <p:nvPr userDrawn="1"/>
        </p:nvSpPr>
        <p:spPr bwMode="auto">
          <a:xfrm>
            <a:off x="158750" y="252413"/>
            <a:ext cx="8516938" cy="5222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차례</a:t>
            </a:r>
          </a:p>
        </p:txBody>
      </p:sp>
      <p:pic>
        <p:nvPicPr>
          <p:cNvPr id="19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3"/>
          <p:cNvSpPr>
            <a:spLocks noChangeArrowheads="1"/>
          </p:cNvSpPr>
          <p:nvPr userDrawn="1"/>
        </p:nvSpPr>
        <p:spPr bwMode="gray">
          <a:xfrm>
            <a:off x="226419" y="941402"/>
            <a:ext cx="2341607" cy="131762"/>
          </a:xfrm>
          <a:prstGeom prst="rect">
            <a:avLst/>
          </a:prstGeom>
          <a:solidFill>
            <a:srgbClr val="6361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ea typeface="굴림" charset="-127"/>
              <a:cs typeface="+mn-cs"/>
            </a:endParaRPr>
          </a:p>
        </p:txBody>
      </p:sp>
      <p:sp>
        <p:nvSpPr>
          <p:cNvPr id="21" name="Line 194"/>
          <p:cNvSpPr>
            <a:spLocks noChangeShapeType="1"/>
          </p:cNvSpPr>
          <p:nvPr userDrawn="1"/>
        </p:nvSpPr>
        <p:spPr bwMode="gray">
          <a:xfrm>
            <a:off x="226419" y="1064718"/>
            <a:ext cx="8675591" cy="0"/>
          </a:xfrm>
          <a:prstGeom prst="line">
            <a:avLst/>
          </a:prstGeom>
          <a:solidFill>
            <a:srgbClr val="592A03"/>
          </a:solidFill>
          <a:ln w="19050">
            <a:solidFill>
              <a:srgbClr val="6361BA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pic>
        <p:nvPicPr>
          <p:cNvPr id="13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300038" y="330614"/>
            <a:ext cx="8520112" cy="572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6" name="Rectangle 193"/>
          <p:cNvSpPr>
            <a:spLocks noChangeArrowheads="1"/>
          </p:cNvSpPr>
          <p:nvPr userDrawn="1"/>
        </p:nvSpPr>
        <p:spPr bwMode="gray">
          <a:xfrm>
            <a:off x="226419" y="941402"/>
            <a:ext cx="2341607" cy="131762"/>
          </a:xfrm>
          <a:prstGeom prst="rect">
            <a:avLst/>
          </a:prstGeom>
          <a:solidFill>
            <a:srgbClr val="6361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ea typeface="굴림" charset="-127"/>
              <a:cs typeface="+mn-cs"/>
            </a:endParaRPr>
          </a:p>
        </p:txBody>
      </p:sp>
      <p:sp>
        <p:nvSpPr>
          <p:cNvPr id="17" name="Line 194"/>
          <p:cNvSpPr>
            <a:spLocks noChangeShapeType="1"/>
          </p:cNvSpPr>
          <p:nvPr userDrawn="1"/>
        </p:nvSpPr>
        <p:spPr bwMode="gray">
          <a:xfrm>
            <a:off x="226419" y="1064718"/>
            <a:ext cx="8675591" cy="0"/>
          </a:xfrm>
          <a:prstGeom prst="line">
            <a:avLst/>
          </a:prstGeom>
          <a:solidFill>
            <a:srgbClr val="592A03"/>
          </a:solidFill>
          <a:ln w="19050">
            <a:solidFill>
              <a:srgbClr val="6361BA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6" name="직사각형 13"/>
          <p:cNvSpPr>
            <a:spLocks noChangeArrowheads="1"/>
          </p:cNvSpPr>
          <p:nvPr userDrawn="1"/>
        </p:nvSpPr>
        <p:spPr bwMode="auto">
          <a:xfrm>
            <a:off x="152400" y="152400"/>
            <a:ext cx="89916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7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8" name="직사각형 13"/>
          <p:cNvSpPr>
            <a:spLocks noChangeArrowheads="1"/>
          </p:cNvSpPr>
          <p:nvPr userDrawn="1"/>
        </p:nvSpPr>
        <p:spPr bwMode="auto">
          <a:xfrm>
            <a:off x="152400" y="152400"/>
            <a:ext cx="89916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2017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pic>
        <p:nvPicPr>
          <p:cNvPr id="20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300038" y="330614"/>
            <a:ext cx="8520112" cy="572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428942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3" name="내용 개체 틀 2"/>
          <p:cNvSpPr>
            <a:spLocks noGrp="1"/>
          </p:cNvSpPr>
          <p:nvPr>
            <p:ph idx="10"/>
          </p:nvPr>
        </p:nvSpPr>
        <p:spPr>
          <a:xfrm>
            <a:off x="4613275" y="1483877"/>
            <a:ext cx="428942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4" name="Rectangle 193"/>
          <p:cNvSpPr>
            <a:spLocks noChangeArrowheads="1"/>
          </p:cNvSpPr>
          <p:nvPr userDrawn="1"/>
        </p:nvSpPr>
        <p:spPr bwMode="gray">
          <a:xfrm>
            <a:off x="226419" y="941402"/>
            <a:ext cx="2341607" cy="131762"/>
          </a:xfrm>
          <a:prstGeom prst="rect">
            <a:avLst/>
          </a:prstGeom>
          <a:solidFill>
            <a:srgbClr val="6361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ea typeface="굴림" charset="-127"/>
              <a:cs typeface="+mn-cs"/>
            </a:endParaRPr>
          </a:p>
        </p:txBody>
      </p:sp>
      <p:sp>
        <p:nvSpPr>
          <p:cNvPr id="25" name="Line 194"/>
          <p:cNvSpPr>
            <a:spLocks noChangeShapeType="1"/>
          </p:cNvSpPr>
          <p:nvPr userDrawn="1"/>
        </p:nvSpPr>
        <p:spPr bwMode="gray">
          <a:xfrm>
            <a:off x="226419" y="1064718"/>
            <a:ext cx="8675591" cy="0"/>
          </a:xfrm>
          <a:prstGeom prst="line">
            <a:avLst/>
          </a:prstGeom>
          <a:solidFill>
            <a:srgbClr val="592A03"/>
          </a:solidFill>
          <a:ln w="19050">
            <a:solidFill>
              <a:srgbClr val="6361BA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5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2015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2017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 bwMode="auto">
          <a:xfrm>
            <a:off x="158750" y="266700"/>
            <a:ext cx="8516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smtClean="0">
                <a:latin typeface="HY견고딕" pitchFamily="18" charset="-127"/>
                <a:ea typeface="HY견고딕" pitchFamily="18" charset="-127"/>
                <a:sym typeface="Wingdings 2" pitchFamily="18" charset="2"/>
              </a:rPr>
              <a:t> </a:t>
            </a:r>
            <a:r>
              <a:rPr lang="en-US" altLang="ko-KR" sz="2800" i="1" smtClean="0">
                <a:latin typeface="HY견고딕" pitchFamily="18" charset="-127"/>
                <a:ea typeface="HY견고딕" pitchFamily="18" charset="-127"/>
                <a:sym typeface="Wingdings 2" pitchFamily="18" charset="2"/>
              </a:rPr>
              <a:t>check</a:t>
            </a:r>
            <a:endParaRPr lang="ko-KR" altLang="en-US" sz="280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Rectangle 193"/>
          <p:cNvSpPr>
            <a:spLocks noChangeArrowheads="1"/>
          </p:cNvSpPr>
          <p:nvPr userDrawn="1"/>
        </p:nvSpPr>
        <p:spPr bwMode="gray">
          <a:xfrm>
            <a:off x="226419" y="941402"/>
            <a:ext cx="2341607" cy="131762"/>
          </a:xfrm>
          <a:prstGeom prst="rect">
            <a:avLst/>
          </a:prstGeom>
          <a:solidFill>
            <a:srgbClr val="6361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ea typeface="굴림" charset="-127"/>
              <a:cs typeface="+mn-cs"/>
            </a:endParaRPr>
          </a:p>
        </p:txBody>
      </p:sp>
      <p:sp>
        <p:nvSpPr>
          <p:cNvPr id="16" name="Line 194"/>
          <p:cNvSpPr>
            <a:spLocks noChangeShapeType="1"/>
          </p:cNvSpPr>
          <p:nvPr userDrawn="1"/>
        </p:nvSpPr>
        <p:spPr bwMode="gray">
          <a:xfrm>
            <a:off x="226419" y="1064718"/>
            <a:ext cx="8675591" cy="0"/>
          </a:xfrm>
          <a:prstGeom prst="line">
            <a:avLst/>
          </a:prstGeom>
          <a:solidFill>
            <a:srgbClr val="592A03"/>
          </a:solidFill>
          <a:ln w="19050">
            <a:solidFill>
              <a:srgbClr val="6361BA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핵심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2017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6" name="TextBox 6"/>
          <p:cNvSpPr txBox="1">
            <a:spLocks noChangeArrowheads="1"/>
          </p:cNvSpPr>
          <p:nvPr userDrawn="1"/>
        </p:nvSpPr>
        <p:spPr bwMode="auto">
          <a:xfrm>
            <a:off x="158750" y="266700"/>
            <a:ext cx="8516938" cy="5238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견고딕" pitchFamily="18" charset="-127"/>
                <a:ea typeface="HY견고딕" pitchFamily="18" charset="-127"/>
              </a:rPr>
              <a:t>핵심정리</a:t>
            </a:r>
          </a:p>
        </p:txBody>
      </p:sp>
      <p:pic>
        <p:nvPicPr>
          <p:cNvPr id="1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93"/>
          <p:cNvSpPr>
            <a:spLocks noChangeArrowheads="1"/>
          </p:cNvSpPr>
          <p:nvPr userDrawn="1"/>
        </p:nvSpPr>
        <p:spPr bwMode="gray">
          <a:xfrm>
            <a:off x="226419" y="941402"/>
            <a:ext cx="2341607" cy="131762"/>
          </a:xfrm>
          <a:prstGeom prst="rect">
            <a:avLst/>
          </a:prstGeom>
          <a:solidFill>
            <a:srgbClr val="6361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ea typeface="굴림" charset="-127"/>
              <a:cs typeface="+mn-cs"/>
            </a:endParaRPr>
          </a:p>
        </p:txBody>
      </p:sp>
      <p:sp>
        <p:nvSpPr>
          <p:cNvPr id="19" name="Line 194"/>
          <p:cNvSpPr>
            <a:spLocks noChangeShapeType="1"/>
          </p:cNvSpPr>
          <p:nvPr userDrawn="1"/>
        </p:nvSpPr>
        <p:spPr bwMode="gray">
          <a:xfrm>
            <a:off x="226419" y="1064718"/>
            <a:ext cx="8675591" cy="0"/>
          </a:xfrm>
          <a:prstGeom prst="line">
            <a:avLst/>
          </a:prstGeom>
          <a:solidFill>
            <a:srgbClr val="592A03"/>
          </a:solidFill>
          <a:ln w="19050">
            <a:solidFill>
              <a:srgbClr val="6361BA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 smtClean="0"/>
              <a:t>Textmasterformate durch Klicken bearbeiten</a:t>
            </a:r>
          </a:p>
          <a:p>
            <a:pPr lvl="1"/>
            <a:r>
              <a:rPr lang="de-DE" altLang="ko-KR" smtClean="0"/>
              <a:t>Zweite Ebene</a:t>
            </a:r>
          </a:p>
          <a:p>
            <a:pPr lvl="2"/>
            <a:r>
              <a:rPr lang="de-DE" altLang="ko-KR" smtClean="0"/>
              <a:t>Dritte Ebene</a:t>
            </a:r>
          </a:p>
          <a:p>
            <a:pPr lvl="3"/>
            <a:r>
              <a:rPr lang="de-DE" altLang="ko-KR" smtClean="0"/>
              <a:t>Vierte Ebene</a:t>
            </a:r>
          </a:p>
          <a:p>
            <a:pPr lvl="4"/>
            <a:r>
              <a:rPr lang="de-DE" altLang="ko-KR" smtClean="0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endParaRPr lang="ko-KR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 smtClean="0"/>
              <a:t>Klicken Sie, um das Titelformat zu bearbeiten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e-DE" altLang="ko-KR" sz="1000">
                <a:ea typeface="굴림" charset="-127"/>
              </a:rPr>
              <a:t>Page </a:t>
            </a:r>
            <a:r>
              <a:rPr lang="de-DE" altLang="ko-KR" sz="1000">
                <a:ea typeface="굴림" charset="-127"/>
                <a:sym typeface="Wingdings" pitchFamily="2" charset="2"/>
              </a:rPr>
              <a:t></a:t>
            </a:r>
            <a:r>
              <a:rPr lang="de-DE" altLang="ko-KR" sz="1000">
                <a:ea typeface="굴림" charset="-127"/>
              </a:rPr>
              <a:t> </a:t>
            </a:r>
            <a:fld id="{86F4A8A0-048C-4620-A43C-923312CDEA00}" type="slidenum">
              <a:rPr lang="de-DE" altLang="ko-KR" sz="1000">
                <a:ea typeface="굴림" charset="-127"/>
              </a:rPr>
              <a:pPr/>
              <a:t>‹#›</a:t>
            </a:fld>
            <a:endParaRPr lang="de-DE" altLang="ko-KR" sz="1000"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87" r:id="rId2"/>
    <p:sldLayoutId id="2147484079" r:id="rId3"/>
    <p:sldLayoutId id="2147484080" r:id="rId4"/>
    <p:sldLayoutId id="2147484081" r:id="rId5"/>
    <p:sldLayoutId id="2147484082" r:id="rId6"/>
    <p:sldLayoutId id="2147484086" r:id="rId7"/>
    <p:sldLayoutId id="2147484083" r:id="rId8"/>
    <p:sldLayoutId id="2147484084" r:id="rId9"/>
    <p:sldLayoutId id="2147484085" r:id="rId10"/>
    <p:sldLayoutId id="2147484088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17113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19.jp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Relationship Id="rId3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4" Type="http://schemas.openxmlformats.org/officeDocument/2006/relationships/image" Target="../media/image30.jp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png"/><Relationship Id="rId3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9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0.jpg"/><Relationship Id="rId3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리스트뷰와</a:t>
            </a:r>
            <a:r>
              <a:rPr lang="ko-KR" altLang="en-US" dirty="0" smtClean="0"/>
              <a:t> 그리드뷰 ▶</a:t>
            </a:r>
            <a:r>
              <a:rPr lang="ko-KR" altLang="en-US" sz="2400" dirty="0" err="1" smtClean="0"/>
              <a:t>리스트뷰</a:t>
            </a:r>
            <a:r>
              <a:rPr lang="en-US" altLang="ko-KR" sz="2400" dirty="0" smtClean="0"/>
              <a:t>[5/7]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리스트뷰의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다양한 모양 설정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라디오버튼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simple_list_item_single_choice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로 바꿈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체크박스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simple_list_item_multiple_choice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로 둠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69" y="2931926"/>
            <a:ext cx="8191500" cy="27527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879" y="4506589"/>
            <a:ext cx="22479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15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리스트뷰와</a:t>
            </a:r>
            <a:r>
              <a:rPr lang="ko-KR" altLang="en-US" dirty="0" smtClean="0"/>
              <a:t> 그리드뷰 ▶</a:t>
            </a:r>
            <a:r>
              <a:rPr lang="ko-KR" altLang="en-US" sz="2400" dirty="0" err="1" smtClean="0"/>
              <a:t>리스트뷰</a:t>
            </a:r>
            <a:r>
              <a:rPr lang="en-US" altLang="ko-KR" sz="2400" dirty="0" smtClean="0"/>
              <a:t>[6/7]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리스트뷰의 동적 추가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〮 삭제 예제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리스트뷰의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항목을 동적으로 추가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삭제하려면 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ArrayList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&lt;T&gt;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를 정의한 후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	add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 )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remove( )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89" y="2896709"/>
            <a:ext cx="81915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리스트뷰와</a:t>
            </a:r>
            <a:r>
              <a:rPr lang="ko-KR" altLang="en-US" dirty="0" smtClean="0"/>
              <a:t> 그리드뷰 ▶</a:t>
            </a:r>
            <a:r>
              <a:rPr lang="ko-KR" altLang="en-US" sz="2400" dirty="0" err="1" smtClean="0"/>
              <a:t>리스트뷰</a:t>
            </a:r>
            <a:r>
              <a:rPr lang="en-US" altLang="ko-KR" sz="2400" dirty="0" smtClean="0"/>
              <a:t>[7/7]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리스트뷰의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동적 추가 〮 삭제 예제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63" y="2074607"/>
            <a:ext cx="4557554" cy="29007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374" y="4097109"/>
            <a:ext cx="4557554" cy="259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260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리스트뷰와</a:t>
            </a:r>
            <a:r>
              <a:rPr lang="ko-KR" altLang="en-US" dirty="0" smtClean="0"/>
              <a:t> 그리드뷰 ▶</a:t>
            </a:r>
            <a:r>
              <a:rPr lang="ko-KR" altLang="en-US" sz="2400" dirty="0" smtClean="0"/>
              <a:t>그리드뷰</a:t>
            </a:r>
            <a:r>
              <a:rPr lang="en-US" altLang="ko-KR" sz="2400" dirty="0" smtClean="0"/>
              <a:t>[1/9]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그리드뷰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400" b="1" dirty="0" err="1">
                <a:latin typeface="맑은 고딕" pitchFamily="50" charset="-127"/>
                <a:ea typeface="맑은 고딕" pitchFamily="50" charset="-127"/>
              </a:rPr>
              <a:t>GridView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그리드뷰는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사진이나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그림을 격자 모양으로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배치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XML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파일에는 간단히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GridView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넣으면 되지만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, Java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코드에는 필요한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내용을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반드시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코딩해야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함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특히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GridView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의 속성 중 열 개수를 지정하는 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numColumns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는 꼭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넣어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야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함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6387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리스트뷰와</a:t>
            </a:r>
            <a:r>
              <a:rPr lang="ko-KR" altLang="en-US" dirty="0"/>
              <a:t> 그리드뷰 ▶</a:t>
            </a:r>
            <a:r>
              <a:rPr lang="ko-KR" altLang="en-US" sz="2400" dirty="0" smtClean="0"/>
              <a:t>그리드뷰</a:t>
            </a:r>
            <a:r>
              <a:rPr lang="en-US" altLang="ko-KR" sz="2400" dirty="0" smtClean="0"/>
              <a:t>[2/9]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안드로이드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프로젝트 생성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프로젝트 </a:t>
            </a:r>
            <a:r>
              <a:rPr lang="ko-KR" altLang="en-US" sz="1600" b="1" dirty="0" smtClean="0"/>
              <a:t>이름 </a:t>
            </a:r>
            <a:r>
              <a:rPr lang="en-US" altLang="ko-KR" sz="1600" b="1" dirty="0" smtClean="0"/>
              <a:t>: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Project11_1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패키지 </a:t>
            </a:r>
            <a:r>
              <a:rPr lang="ko-KR" altLang="en-US" sz="1600" b="1" dirty="0" smtClean="0"/>
              <a:t>이름 </a:t>
            </a:r>
            <a:r>
              <a:rPr lang="en-US" altLang="ko-KR" sz="1600" b="1" dirty="0" smtClean="0"/>
              <a:t>: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com.cookandroid.project11_1</a:t>
            </a:r>
            <a:endParaRPr lang="en-US" altLang="ko-KR" sz="1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98" y="1203978"/>
            <a:ext cx="8201025" cy="600075"/>
          </a:xfrm>
          <a:prstGeom prst="rect">
            <a:avLst/>
          </a:prstGeom>
        </p:spPr>
      </p:pic>
      <p:pic>
        <p:nvPicPr>
          <p:cNvPr id="2" name="Picture 1" descr="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1" y="1146227"/>
            <a:ext cx="790953" cy="681540"/>
          </a:xfrm>
          <a:prstGeom prst="rect">
            <a:avLst/>
          </a:prstGeom>
        </p:spPr>
      </p:pic>
      <p:pic>
        <p:nvPicPr>
          <p:cNvPr id="7" name="Picture 6" descr="스크린샷 2017-02-28 오전 4.48.4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84" y="3059007"/>
            <a:ext cx="4265620" cy="343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57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리스트뷰와</a:t>
            </a:r>
            <a:r>
              <a:rPr lang="ko-KR" altLang="en-US" dirty="0"/>
              <a:t> 그리드뷰 ▶</a:t>
            </a:r>
            <a:r>
              <a:rPr lang="ko-KR" altLang="en-US" sz="2400" dirty="0" smtClean="0"/>
              <a:t>그리드뷰</a:t>
            </a:r>
            <a:r>
              <a:rPr lang="en-US" altLang="ko-KR" sz="2400" dirty="0" smtClean="0"/>
              <a:t>[3/9]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화면 디자인 및 편집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activity_main.xml</a:t>
            </a:r>
            <a:r>
              <a:rPr lang="ko-KR" altLang="en-US" sz="1600" b="1" dirty="0"/>
              <a:t>에 </a:t>
            </a:r>
            <a:r>
              <a:rPr lang="ko-KR" altLang="en-US" sz="1600" b="1" dirty="0" err="1"/>
              <a:t>그리드뷰를</a:t>
            </a:r>
            <a:r>
              <a:rPr lang="ko-KR" altLang="en-US" sz="1600" b="1" dirty="0"/>
              <a:t> 하나 추가</a:t>
            </a:r>
            <a:endParaRPr lang="en-US" altLang="ko-KR" sz="1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94" y="2774111"/>
            <a:ext cx="7934325" cy="3333750"/>
          </a:xfrm>
          <a:prstGeom prst="rect">
            <a:avLst/>
          </a:prstGeom>
        </p:spPr>
      </p:pic>
      <p:pic>
        <p:nvPicPr>
          <p:cNvPr id="7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98" y="1203978"/>
            <a:ext cx="8201025" cy="600075"/>
          </a:xfrm>
          <a:prstGeom prst="rect">
            <a:avLst/>
          </a:prstGeom>
        </p:spPr>
      </p:pic>
      <p:pic>
        <p:nvPicPr>
          <p:cNvPr id="8" name="Picture 7" descr="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1" y="1146227"/>
            <a:ext cx="790953" cy="68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19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리스트뷰와</a:t>
            </a:r>
            <a:r>
              <a:rPr lang="ko-KR" altLang="en-US" dirty="0"/>
              <a:t> 그리드뷰 ▶</a:t>
            </a:r>
            <a:r>
              <a:rPr lang="ko-KR" altLang="en-US" sz="2400" dirty="0" smtClean="0"/>
              <a:t>그리드뷰</a:t>
            </a:r>
            <a:r>
              <a:rPr lang="en-US" altLang="ko-KR" sz="2400" dirty="0" smtClean="0"/>
              <a:t>[4/9]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그리드뷰의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작은 사진을 클릭하면 큰 사진이 나오는 대화상자용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XML (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dialog.xml)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만듦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/>
              <a:t>dialog.xml</a:t>
            </a:r>
            <a:r>
              <a:rPr lang="ko-KR" altLang="en-US" sz="1600" b="1" dirty="0"/>
              <a:t>에 </a:t>
            </a:r>
            <a:r>
              <a:rPr lang="ko-KR" altLang="en-US" sz="1600" b="1" dirty="0" err="1"/>
              <a:t>이미지뷰를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개만 </a:t>
            </a:r>
            <a:r>
              <a:rPr lang="ko-KR" altLang="en-US" sz="1600" b="1" dirty="0" smtClean="0"/>
              <a:t>생성</a:t>
            </a:r>
            <a:endParaRPr lang="en-US" altLang="ko-KR" sz="1600" b="1" dirty="0" smtClean="0"/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1600" b="1" dirty="0"/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1600" b="1" dirty="0" smtClean="0"/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1600" b="1" dirty="0"/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1600" b="1" dirty="0" smtClean="0"/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1600" b="1" dirty="0"/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1600" b="1" dirty="0" smtClean="0"/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2000" b="1" dirty="0"/>
          </a:p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/>
              <a:t>영화 포스터로 사용할 이미지 </a:t>
            </a:r>
            <a:r>
              <a:rPr lang="en-US" altLang="ko-KR" sz="1600" b="1" dirty="0"/>
              <a:t>10</a:t>
            </a:r>
            <a:r>
              <a:rPr lang="ko-KR" altLang="en-US" sz="1600" b="1" dirty="0"/>
              <a:t>개를 </a:t>
            </a:r>
            <a:r>
              <a:rPr lang="en-US" altLang="ko-KR" sz="1600" b="1" dirty="0"/>
              <a:t>/res/</a:t>
            </a:r>
            <a:r>
              <a:rPr lang="en-US" altLang="ko-KR" sz="1600" b="1" dirty="0" err="1"/>
              <a:t>drawable-hdpi</a:t>
            </a:r>
            <a:r>
              <a:rPr lang="ko-KR" altLang="en-US" sz="1600" b="1" dirty="0"/>
              <a:t>에 복사</a:t>
            </a:r>
            <a:endParaRPr lang="en-US" altLang="ko-KR" sz="16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3077240"/>
            <a:ext cx="7972425" cy="2181225"/>
          </a:xfrm>
          <a:prstGeom prst="rect">
            <a:avLst/>
          </a:prstGeom>
        </p:spPr>
      </p:pic>
      <p:pic>
        <p:nvPicPr>
          <p:cNvPr id="7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98" y="1203978"/>
            <a:ext cx="8201025" cy="600075"/>
          </a:xfrm>
          <a:prstGeom prst="rect">
            <a:avLst/>
          </a:prstGeom>
        </p:spPr>
      </p:pic>
      <p:pic>
        <p:nvPicPr>
          <p:cNvPr id="8" name="Picture 7" descr="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1" y="1146227"/>
            <a:ext cx="790953" cy="68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9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리스트뷰와</a:t>
            </a:r>
            <a:r>
              <a:rPr lang="ko-KR" altLang="en-US" dirty="0"/>
              <a:t> 그리드뷰 ▶</a:t>
            </a:r>
            <a:r>
              <a:rPr lang="ko-KR" altLang="en-US" sz="2400" dirty="0" smtClean="0"/>
              <a:t>그리드뷰</a:t>
            </a:r>
            <a:r>
              <a:rPr lang="en-US" altLang="ko-KR" sz="2400" dirty="0" smtClean="0"/>
              <a:t>[5/9]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/>
              <a:t>메인 </a:t>
            </a:r>
            <a:r>
              <a:rPr lang="ko-KR" altLang="en-US" sz="1600" b="1" dirty="0" err="1" smtClean="0"/>
              <a:t>액티비티에서</a:t>
            </a:r>
            <a:r>
              <a:rPr lang="ko-KR" altLang="en-US" sz="1600" b="1" dirty="0" smtClean="0"/>
              <a:t> </a:t>
            </a:r>
            <a:r>
              <a:rPr lang="en-US" altLang="ko-KR" sz="1600" b="1" dirty="0" err="1" smtClean="0"/>
              <a:t>BaseAdapter</a:t>
            </a:r>
            <a:r>
              <a:rPr lang="ko-KR" altLang="en-US" sz="1600" b="1" dirty="0"/>
              <a:t>의 상속을 받는 </a:t>
            </a:r>
            <a:r>
              <a:rPr lang="en-US" altLang="ko-KR" sz="1600" b="1" dirty="0" err="1"/>
              <a:t>MyGridAdapter</a:t>
            </a:r>
            <a:r>
              <a:rPr lang="ko-KR" altLang="en-US" sz="1600" b="1" dirty="0"/>
              <a:t>를 </a:t>
            </a:r>
            <a:r>
              <a:rPr lang="ko-KR" altLang="en-US" sz="1600" b="1" dirty="0" smtClean="0"/>
              <a:t>정의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activity_main.xml</a:t>
            </a:r>
            <a:r>
              <a:rPr lang="ko-KR" altLang="en-US" sz="1600" b="1" dirty="0"/>
              <a:t>의 </a:t>
            </a:r>
            <a:r>
              <a:rPr lang="ko-KR" altLang="en-US" sz="1600" b="1" dirty="0" err="1"/>
              <a:t>그리드뷰에</a:t>
            </a:r>
            <a:r>
              <a:rPr lang="ko-KR" altLang="en-US" sz="1600" b="1" dirty="0"/>
              <a:t> </a:t>
            </a:r>
            <a:r>
              <a:rPr lang="en-US" altLang="ko-KR" sz="1600" b="1" dirty="0" err="1"/>
              <a:t>MyGridAdapter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변수를 적용</a:t>
            </a:r>
            <a:endParaRPr lang="en-US" altLang="ko-KR" sz="1600" b="1" dirty="0"/>
          </a:p>
        </p:txBody>
      </p:sp>
      <p:grpSp>
        <p:nvGrpSpPr>
          <p:cNvPr id="9" name="그룹 8"/>
          <p:cNvGrpSpPr/>
          <p:nvPr/>
        </p:nvGrpSpPr>
        <p:grpSpPr>
          <a:xfrm>
            <a:off x="300038" y="3138784"/>
            <a:ext cx="4216714" cy="2981012"/>
            <a:chOff x="899308" y="3071565"/>
            <a:chExt cx="4955227" cy="300689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308" y="3071565"/>
              <a:ext cx="4955227" cy="170113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9308" y="4662677"/>
              <a:ext cx="4955227" cy="1415779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0094" y="3183814"/>
            <a:ext cx="4401898" cy="2902931"/>
          </a:xfrm>
          <a:prstGeom prst="rect">
            <a:avLst/>
          </a:prstGeom>
        </p:spPr>
      </p:pic>
      <p:pic>
        <p:nvPicPr>
          <p:cNvPr id="10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98" y="1203978"/>
            <a:ext cx="8201025" cy="600075"/>
          </a:xfrm>
          <a:prstGeom prst="rect">
            <a:avLst/>
          </a:prstGeom>
        </p:spPr>
      </p:pic>
      <p:pic>
        <p:nvPicPr>
          <p:cNvPr id="11" name="Picture 10" descr="1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1" y="1146227"/>
            <a:ext cx="790953" cy="68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73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리스트뷰와</a:t>
            </a:r>
            <a:r>
              <a:rPr lang="ko-KR" altLang="en-US" dirty="0"/>
              <a:t> 그리드뷰 ▶</a:t>
            </a:r>
            <a:r>
              <a:rPr lang="ko-KR" altLang="en-US" sz="2400" dirty="0" smtClean="0"/>
              <a:t>그리드뷰</a:t>
            </a:r>
            <a:r>
              <a:rPr lang="en-US" altLang="ko-KR" sz="2400" dirty="0" smtClean="0"/>
              <a:t>[6/9]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/>
              <a:t>영화 포스터 그림 파일의 </a:t>
            </a:r>
            <a:r>
              <a:rPr lang="en-US" altLang="ko-KR" sz="1600" b="1" dirty="0" smtClean="0"/>
              <a:t>ID</a:t>
            </a:r>
            <a:r>
              <a:rPr lang="ko-KR" altLang="en-US" sz="1600" b="1" dirty="0" smtClean="0"/>
              <a:t>를 배열로 지정</a:t>
            </a:r>
            <a:endParaRPr lang="en-US" altLang="ko-KR" sz="16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2771417"/>
            <a:ext cx="7764171" cy="2634438"/>
          </a:xfrm>
          <a:prstGeom prst="rect">
            <a:avLst/>
          </a:prstGeom>
        </p:spPr>
      </p:pic>
      <p:pic>
        <p:nvPicPr>
          <p:cNvPr id="7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98" y="1203978"/>
            <a:ext cx="8201025" cy="600075"/>
          </a:xfrm>
          <a:prstGeom prst="rect">
            <a:avLst/>
          </a:prstGeom>
        </p:spPr>
      </p:pic>
      <p:pic>
        <p:nvPicPr>
          <p:cNvPr id="8" name="Picture 7" descr="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1" y="1146227"/>
            <a:ext cx="790953" cy="68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34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리스트뷰와</a:t>
            </a:r>
            <a:r>
              <a:rPr lang="ko-KR" altLang="en-US" dirty="0"/>
              <a:t> 그리드뷰 ▶</a:t>
            </a:r>
            <a:r>
              <a:rPr lang="ko-KR" altLang="en-US" sz="2400" dirty="0" smtClean="0"/>
              <a:t>그리드뷰</a:t>
            </a:r>
            <a:r>
              <a:rPr lang="en-US" altLang="ko-KR" sz="2400" dirty="0" smtClean="0"/>
              <a:t>[7/9]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getCount( </a:t>
            </a:r>
            <a:r>
              <a:rPr lang="en-US" altLang="ko-KR" sz="1600" b="1" dirty="0" smtClean="0"/>
              <a:t>)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: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 smtClean="0"/>
              <a:t>그리드뷰에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보여질 이미지의 개수를 반환하도록 </a:t>
            </a:r>
            <a:r>
              <a:rPr lang="ko-KR" altLang="en-US" sz="1600" b="1" dirty="0" smtClean="0"/>
              <a:t>수정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 err="1"/>
              <a:t>getView</a:t>
            </a:r>
            <a:r>
              <a:rPr lang="en-US" altLang="ko-KR" sz="1600" b="1" dirty="0"/>
              <a:t>( </a:t>
            </a:r>
            <a:r>
              <a:rPr lang="en-US" altLang="ko-KR" sz="1600" b="1" dirty="0" smtClean="0"/>
              <a:t>)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: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영화 </a:t>
            </a:r>
            <a:r>
              <a:rPr lang="ko-KR" altLang="en-US" sz="1600" b="1" dirty="0" smtClean="0"/>
              <a:t>포스터를 각 </a:t>
            </a:r>
            <a:r>
              <a:rPr lang="ko-KR" altLang="en-US" sz="1600" b="1" dirty="0" err="1"/>
              <a:t>그리드뷰의</a:t>
            </a:r>
            <a:r>
              <a:rPr lang="ko-KR" altLang="en-US" sz="1600" b="1" dirty="0"/>
              <a:t> 칸마다 </a:t>
            </a:r>
            <a:r>
              <a:rPr lang="ko-KR" altLang="en-US" sz="1600" b="1" dirty="0" err="1"/>
              <a:t>이미지뷰를</a:t>
            </a:r>
            <a:r>
              <a:rPr lang="ko-KR" altLang="en-US" sz="1600" b="1" dirty="0"/>
              <a:t> 생성해서 </a:t>
            </a:r>
            <a:r>
              <a:rPr lang="ko-KR" altLang="en-US" sz="1600" b="1" dirty="0" smtClean="0"/>
              <a:t>보여주게 함</a:t>
            </a:r>
            <a:endParaRPr lang="en-US" altLang="ko-KR" sz="1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46" y="3161471"/>
            <a:ext cx="5613131" cy="3326300"/>
          </a:xfrm>
          <a:prstGeom prst="rect">
            <a:avLst/>
          </a:prstGeom>
        </p:spPr>
      </p:pic>
      <p:pic>
        <p:nvPicPr>
          <p:cNvPr id="7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98" y="1203978"/>
            <a:ext cx="8201025" cy="600075"/>
          </a:xfrm>
          <a:prstGeom prst="rect">
            <a:avLst/>
          </a:prstGeom>
        </p:spPr>
      </p:pic>
      <p:pic>
        <p:nvPicPr>
          <p:cNvPr id="8" name="Picture 7" descr="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1" y="1146227"/>
            <a:ext cx="790953" cy="68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0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3"/>
          <p:cNvSpPr>
            <a:spLocks noGrp="1"/>
          </p:cNvSpPr>
          <p:nvPr>
            <p:ph type="ctrTitle"/>
          </p:nvPr>
        </p:nvSpPr>
        <p:spPr>
          <a:xfrm>
            <a:off x="806450" y="901700"/>
            <a:ext cx="7485063" cy="10810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/>
            <a:r>
              <a:rPr lang="en-US" altLang="ko-KR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11</a:t>
            </a:r>
            <a:r>
              <a:rPr lang="en-US" altLang="ko-KR" sz="4000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4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어댑터뷰</a:t>
            </a:r>
            <a:endParaRPr lang="ko-KR" altLang="en-US" sz="1800" b="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리스트뷰와</a:t>
            </a:r>
            <a:r>
              <a:rPr lang="ko-KR" altLang="en-US" dirty="0"/>
              <a:t> 그리드뷰 ▶</a:t>
            </a:r>
            <a:r>
              <a:rPr lang="ko-KR" altLang="en-US" sz="2400" dirty="0" smtClean="0"/>
              <a:t>그리드뷰</a:t>
            </a:r>
            <a:r>
              <a:rPr lang="en-US" altLang="ko-KR" sz="2400" dirty="0" smtClean="0"/>
              <a:t>[8/9]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각 영화를 클릭하면 대화상자가 나오고 영화 포스터의 원래 크기가 </a:t>
            </a:r>
            <a:r>
              <a:rPr lang="ko-KR" altLang="en-US" sz="1600" b="1" dirty="0" smtClean="0"/>
              <a:t>보여지도록 함</a:t>
            </a:r>
            <a:endParaRPr lang="en-US" altLang="ko-KR" sz="16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07" y="2814952"/>
            <a:ext cx="5857751" cy="3678612"/>
          </a:xfrm>
          <a:prstGeom prst="rect">
            <a:avLst/>
          </a:prstGeom>
        </p:spPr>
      </p:pic>
      <p:pic>
        <p:nvPicPr>
          <p:cNvPr id="7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98" y="1203978"/>
            <a:ext cx="8201025" cy="600075"/>
          </a:xfrm>
          <a:prstGeom prst="rect">
            <a:avLst/>
          </a:prstGeom>
        </p:spPr>
      </p:pic>
      <p:pic>
        <p:nvPicPr>
          <p:cNvPr id="8" name="Picture 7" descr="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1" y="1146227"/>
            <a:ext cx="790953" cy="68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4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스크린샷 2017-02-28 오전 4.52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38" y="1200920"/>
            <a:ext cx="7601275" cy="4576684"/>
          </a:xfrm>
          <a:prstGeom prst="rect">
            <a:avLst/>
          </a:prstGeom>
        </p:spPr>
      </p:pic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7" y="330200"/>
            <a:ext cx="8760835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리스트뷰와</a:t>
            </a:r>
            <a:r>
              <a:rPr lang="ko-KR" altLang="en-US" dirty="0"/>
              <a:t> 그리드뷰 ▶</a:t>
            </a:r>
            <a:r>
              <a:rPr lang="ko-KR" altLang="en-US" sz="2400" dirty="0"/>
              <a:t>그리드뷰</a:t>
            </a:r>
            <a:r>
              <a:rPr lang="en-US" altLang="ko-KR" sz="2400" dirty="0" smtClean="0"/>
              <a:t>[9/9</a:t>
            </a:r>
            <a:r>
              <a:rPr lang="en-US" altLang="ko-KR" sz="2400" dirty="0"/>
              <a:t>]</a:t>
            </a:r>
            <a:r>
              <a:rPr lang="ko-KR" altLang="en-US" sz="2400" dirty="0"/>
              <a:t> </a:t>
            </a:r>
            <a:endParaRPr lang="ko-KR" altLang="en-US" sz="2400" dirty="0" smtClean="0"/>
          </a:p>
        </p:txBody>
      </p:sp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" y="1130737"/>
            <a:ext cx="790953" cy="68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9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갤러리와 </a:t>
            </a:r>
            <a:r>
              <a:rPr lang="ko-KR" altLang="en-US" dirty="0" err="1"/>
              <a:t>스피너</a:t>
            </a:r>
            <a:r>
              <a:rPr lang="ko-KR" altLang="en-US" dirty="0"/>
              <a:t> ▶</a:t>
            </a:r>
            <a:r>
              <a:rPr lang="ko-KR" altLang="en-US" sz="2400" dirty="0" smtClean="0"/>
              <a:t>갤러리</a:t>
            </a:r>
            <a:r>
              <a:rPr lang="en-US" altLang="ko-KR" sz="2400" dirty="0" smtClean="0"/>
              <a:t>[1/7]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갤러리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(Gallery)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사진이나 이미지를 배치하고 좌우로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스크롤해서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볼 수 있도록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해줌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목록을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스크롤하는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기능만 있으므로 이미지를 클릭하면 큰 이미지를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보이게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하는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방법은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코드를 추가하여 사용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0418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갤러리와 </a:t>
            </a:r>
            <a:r>
              <a:rPr lang="ko-KR" altLang="en-US" dirty="0" err="1" smtClean="0"/>
              <a:t>스피너</a:t>
            </a:r>
            <a:r>
              <a:rPr lang="ko-KR" altLang="en-US" dirty="0" smtClean="0"/>
              <a:t> ▶</a:t>
            </a:r>
            <a:r>
              <a:rPr lang="ko-KR" altLang="en-US" sz="2400" dirty="0" smtClean="0"/>
              <a:t>갤러리</a:t>
            </a:r>
            <a:r>
              <a:rPr lang="en-US" altLang="ko-KR" sz="2400" dirty="0" smtClean="0"/>
              <a:t>[2/7]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안드로이드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프로젝트 생성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프로젝트 </a:t>
            </a:r>
            <a:r>
              <a:rPr lang="ko-KR" altLang="en-US" sz="1600" b="1" dirty="0" smtClean="0"/>
              <a:t>이름 </a:t>
            </a:r>
            <a:r>
              <a:rPr lang="en-US" altLang="ko-KR" sz="1600" b="1" dirty="0" smtClean="0"/>
              <a:t>: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Project11_2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패키지 </a:t>
            </a:r>
            <a:r>
              <a:rPr lang="ko-KR" altLang="en-US" sz="1600" b="1" dirty="0" smtClean="0"/>
              <a:t>이름 </a:t>
            </a:r>
            <a:r>
              <a:rPr lang="en-US" altLang="ko-KR" sz="1600" b="1" dirty="0" smtClean="0"/>
              <a:t>:</a:t>
            </a:r>
            <a:r>
              <a:rPr lang="ko-KR" altLang="en-US" sz="1600" b="1" dirty="0" smtClean="0"/>
              <a:t> </a:t>
            </a:r>
            <a:r>
              <a:rPr lang="en-US" altLang="ko-KR" sz="1600" b="1" dirty="0"/>
              <a:t>com.cookandroid.project11_2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10" y="1228993"/>
            <a:ext cx="8201025" cy="5810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91" y="3128358"/>
            <a:ext cx="4681785" cy="3380869"/>
          </a:xfrm>
          <a:prstGeom prst="rect">
            <a:avLst/>
          </a:prstGeom>
        </p:spPr>
      </p:pic>
      <p:pic>
        <p:nvPicPr>
          <p:cNvPr id="9" name="Picture 8" descr="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1" y="1146227"/>
            <a:ext cx="790953" cy="68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760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갤러리와 </a:t>
            </a:r>
            <a:r>
              <a:rPr lang="ko-KR" altLang="en-US" dirty="0" err="1" smtClean="0"/>
              <a:t>스피너</a:t>
            </a:r>
            <a:r>
              <a:rPr lang="ko-KR" altLang="en-US" dirty="0" smtClean="0"/>
              <a:t> ▶</a:t>
            </a:r>
            <a:r>
              <a:rPr lang="ko-KR" altLang="en-US" sz="2400" dirty="0" smtClean="0"/>
              <a:t>갤러리</a:t>
            </a:r>
            <a:r>
              <a:rPr lang="en-US" altLang="ko-KR" sz="2400" dirty="0" smtClean="0"/>
              <a:t>[3/7]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화면 디자인 및 편집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activity_main.xml</a:t>
            </a:r>
            <a:r>
              <a:rPr lang="ko-KR" altLang="en-US" sz="1600" b="1" dirty="0"/>
              <a:t>에 갤러리와 </a:t>
            </a:r>
            <a:r>
              <a:rPr lang="ko-KR" altLang="en-US" sz="1600" b="1" dirty="0" err="1"/>
              <a:t>이미지뷰를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추가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 smtClean="0"/>
          </a:p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영화 포스터로 사용할 이미지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/res/</a:t>
            </a:r>
            <a:r>
              <a:rPr lang="en-US" altLang="ko-KR" sz="1600" b="1" dirty="0" err="1">
                <a:latin typeface="맑은 고딕" pitchFamily="50" charset="-127"/>
                <a:ea typeface="맑은 고딕" pitchFamily="50" charset="-127"/>
              </a:rPr>
              <a:t>drawable-hdpi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에 복사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2786110"/>
            <a:ext cx="6161067" cy="3198449"/>
          </a:xfrm>
          <a:prstGeom prst="rect">
            <a:avLst/>
          </a:prstGeom>
        </p:spPr>
      </p:pic>
      <p:pic>
        <p:nvPicPr>
          <p:cNvPr id="7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10" y="1228993"/>
            <a:ext cx="8201025" cy="581025"/>
          </a:xfrm>
          <a:prstGeom prst="rect">
            <a:avLst/>
          </a:prstGeom>
        </p:spPr>
      </p:pic>
      <p:pic>
        <p:nvPicPr>
          <p:cNvPr id="8" name="Picture 7" descr="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1" y="1146227"/>
            <a:ext cx="790953" cy="68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7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갤러리와 </a:t>
            </a:r>
            <a:r>
              <a:rPr lang="ko-KR" altLang="en-US" dirty="0" err="1" smtClean="0"/>
              <a:t>스피너</a:t>
            </a:r>
            <a:r>
              <a:rPr lang="ko-KR" altLang="en-US" dirty="0" smtClean="0"/>
              <a:t> ▶</a:t>
            </a:r>
            <a:r>
              <a:rPr lang="ko-KR" altLang="en-US" sz="2400" dirty="0" smtClean="0"/>
              <a:t>갤러리</a:t>
            </a:r>
            <a:r>
              <a:rPr lang="en-US" altLang="ko-KR" sz="2400" dirty="0" smtClean="0"/>
              <a:t>[4/7]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메인 </a:t>
            </a:r>
            <a:r>
              <a:rPr lang="ko-KR" altLang="en-US" sz="1600" b="1" dirty="0" err="1"/>
              <a:t>액티비티에서</a:t>
            </a:r>
            <a:r>
              <a:rPr lang="ko-KR" altLang="en-US" sz="1600" b="1" dirty="0"/>
              <a:t> </a:t>
            </a:r>
            <a:r>
              <a:rPr lang="en-US" altLang="ko-KR" sz="1600" b="1" dirty="0" err="1"/>
              <a:t>BaseAdapter</a:t>
            </a:r>
            <a:r>
              <a:rPr lang="ko-KR" altLang="en-US" sz="1600" b="1" dirty="0"/>
              <a:t>를 상속받는 </a:t>
            </a:r>
            <a:r>
              <a:rPr lang="en-US" altLang="ko-KR" sz="1600" b="1" dirty="0" err="1"/>
              <a:t>MyGalleryAdapter</a:t>
            </a:r>
            <a:r>
              <a:rPr lang="ko-KR" altLang="en-US" sz="1600" b="1" dirty="0"/>
              <a:t>를 </a:t>
            </a:r>
            <a:r>
              <a:rPr lang="ko-KR" altLang="en-US" sz="1600" b="1" dirty="0" smtClean="0"/>
              <a:t>정의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activity_main.xml</a:t>
            </a:r>
            <a:r>
              <a:rPr lang="ko-KR" altLang="en-US" sz="1600" b="1" dirty="0"/>
              <a:t>의 </a:t>
            </a:r>
            <a:r>
              <a:rPr lang="ko-KR" altLang="en-US" sz="1600" b="1" dirty="0" err="1"/>
              <a:t>그리드뷰에</a:t>
            </a:r>
            <a:r>
              <a:rPr lang="ko-KR" altLang="en-US" sz="1600" b="1" dirty="0"/>
              <a:t> </a:t>
            </a:r>
            <a:r>
              <a:rPr lang="en-US" altLang="ko-KR" sz="1600" b="1" dirty="0" err="1"/>
              <a:t>MyGalleryAdapter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변수를 </a:t>
            </a:r>
            <a:r>
              <a:rPr lang="ko-KR" altLang="en-US" sz="1600" b="1" dirty="0" smtClean="0"/>
              <a:t>적용시킴</a:t>
            </a: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01" y="3163340"/>
            <a:ext cx="4697848" cy="22167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404" y="4760235"/>
            <a:ext cx="4697848" cy="1969158"/>
          </a:xfrm>
          <a:prstGeom prst="rect">
            <a:avLst/>
          </a:prstGeom>
        </p:spPr>
      </p:pic>
      <p:pic>
        <p:nvPicPr>
          <p:cNvPr id="8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10" y="1228993"/>
            <a:ext cx="8201025" cy="581025"/>
          </a:xfrm>
          <a:prstGeom prst="rect">
            <a:avLst/>
          </a:prstGeom>
        </p:spPr>
      </p:pic>
      <p:pic>
        <p:nvPicPr>
          <p:cNvPr id="9" name="Picture 8" descr="1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1" y="1146227"/>
            <a:ext cx="790953" cy="68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51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갤러리와 </a:t>
            </a:r>
            <a:r>
              <a:rPr lang="ko-KR" altLang="en-US" dirty="0" err="1" smtClean="0"/>
              <a:t>스피너</a:t>
            </a:r>
            <a:r>
              <a:rPr lang="ko-KR" altLang="en-US" dirty="0" smtClean="0"/>
              <a:t> ▶</a:t>
            </a:r>
            <a:r>
              <a:rPr lang="ko-KR" altLang="en-US" sz="2400" dirty="0" smtClean="0"/>
              <a:t>갤러리</a:t>
            </a:r>
            <a:r>
              <a:rPr lang="en-US" altLang="ko-KR" sz="2400" dirty="0" smtClean="0"/>
              <a:t>[5/7]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getCount( )</a:t>
            </a:r>
            <a:r>
              <a:rPr lang="ko-KR" altLang="en-US" sz="1600" b="1" dirty="0"/>
              <a:t>와 </a:t>
            </a:r>
            <a:r>
              <a:rPr lang="en-US" altLang="ko-KR" sz="1600" b="1" dirty="0" err="1"/>
              <a:t>getView</a:t>
            </a:r>
            <a:r>
              <a:rPr lang="en-US" altLang="ko-KR" sz="1600" b="1" dirty="0"/>
              <a:t>( ) </a:t>
            </a:r>
            <a:r>
              <a:rPr lang="ko-KR" altLang="en-US" sz="1600" b="1" dirty="0" err="1"/>
              <a:t>메소드를</a:t>
            </a:r>
            <a:r>
              <a:rPr lang="ko-KR" altLang="en-US" sz="1600" b="1" dirty="0"/>
              <a:t> 수정</a:t>
            </a:r>
            <a:endParaRPr lang="en-US" altLang="ko-KR" sz="16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6" y="2822543"/>
            <a:ext cx="7445952" cy="3638262"/>
          </a:xfrm>
          <a:prstGeom prst="rect">
            <a:avLst/>
          </a:prstGeom>
        </p:spPr>
      </p:pic>
      <p:pic>
        <p:nvPicPr>
          <p:cNvPr id="7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10" y="1228993"/>
            <a:ext cx="8201025" cy="581025"/>
          </a:xfrm>
          <a:prstGeom prst="rect">
            <a:avLst/>
          </a:prstGeom>
        </p:spPr>
      </p:pic>
      <p:pic>
        <p:nvPicPr>
          <p:cNvPr id="8" name="Picture 7" descr="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1" y="1146227"/>
            <a:ext cx="790953" cy="68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0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갤러리와 </a:t>
            </a:r>
            <a:r>
              <a:rPr lang="ko-KR" altLang="en-US" dirty="0" err="1" smtClean="0"/>
              <a:t>스피너</a:t>
            </a:r>
            <a:r>
              <a:rPr lang="ko-KR" altLang="en-US" dirty="0" smtClean="0"/>
              <a:t> ▶</a:t>
            </a:r>
            <a:r>
              <a:rPr lang="ko-KR" altLang="en-US" sz="2400" dirty="0" smtClean="0"/>
              <a:t>갤러리</a:t>
            </a:r>
            <a:r>
              <a:rPr lang="en-US" altLang="ko-KR" sz="2400" dirty="0" smtClean="0"/>
              <a:t>[6/7]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갤러리의 영화를 클릭하면 아래쪽 </a:t>
            </a:r>
            <a:r>
              <a:rPr lang="ko-KR" altLang="en-US" sz="1600" b="1" dirty="0" err="1"/>
              <a:t>이미지뷰에</a:t>
            </a:r>
            <a:r>
              <a:rPr lang="ko-KR" altLang="en-US" sz="1600" b="1" dirty="0"/>
              <a:t> 포스터가 원래 크기로 </a:t>
            </a:r>
            <a:r>
              <a:rPr lang="ko-KR" altLang="en-US" sz="1600" b="1" dirty="0" smtClean="0"/>
              <a:t>보여지도록 함</a:t>
            </a:r>
            <a:endParaRPr lang="en-US" altLang="ko-KR" sz="16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2869404"/>
            <a:ext cx="7962900" cy="3267075"/>
          </a:xfrm>
          <a:prstGeom prst="rect">
            <a:avLst/>
          </a:prstGeom>
        </p:spPr>
      </p:pic>
      <p:pic>
        <p:nvPicPr>
          <p:cNvPr id="7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10" y="1228993"/>
            <a:ext cx="8201025" cy="581025"/>
          </a:xfrm>
          <a:prstGeom prst="rect">
            <a:avLst/>
          </a:prstGeom>
        </p:spPr>
      </p:pic>
      <p:pic>
        <p:nvPicPr>
          <p:cNvPr id="8" name="Picture 7" descr="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1" y="1146227"/>
            <a:ext cx="790953" cy="68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626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스크린샷 2017-02-28 오전 4.55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51" y="1239607"/>
            <a:ext cx="7641872" cy="3933903"/>
          </a:xfrm>
          <a:prstGeom prst="rect">
            <a:avLst/>
          </a:prstGeom>
        </p:spPr>
      </p:pic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7" y="330200"/>
            <a:ext cx="8760835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갤러리와 </a:t>
            </a:r>
            <a:r>
              <a:rPr lang="ko-KR" altLang="en-US" dirty="0" err="1"/>
              <a:t>스피너</a:t>
            </a:r>
            <a:r>
              <a:rPr lang="ko-KR" altLang="en-US" dirty="0"/>
              <a:t> ▶</a:t>
            </a:r>
            <a:r>
              <a:rPr lang="ko-KR" altLang="en-US" sz="2400" dirty="0" smtClean="0"/>
              <a:t>갤러리</a:t>
            </a:r>
            <a:r>
              <a:rPr lang="en-US" altLang="ko-KR" sz="2400" dirty="0" smtClean="0"/>
              <a:t>[7/7]</a:t>
            </a:r>
            <a:r>
              <a:rPr lang="ko-KR" altLang="en-US" dirty="0" smtClean="0"/>
              <a:t> </a:t>
            </a:r>
            <a:endParaRPr lang="ko-KR" altLang="en-US" sz="2400" dirty="0" smtClean="0"/>
          </a:p>
        </p:txBody>
      </p:sp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" y="1161717"/>
            <a:ext cx="790953" cy="68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32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갤러리와 </a:t>
            </a:r>
            <a:r>
              <a:rPr lang="ko-KR" altLang="en-US" dirty="0" err="1"/>
              <a:t>스피너</a:t>
            </a:r>
            <a:r>
              <a:rPr lang="ko-KR" altLang="en-US" dirty="0"/>
              <a:t> </a:t>
            </a:r>
            <a:r>
              <a:rPr lang="ko-KR" altLang="en-US" dirty="0" smtClean="0"/>
              <a:t>▶</a:t>
            </a:r>
            <a:r>
              <a:rPr lang="ko-KR" altLang="en-US" sz="2400" dirty="0" err="1" smtClean="0"/>
              <a:t>스피너</a:t>
            </a:r>
            <a:r>
              <a:rPr lang="en-US" altLang="ko-KR" sz="2400" dirty="0" smtClean="0"/>
              <a:t>[1/3]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스피너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(Spinner)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PC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드롭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다운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(Drop Down)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박스와 비슷한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기능을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함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스피너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기본 예제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81" y="3278747"/>
            <a:ext cx="82200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06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>
            <p:ph idx="4294967295"/>
          </p:nvPr>
        </p:nvSpPr>
        <p:spPr>
          <a:xfrm>
            <a:off x="295275" y="1489075"/>
            <a:ext cx="8524875" cy="4313238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ko-KR" altLang="en-US" sz="2400" b="1" dirty="0" err="1" smtClean="0"/>
              <a:t>리스트뷰와</a:t>
            </a:r>
            <a:r>
              <a:rPr lang="ko-KR" altLang="en-US" sz="2400" b="1" dirty="0" smtClean="0"/>
              <a:t> 그리드뷰 활용법을 배운다</a:t>
            </a:r>
            <a:r>
              <a:rPr lang="en-US" altLang="ko-KR" sz="2400" b="1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ko-KR" altLang="en-US" sz="2400" b="1" dirty="0" smtClean="0"/>
              <a:t>갤러리와 </a:t>
            </a:r>
            <a:r>
              <a:rPr lang="ko-KR" altLang="en-US" sz="2400" b="1" dirty="0" smtClean="0"/>
              <a:t>스피너 </a:t>
            </a:r>
            <a:r>
              <a:rPr lang="ko-KR" altLang="en-US" sz="2400" b="1" dirty="0" smtClean="0"/>
              <a:t>사용법을 익힌다</a:t>
            </a:r>
            <a:r>
              <a:rPr lang="en-US" altLang="ko-KR" sz="2400" b="1" dirty="0" smtClean="0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갤러리와 </a:t>
            </a:r>
            <a:r>
              <a:rPr lang="ko-KR" altLang="en-US" dirty="0" err="1"/>
              <a:t>스피너</a:t>
            </a:r>
            <a:r>
              <a:rPr lang="ko-KR" altLang="en-US" dirty="0"/>
              <a:t> </a:t>
            </a:r>
            <a:r>
              <a:rPr lang="ko-KR" altLang="en-US" dirty="0" smtClean="0"/>
              <a:t>▶</a:t>
            </a:r>
            <a:r>
              <a:rPr lang="ko-KR" altLang="en-US" sz="2400" dirty="0" err="1" smtClean="0"/>
              <a:t>스피너</a:t>
            </a:r>
            <a:r>
              <a:rPr lang="en-US" altLang="ko-KR" sz="2400" dirty="0" smtClean="0"/>
              <a:t>[2/3]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스피너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기본 예제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15" y="2021902"/>
            <a:ext cx="6463703" cy="446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81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7" y="330200"/>
            <a:ext cx="8760835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갤러리와 </a:t>
            </a:r>
            <a:r>
              <a:rPr lang="ko-KR" altLang="en-US" dirty="0" err="1"/>
              <a:t>스피너</a:t>
            </a:r>
            <a:r>
              <a:rPr lang="ko-KR" altLang="en-US" dirty="0"/>
              <a:t> ▶</a:t>
            </a:r>
            <a:r>
              <a:rPr lang="ko-KR" altLang="en-US" sz="2400" dirty="0" err="1"/>
              <a:t>스피너</a:t>
            </a:r>
            <a:r>
              <a:rPr lang="en-US" altLang="ko-KR" sz="2400" dirty="0" smtClean="0"/>
              <a:t>[3/3</a:t>
            </a:r>
            <a:r>
              <a:rPr lang="en-US" altLang="ko-KR" sz="2400" dirty="0"/>
              <a:t>]</a:t>
            </a:r>
            <a:r>
              <a:rPr lang="ko-KR" altLang="en-US" sz="2400" dirty="0"/>
              <a:t> </a:t>
            </a:r>
            <a:endParaRPr lang="ko-KR" altLang="en-US" sz="2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71" y="1220931"/>
            <a:ext cx="7621610" cy="4578289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" y="1161717"/>
            <a:ext cx="790953" cy="68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9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11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295275" y="1489075"/>
            <a:ext cx="8524875" cy="43132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latin typeface="맑은 고딕" panose="020B0503020000020004" pitchFamily="50" charset="-127"/>
              </a:rPr>
              <a:t>01 </a:t>
            </a:r>
            <a:r>
              <a:rPr lang="ko-KR" altLang="en-US" sz="2400" b="1" dirty="0" err="1" smtClean="0">
                <a:latin typeface="맑은 고딕" panose="020B0503020000020004" pitchFamily="50" charset="-127"/>
              </a:rPr>
              <a:t>리스트뷰와</a:t>
            </a:r>
            <a:r>
              <a:rPr lang="ko-KR" altLang="en-US" sz="2400" b="1" dirty="0" smtClean="0">
                <a:latin typeface="맑은 고딕" panose="020B0503020000020004" pitchFamily="50" charset="-127"/>
              </a:rPr>
              <a:t> 그리드뷰</a:t>
            </a:r>
            <a:endParaRPr lang="en-US" altLang="ko-KR" sz="2400" b="1" dirty="0"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맑은 고딕" panose="020B0503020000020004" pitchFamily="50" charset="-127"/>
              </a:rPr>
              <a:t>02 </a:t>
            </a:r>
            <a:r>
              <a:rPr lang="ko-KR" altLang="en-US" sz="2400" b="1" dirty="0" smtClean="0">
                <a:latin typeface="맑은 고딕" panose="020B0503020000020004" pitchFamily="50" charset="-127"/>
              </a:rPr>
              <a:t>갤러리와 </a:t>
            </a:r>
            <a:r>
              <a:rPr lang="ko-KR" altLang="en-US" sz="2400" b="1" dirty="0" err="1" smtClean="0">
                <a:latin typeface="맑은 고딕" panose="020B0503020000020004" pitchFamily="50" charset="-127"/>
              </a:rPr>
              <a:t>스피너</a:t>
            </a:r>
            <a:endParaRPr lang="en-US" altLang="ko-KR" sz="2400" b="1" dirty="0" smtClean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173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리스트뷰와</a:t>
            </a:r>
            <a:r>
              <a:rPr lang="ko-KR" altLang="en-US" dirty="0" smtClean="0"/>
              <a:t> 그리드뷰 ▶</a:t>
            </a:r>
            <a:r>
              <a:rPr lang="ko-KR" altLang="en-US" sz="2400" dirty="0" err="1" smtClean="0"/>
              <a:t>어댑터뷰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어댑터뷰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AdapterView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하위에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ListView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ExpandableListView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GridView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, Spinner,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Gallery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등을 묶어서 표현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어댑터뷰를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사용할 때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어댑터뷰의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모양을 설정하고 데이터를 채워주는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ArrayAdapter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&lt;T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클래스를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함께 사용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41" y="3650456"/>
            <a:ext cx="6233597" cy="287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54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리스트뷰와</a:t>
            </a:r>
            <a:r>
              <a:rPr lang="ko-KR" altLang="en-US" dirty="0" smtClean="0"/>
              <a:t> 그리드뷰 ▶</a:t>
            </a:r>
            <a:r>
              <a:rPr lang="ko-KR" altLang="en-US" sz="2400" dirty="0" err="1" smtClean="0"/>
              <a:t>리스트뷰</a:t>
            </a:r>
            <a:r>
              <a:rPr lang="en-US" altLang="ko-KR" sz="2400" dirty="0" smtClean="0"/>
              <a:t>[1/7]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리스트뷰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400" b="1" dirty="0" err="1" smtClean="0">
                <a:latin typeface="맑은 고딕" pitchFamily="50" charset="-127"/>
                <a:ea typeface="맑은 고딕" pitchFamily="50" charset="-127"/>
              </a:rPr>
              <a:t>ListView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데이터를 리스트 모양으로 보여주며 리스트 중 하나를 선택하는 용도로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사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용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Picture 2" descr="스크린샷 2017-02-28 오전 2.36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85" y="2394427"/>
            <a:ext cx="2310493" cy="40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72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리스트뷰와</a:t>
            </a:r>
            <a:r>
              <a:rPr lang="ko-KR" altLang="en-US" dirty="0" smtClean="0"/>
              <a:t> 그리드뷰 ▶</a:t>
            </a:r>
            <a:r>
              <a:rPr lang="ko-KR" altLang="en-US" sz="2400" dirty="0" err="1" smtClean="0"/>
              <a:t>리스트뷰</a:t>
            </a:r>
            <a:r>
              <a:rPr lang="en-US" altLang="ko-KR" sz="2400" dirty="0" smtClean="0"/>
              <a:t>[2/7]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XML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을 이용한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리스트뷰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만들기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리스트뷰를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만드는 형식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149350" lvl="3" indent="-342900">
              <a:buFont typeface="+mj-ea"/>
              <a:buAutoNum type="circleNumDbPlain"/>
            </a:pP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리스트뷰에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나열할 내용을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String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배열로 미리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만듦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1149350" lvl="3" indent="-342900">
              <a:buFont typeface="+mj-ea"/>
              <a:buAutoNum type="circleNumDbPlain"/>
            </a:pP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리스트뷰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변수를 생성하고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XML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ListView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대응시킴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1149350" lvl="3" indent="-342900">
              <a:buFont typeface="+mj-ea"/>
              <a:buAutoNum type="circleNumDbPlain"/>
            </a:pP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ArrayAdapter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&lt;String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형의 변수를 선언하고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리스트뷰의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모양과 내용을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①번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배열로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채움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1149350" lvl="3" indent="-342900">
              <a:buFont typeface="+mj-ea"/>
              <a:buAutoNum type="circleNumDbPlain"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④,③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번에서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생성한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어레이어댑터를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②번의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리스트뷰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변수에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적용시킴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1149350" lvl="3" indent="-342900">
              <a:buFont typeface="+mj-ea"/>
              <a:buAutoNum type="circleNumDbPlain"/>
            </a:pP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리스트뷰의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항목을 클릭했을 때 동작하는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리스너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정의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202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리스트뷰와</a:t>
            </a:r>
            <a:r>
              <a:rPr lang="ko-KR" altLang="en-US" dirty="0" smtClean="0"/>
              <a:t> 그리드뷰 ▶</a:t>
            </a:r>
            <a:r>
              <a:rPr lang="ko-KR" altLang="en-US" sz="2400" dirty="0" err="1" smtClean="0"/>
              <a:t>리스트뷰</a:t>
            </a:r>
            <a:r>
              <a:rPr lang="en-US" altLang="ko-KR" sz="2400" dirty="0" smtClean="0"/>
              <a:t>[3/7]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리스트뷰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기본 예제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06" y="2026708"/>
            <a:ext cx="82010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94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리스트뷰와</a:t>
            </a:r>
            <a:r>
              <a:rPr lang="ko-KR" altLang="en-US" dirty="0" smtClean="0"/>
              <a:t> 그리드뷰 ▶</a:t>
            </a:r>
            <a:r>
              <a:rPr lang="ko-KR" altLang="en-US" sz="2400" dirty="0" err="1" smtClean="0"/>
              <a:t>리스트뷰</a:t>
            </a:r>
            <a:r>
              <a:rPr lang="en-US" altLang="ko-KR" sz="2400" dirty="0" smtClean="0"/>
              <a:t>[4/7]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리스트뷰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기본 예제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18554" y="2031133"/>
            <a:ext cx="4785756" cy="4656225"/>
            <a:chOff x="665018" y="1922705"/>
            <a:chExt cx="4967378" cy="476514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018" y="1922705"/>
              <a:ext cx="4967378" cy="4264339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3275" y="5399377"/>
              <a:ext cx="1388492" cy="12884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7484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6851</TotalTime>
  <Words>746</Words>
  <Application>Microsoft Macintosh PowerPoint</Application>
  <PresentationFormat>On-screen Show (4:3)</PresentationFormat>
  <Paragraphs>120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Standarddesign</vt:lpstr>
      <vt:lpstr>PowerPoint Presentation</vt:lpstr>
      <vt:lpstr>11. 어댑터뷰</vt:lpstr>
      <vt:lpstr>PowerPoint Presentation</vt:lpstr>
      <vt:lpstr>PowerPoint Presentation</vt:lpstr>
      <vt:lpstr>1. 리스트뷰와 그리드뷰 ▶어댑터뷰 </vt:lpstr>
      <vt:lpstr>1. 리스트뷰와 그리드뷰 ▶리스트뷰[1/7] </vt:lpstr>
      <vt:lpstr>1. 리스트뷰와 그리드뷰 ▶리스트뷰[2/7] </vt:lpstr>
      <vt:lpstr>1. 리스트뷰와 그리드뷰 ▶리스트뷰[3/7] </vt:lpstr>
      <vt:lpstr>1. 리스트뷰와 그리드뷰 ▶리스트뷰[4/7] </vt:lpstr>
      <vt:lpstr>1. 리스트뷰와 그리드뷰 ▶리스트뷰[5/7] </vt:lpstr>
      <vt:lpstr>1. 리스트뷰와 그리드뷰 ▶리스트뷰[6/7] </vt:lpstr>
      <vt:lpstr>1. 리스트뷰와 그리드뷰 ▶리스트뷰[7/7] </vt:lpstr>
      <vt:lpstr>1. 리스트뷰와 그리드뷰 ▶그리드뷰[1/9] </vt:lpstr>
      <vt:lpstr>1. 리스트뷰와 그리드뷰 ▶그리드뷰[2/9] </vt:lpstr>
      <vt:lpstr>1. 리스트뷰와 그리드뷰 ▶그리드뷰[3/9] </vt:lpstr>
      <vt:lpstr>1. 리스트뷰와 그리드뷰 ▶그리드뷰[4/9] </vt:lpstr>
      <vt:lpstr>1. 리스트뷰와 그리드뷰 ▶그리드뷰[5/9] </vt:lpstr>
      <vt:lpstr>1. 리스트뷰와 그리드뷰 ▶그리드뷰[6/9] </vt:lpstr>
      <vt:lpstr>1. 리스트뷰와 그리드뷰 ▶그리드뷰[7/9] </vt:lpstr>
      <vt:lpstr>1. 리스트뷰와 그리드뷰 ▶그리드뷰[8/9] </vt:lpstr>
      <vt:lpstr>1. 리스트뷰와 그리드뷰 ▶그리드뷰[9/9] </vt:lpstr>
      <vt:lpstr>2. 갤러리와 스피너 ▶갤러리[1/7] </vt:lpstr>
      <vt:lpstr>2. 갤러리와 스피너 ▶갤러리[2/7] </vt:lpstr>
      <vt:lpstr>2. 갤러리와 스피너 ▶갤러리[3/7] </vt:lpstr>
      <vt:lpstr>2. 갤러리와 스피너 ▶갤러리[4/7] </vt:lpstr>
      <vt:lpstr>2. 갤러리와 스피너 ▶갤러리[5/7] </vt:lpstr>
      <vt:lpstr>2. 갤러리와 스피너 ▶갤러리[6/7] </vt:lpstr>
      <vt:lpstr>2. 갤러리와 스피너 ▶갤러리[7/7] </vt:lpstr>
      <vt:lpstr>2. 갤러리와 스피너 ▶스피너[1/3] </vt:lpstr>
      <vt:lpstr>2. 갤러리와 스피너 ▶스피너[2/3] </vt:lpstr>
      <vt:lpstr>2. 갤러리와 스피너 ▶스피너[3/3]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sh</dc:creator>
  <cp:lastModifiedBy>myun</cp:lastModifiedBy>
  <cp:revision>806</cp:revision>
  <dcterms:created xsi:type="dcterms:W3CDTF">2007-11-27T23:54:21Z</dcterms:created>
  <dcterms:modified xsi:type="dcterms:W3CDTF">2017-02-27T19:58:39Z</dcterms:modified>
</cp:coreProperties>
</file>