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38"/>
  </p:notesMasterIdLst>
  <p:handoutMasterIdLst>
    <p:handoutMasterId r:id="rId39"/>
  </p:handoutMasterIdLst>
  <p:sldIdLst>
    <p:sldId id="462" r:id="rId2"/>
    <p:sldId id="288" r:id="rId3"/>
    <p:sldId id="619" r:id="rId4"/>
    <p:sldId id="630" r:id="rId5"/>
    <p:sldId id="743" r:id="rId6"/>
    <p:sldId id="807" r:id="rId7"/>
    <p:sldId id="808" r:id="rId8"/>
    <p:sldId id="809" r:id="rId9"/>
    <p:sldId id="810" r:id="rId10"/>
    <p:sldId id="806" r:id="rId11"/>
    <p:sldId id="811" r:id="rId12"/>
    <p:sldId id="812" r:id="rId13"/>
    <p:sldId id="813" r:id="rId14"/>
    <p:sldId id="814" r:id="rId15"/>
    <p:sldId id="815" r:id="rId16"/>
    <p:sldId id="816" r:id="rId17"/>
    <p:sldId id="817" r:id="rId18"/>
    <p:sldId id="803" r:id="rId19"/>
    <p:sldId id="818" r:id="rId20"/>
    <p:sldId id="819" r:id="rId21"/>
    <p:sldId id="820" r:id="rId22"/>
    <p:sldId id="821" r:id="rId23"/>
    <p:sldId id="822" r:id="rId24"/>
    <p:sldId id="823" r:id="rId25"/>
    <p:sldId id="824" r:id="rId26"/>
    <p:sldId id="825" r:id="rId27"/>
    <p:sldId id="826" r:id="rId28"/>
    <p:sldId id="827" r:id="rId29"/>
    <p:sldId id="828" r:id="rId30"/>
    <p:sldId id="829" r:id="rId31"/>
    <p:sldId id="830" r:id="rId32"/>
    <p:sldId id="831" r:id="rId33"/>
    <p:sldId id="832" r:id="rId34"/>
    <p:sldId id="833" r:id="rId35"/>
    <p:sldId id="834" r:id="rId36"/>
    <p:sldId id="667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222">
          <p15:clr>
            <a:srgbClr val="A4A3A4"/>
          </p15:clr>
        </p15:guide>
        <p15:guide id="2" pos="2882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02" autoAdjust="0"/>
    <p:restoredTop sz="94600" autoAdjust="0"/>
  </p:normalViewPr>
  <p:slideViewPr>
    <p:cSldViewPr snapToGrid="0">
      <p:cViewPr varScale="1">
        <p:scale>
          <a:sx n="82" d="100"/>
          <a:sy n="82" d="100"/>
        </p:scale>
        <p:origin x="-392" y="-120"/>
      </p:cViewPr>
      <p:guideLst>
        <p:guide orient="horz" pos="2222"/>
        <p:guide pos="288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82"/>
    </p:cViewPr>
  </p:sorterViewPr>
  <p:notesViewPr>
    <p:cSldViewPr snapToGrid="0">
      <p:cViewPr varScale="1">
        <p:scale>
          <a:sx n="95" d="100"/>
          <a:sy n="95" d="100"/>
        </p:scale>
        <p:origin x="-40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44B68EE0-4410-487B-8EF2-AB4C8DC9B54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5817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96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fld id="{81967304-A513-47CF-AA1B-1F2A36BB6376}" type="slidenum">
              <a:rPr lang="de-DE" altLang="ko-KR"/>
              <a:pPr>
                <a:defRPr/>
              </a:pPr>
              <a:t>‹#›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3069536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b="1" smtClean="0"/>
              <a:t>제목</a:t>
            </a:r>
          </a:p>
          <a:p>
            <a:pPr eaLnBrk="1" hangingPunct="1"/>
            <a:endParaRPr lang="ko-KR" altLang="en-US" smtClean="0"/>
          </a:p>
        </p:txBody>
      </p:sp>
      <p:sp>
        <p:nvSpPr>
          <p:cNvPr id="972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A9CD229-E015-41A6-82DB-0BA46A5E16F3}" type="slidenum">
              <a:rPr lang="de-DE" altLang="ko-KR" smtClean="0"/>
              <a:pPr/>
              <a:t>2</a:t>
            </a:fld>
            <a:endParaRPr lang="de-DE" altLang="ko-KR" smtClean="0"/>
          </a:p>
        </p:txBody>
      </p:sp>
    </p:spTree>
    <p:extLst>
      <p:ext uri="{BB962C8B-B14F-4D97-AF65-F5344CB8AC3E}">
        <p14:creationId xmlns:p14="http://schemas.microsoft.com/office/powerpoint/2010/main" val="1354015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© 2015 </a:t>
            </a: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pic>
        <p:nvPicPr>
          <p:cNvPr id="3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8" y="330200"/>
            <a:ext cx="1216025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1403350" y="330200"/>
            <a:ext cx="7631793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ko-KR" sz="1800" dirty="0" smtClean="0">
                <a:latin typeface="HY견고딕" pitchFamily="18" charset="-127"/>
                <a:ea typeface="HY견고딕" pitchFamily="18" charset="-127"/>
              </a:rPr>
              <a:t>IT CookBook, Android Studio</a:t>
            </a:r>
            <a:r>
              <a:rPr lang="ko-KR" altLang="en-US" sz="1800" dirty="0" err="1" smtClean="0">
                <a:latin typeface="HY견고딕" pitchFamily="18" charset="-127"/>
                <a:ea typeface="HY견고딕" pitchFamily="18" charset="-127"/>
              </a:rPr>
              <a:t>를</a:t>
            </a:r>
            <a:r>
              <a:rPr lang="ko-KR" altLang="en-US" sz="1800" dirty="0" smtClean="0">
                <a:latin typeface="HY견고딕" pitchFamily="18" charset="-127"/>
                <a:ea typeface="HY견고딕" pitchFamily="18" charset="-127"/>
              </a:rPr>
              <a:t> 활용한 안드로이드 프로그래밍</a:t>
            </a:r>
            <a:endParaRPr lang="de-DE" altLang="ko-KR" sz="12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68263" y="1973263"/>
            <a:ext cx="9167812" cy="2524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>
              <a:defRPr/>
            </a:pPr>
            <a:endParaRPr lang="en-US" altLang="ko-KR" sz="1400" b="1" dirty="0"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>
              <a:buFont typeface="Arial" pitchFamily="34" charset="0"/>
              <a:buNone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  <a:cs typeface="+mn-cs"/>
              </a:rPr>
              <a:t>본 강의교안은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수업상황을 도입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-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전개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-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마무리로 구분하여 수업의 각 단계에서 필요한 요소 중 강의교안으로 커버할 수 있는 영역을 기준으로 작성되었습니다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>
              <a:buFont typeface="Arial" pitchFamily="34" charset="0"/>
              <a:buNone/>
              <a:defRPr/>
            </a:pPr>
            <a:endParaRPr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도입 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수업준비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전시학습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동기유발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학습목표</a:t>
            </a:r>
            <a:endParaRPr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전개 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학습안내제공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정보제시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연습기회제공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수행유도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중간점검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피드백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마무리 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정리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형성평가</a:t>
            </a:r>
            <a:r>
              <a:rPr lang="en-US" altLang="ko-KR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다음 </a:t>
            </a:r>
            <a:r>
              <a:rPr lang="ko-KR" altLang="en-US" sz="1000" dirty="0" err="1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차시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안내</a:t>
            </a:r>
            <a:endParaRPr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>
              <a:defRPr/>
            </a:pPr>
            <a:r>
              <a:rPr lang="en-US" altLang="ko-KR" sz="1400" b="1" dirty="0">
                <a:latin typeface="맑은 고딕" pitchFamily="50" charset="-127"/>
                <a:ea typeface="맑은 고딕" pitchFamily="50" charset="-127"/>
                <a:cs typeface="+mn-cs"/>
              </a:rPr>
              <a:t>[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  <a:cs typeface="+mn-cs"/>
              </a:rPr>
              <a:t>강의교안 이용 안내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  <a:cs typeface="+mn-cs"/>
              </a:rPr>
              <a:t>]</a:t>
            </a:r>
          </a:p>
          <a:p>
            <a:pPr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  <a:cs typeface="+mn-cs"/>
              </a:rPr>
              <a:t>본 강의교안의 저작권은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  <a:cs typeface="+mn-cs"/>
              </a:rPr>
              <a:t>한빛아카데미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  <a:cs typeface="+mn-cs"/>
              </a:rPr>
              <a:t>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  <a:cs typeface="+mn-cs"/>
              </a:rPr>
              <a:t>에 있습니다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endParaRPr lang="en-US" altLang="ko-KR" sz="1000" dirty="0">
              <a:solidFill>
                <a:srgbClr val="222222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이 자료를 무단으로 전제하거나 배포할 경우 저작권법 </a:t>
            </a:r>
            <a:r>
              <a:rPr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136</a:t>
            </a:r>
            <a:r>
              <a:rPr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조에 의거하여 최고 </a:t>
            </a:r>
            <a:r>
              <a:rPr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  <a:r>
              <a:rPr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년 이하의 징역 또는 </a:t>
            </a:r>
            <a:r>
              <a:rPr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  <a:r>
              <a:rPr lang="ko-KR" altLang="en-US" sz="1000" u="sng" dirty="0" err="1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천만원</a:t>
            </a:r>
            <a:r>
              <a:rPr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이하의 벌금에 처할 수 있고 이를 병과</a:t>
            </a:r>
            <a:r>
              <a:rPr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倂科</a:t>
            </a:r>
            <a:r>
              <a:rPr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</a:p>
          <a:p>
            <a:pPr>
              <a:buFont typeface="Arial" pitchFamily="34" charset="0"/>
              <a:buNone/>
              <a:defRPr/>
            </a:pPr>
            <a:r>
              <a:rPr lang="ko-KR" altLang="en-US" sz="1000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   </a:t>
            </a:r>
            <a:r>
              <a:rPr lang="ko-KR" altLang="en-US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할 수도 있습니다</a:t>
            </a:r>
            <a:r>
              <a:rPr lang="en-US" altLang="ko-KR" sz="1000" u="sng" dirty="0">
                <a:solidFill>
                  <a:srgbClr val="22222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>
              <a:defRPr/>
            </a:pPr>
            <a:endParaRPr lang="ko-KR" altLang="en-US" sz="1000" dirty="0"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끝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1"/>
          <p:cNvSpPr/>
          <p:nvPr userDrawn="1"/>
        </p:nvSpPr>
        <p:spPr bwMode="auto">
          <a:xfrm>
            <a:off x="0" y="3574495"/>
            <a:ext cx="9144000" cy="3280753"/>
          </a:xfrm>
          <a:prstGeom prst="rect">
            <a:avLst/>
          </a:prstGeom>
          <a:solidFill>
            <a:srgbClr val="6361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WordArt 3"/>
          <p:cNvSpPr>
            <a:spLocks noChangeArrowheads="1" noChangeShapeType="1" noTextEdit="1"/>
          </p:cNvSpPr>
          <p:nvPr userDrawn="1"/>
        </p:nvSpPr>
        <p:spPr bwMode="gray">
          <a:xfrm>
            <a:off x="974435" y="199892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  <a:cs typeface="+mn-cs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  <a:cs typeface="+mn-cs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FFFFFF"/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© 2017 </a:t>
            </a:r>
            <a:r>
              <a:rPr lang="en-US" altLang="ko-KR" sz="1000" dirty="0" err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2" name="TextBox 7"/>
          <p:cNvSpPr txBox="1">
            <a:spLocks noChangeArrowheads="1"/>
          </p:cNvSpPr>
          <p:nvPr userDrawn="1"/>
        </p:nvSpPr>
        <p:spPr bwMode="auto">
          <a:xfrm>
            <a:off x="721410" y="3169240"/>
            <a:ext cx="75681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ko-KR" sz="1800" dirty="0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IT CookBook, Android Studio</a:t>
            </a:r>
            <a:r>
              <a:rPr lang="ko-KR" altLang="en-US" sz="1800" dirty="0" err="1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를</a:t>
            </a:r>
            <a:r>
              <a:rPr lang="ko-KR" altLang="en-US" sz="1800" dirty="0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 활용한 </a:t>
            </a:r>
            <a:r>
              <a:rPr lang="ko-KR" altLang="en-US" sz="1800" dirty="0" err="1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안드로이드</a:t>
            </a:r>
            <a:r>
              <a:rPr lang="ko-KR" altLang="en-US" sz="1800" dirty="0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 프로그래밍</a:t>
            </a:r>
            <a:endParaRPr lang="de-DE" altLang="ko-KR" sz="1200" dirty="0" smtClean="0">
              <a:solidFill>
                <a:srgbClr val="BFBFBF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3" name="Picture 12" descr="도비라 그림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023" y="3115235"/>
            <a:ext cx="3196924" cy="2846294"/>
          </a:xfrm>
          <a:prstGeom prst="rect">
            <a:avLst/>
          </a:prstGeom>
        </p:spPr>
      </p:pic>
      <p:pic>
        <p:nvPicPr>
          <p:cNvPr id="14" name="그림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869700" y="363090"/>
            <a:ext cx="2160000" cy="3237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1"/>
          <p:cNvSpPr/>
          <p:nvPr userDrawn="1"/>
        </p:nvSpPr>
        <p:spPr bwMode="auto">
          <a:xfrm>
            <a:off x="0" y="3574495"/>
            <a:ext cx="9144000" cy="3280753"/>
          </a:xfrm>
          <a:prstGeom prst="rect">
            <a:avLst/>
          </a:prstGeom>
          <a:solidFill>
            <a:srgbClr val="6361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WordArt 3"/>
          <p:cNvSpPr>
            <a:spLocks noChangeArrowheads="1" noChangeShapeType="1" noTextEdit="1"/>
          </p:cNvSpPr>
          <p:nvPr userDrawn="1"/>
        </p:nvSpPr>
        <p:spPr bwMode="gray">
          <a:xfrm>
            <a:off x="974435" y="199892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  <a:cs typeface="+mn-cs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  <a:cs typeface="+mn-cs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FFFFFF"/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© 2017 </a:t>
            </a:r>
            <a:r>
              <a:rPr lang="en-US" altLang="ko-KR" sz="1000" dirty="0" err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2" name="TextBox 7"/>
          <p:cNvSpPr txBox="1">
            <a:spLocks noChangeArrowheads="1"/>
          </p:cNvSpPr>
          <p:nvPr userDrawn="1"/>
        </p:nvSpPr>
        <p:spPr bwMode="auto">
          <a:xfrm>
            <a:off x="721410" y="3169240"/>
            <a:ext cx="75681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ko-KR" sz="1800" dirty="0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IT CookBook, Android Studio</a:t>
            </a:r>
            <a:r>
              <a:rPr lang="ko-KR" altLang="en-US" sz="1800" dirty="0" err="1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를</a:t>
            </a:r>
            <a:r>
              <a:rPr lang="ko-KR" altLang="en-US" sz="1800" dirty="0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 활용한 </a:t>
            </a:r>
            <a:r>
              <a:rPr lang="ko-KR" altLang="en-US" sz="1800" dirty="0" err="1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안드로이드</a:t>
            </a:r>
            <a:r>
              <a:rPr lang="ko-KR" altLang="en-US" sz="1800" dirty="0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 프로그래밍</a:t>
            </a:r>
            <a:endParaRPr lang="de-DE" altLang="ko-KR" sz="1200" dirty="0" smtClean="0">
              <a:solidFill>
                <a:srgbClr val="BFBFBF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3" name="Picture 12" descr="도비라 그림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023" y="3115235"/>
            <a:ext cx="3196924" cy="2846294"/>
          </a:xfrm>
          <a:prstGeom prst="rect">
            <a:avLst/>
          </a:prstGeom>
        </p:spPr>
      </p:pic>
      <p:pic>
        <p:nvPicPr>
          <p:cNvPr id="14" name="그림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869700" y="363090"/>
            <a:ext cx="2160000" cy="32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44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3193090" y="6373813"/>
            <a:ext cx="26165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Arial"/>
              </a:rPr>
              <a:t>Copyright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© 2017 </a:t>
            </a:r>
            <a:r>
              <a:rPr lang="en-US" altLang="ko-KR" sz="1000" dirty="0" err="1" smtClean="0">
                <a:solidFill>
                  <a:srgbClr val="A6A6A6"/>
                </a:solidFill>
                <a:effectLst/>
                <a:latin typeface="굴림"/>
              </a:rPr>
              <a:t>Hanbit</a:t>
            </a: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 Academy, Inc. 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A6A6A6"/>
                </a:solidFill>
                <a:effectLst/>
                <a:latin typeface="굴림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pic>
        <p:nvPicPr>
          <p:cNvPr id="11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54" y="6354628"/>
            <a:ext cx="1820070" cy="303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7"/>
          <p:cNvSpPr txBox="1"/>
          <p:nvPr userDrawn="1"/>
        </p:nvSpPr>
        <p:spPr>
          <a:xfrm>
            <a:off x="305901" y="4303240"/>
            <a:ext cx="7991475" cy="164250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400" dirty="0" smtClean="0">
                <a:ea typeface="맑은 고딕" pitchFamily="50" charset="-127"/>
              </a:rPr>
              <a:t>㈜</a:t>
            </a:r>
            <a:r>
              <a:rPr kumimoji="0" lang="ko-KR" altLang="en-US" sz="1400" dirty="0">
                <a:ea typeface="맑은 고딕" pitchFamily="50" charset="-127"/>
              </a:rPr>
              <a:t>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</a:t>
            </a:r>
            <a:endParaRPr kumimoji="0" lang="en-US" altLang="ko-KR" sz="1400" u="sng" dirty="0" smtClean="0">
              <a:solidFill>
                <a:srgbClr val="222222"/>
              </a:solidFill>
              <a:ea typeface="맑은 고딕" pitchFamily="50" charset="-127"/>
            </a:endParaRPr>
          </a:p>
          <a:p>
            <a:pPr marL="169200" lvl="1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천만원 이하의 벌금에 처할 수 있고 </a:t>
            </a:r>
            <a:endParaRPr kumimoji="0" lang="en-US" altLang="ko-KR" sz="1400" u="sng" dirty="0" smtClean="0">
              <a:solidFill>
                <a:srgbClr val="222222"/>
              </a:solidFill>
              <a:ea typeface="맑은 고딕" pitchFamily="50" charset="-127"/>
            </a:endParaRPr>
          </a:p>
          <a:p>
            <a:pPr marL="169200" lvl="1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1400" u="sng" dirty="0" smtClean="0">
                <a:solidFill>
                  <a:srgbClr val="222222"/>
                </a:solidFill>
                <a:ea typeface="맑은 고딕" pitchFamily="50" charset="-127"/>
              </a:rPr>
              <a:t>이를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 smtClean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en-US" altLang="ko-KR" sz="1400" u="sng" dirty="0">
              <a:solidFill>
                <a:srgbClr val="222222"/>
              </a:solidFill>
              <a:ea typeface="맑은 고딕" pitchFamily="50" charset="-127"/>
            </a:endParaRPr>
          </a:p>
        </p:txBody>
      </p:sp>
      <p:pic>
        <p:nvPicPr>
          <p:cNvPr id="13" name="Picture 12" descr="1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807" y="3639063"/>
            <a:ext cx="3482681" cy="3000919"/>
          </a:xfrm>
          <a:prstGeom prst="rect">
            <a:avLst/>
          </a:prstGeom>
        </p:spPr>
      </p:pic>
      <p:pic>
        <p:nvPicPr>
          <p:cNvPr id="14" name="Picture 13" descr="3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10" y="506575"/>
            <a:ext cx="5946616" cy="1702191"/>
          </a:xfrm>
          <a:prstGeom prst="rect">
            <a:avLst/>
          </a:prstGeom>
        </p:spPr>
      </p:pic>
      <p:sp>
        <p:nvSpPr>
          <p:cNvPr id="15" name="직사각형 5"/>
          <p:cNvSpPr/>
          <p:nvPr userDrawn="1"/>
        </p:nvSpPr>
        <p:spPr bwMode="auto">
          <a:xfrm>
            <a:off x="0" y="-76200"/>
            <a:ext cx="9144000" cy="266700"/>
          </a:xfrm>
          <a:prstGeom prst="rect">
            <a:avLst/>
          </a:prstGeom>
          <a:solidFill>
            <a:srgbClr val="60B4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797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3294312" y="6457890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© 2015 </a:t>
            </a: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sp>
        <p:nvSpPr>
          <p:cNvPr id="9" name="직사각형 1"/>
          <p:cNvSpPr/>
          <p:nvPr userDrawn="1"/>
        </p:nvSpPr>
        <p:spPr bwMode="auto">
          <a:xfrm>
            <a:off x="0" y="3574495"/>
            <a:ext cx="9144000" cy="3280753"/>
          </a:xfrm>
          <a:prstGeom prst="rect">
            <a:avLst/>
          </a:prstGeom>
          <a:solidFill>
            <a:srgbClr val="6361B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06292" y="901031"/>
            <a:ext cx="7485063" cy="10810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>
              <a:lnSpc>
                <a:spcPct val="110000"/>
              </a:lnSpc>
              <a:defRPr sz="3200" b="0">
                <a:latin typeface="HY견고딕" pitchFamily="18" charset="-127"/>
                <a:ea typeface="HY견고딕" pitchFamily="18" charset="-127"/>
              </a:defRPr>
            </a:lvl1pPr>
          </a:lstStyle>
          <a:p>
            <a:pPr lvl="0"/>
            <a:r>
              <a:rPr lang="ko-KR" altLang="en-US" noProof="0" dirty="0" smtClean="0"/>
              <a:t>마스터 제목 스타일 편집</a:t>
            </a:r>
            <a:endParaRPr lang="de-DE" noProof="0" dirty="0" smtClean="0"/>
          </a:p>
        </p:txBody>
      </p:sp>
      <p:pic>
        <p:nvPicPr>
          <p:cNvPr id="11" name="그림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69700" y="363090"/>
            <a:ext cx="2160000" cy="323795"/>
          </a:xfrm>
          <a:prstGeom prst="rect">
            <a:avLst/>
          </a:prstGeom>
        </p:spPr>
      </p:pic>
      <p:sp>
        <p:nvSpPr>
          <p:cNvPr id="12" name="TextBox 7"/>
          <p:cNvSpPr txBox="1">
            <a:spLocks noChangeArrowheads="1"/>
          </p:cNvSpPr>
          <p:nvPr userDrawn="1"/>
        </p:nvSpPr>
        <p:spPr bwMode="auto">
          <a:xfrm>
            <a:off x="721410" y="3169240"/>
            <a:ext cx="75681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ko-KR" sz="1800" dirty="0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IT CookBook, Android Studio</a:t>
            </a:r>
            <a:r>
              <a:rPr lang="ko-KR" altLang="en-US" sz="1800" dirty="0" err="1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를</a:t>
            </a:r>
            <a:r>
              <a:rPr lang="ko-KR" altLang="en-US" sz="1800" dirty="0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 활용한 </a:t>
            </a:r>
            <a:r>
              <a:rPr lang="ko-KR" altLang="en-US" sz="1800" dirty="0" err="1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안드로이드</a:t>
            </a:r>
            <a:r>
              <a:rPr lang="ko-KR" altLang="en-US" sz="1800" dirty="0" smtClean="0">
                <a:solidFill>
                  <a:srgbClr val="BFBFBF"/>
                </a:solidFill>
                <a:latin typeface="HY견고딕" pitchFamily="18" charset="-127"/>
                <a:ea typeface="HY견고딕" pitchFamily="18" charset="-127"/>
              </a:rPr>
              <a:t> 프로그래밍</a:t>
            </a:r>
            <a:endParaRPr lang="de-DE" altLang="ko-KR" sz="1200" dirty="0" smtClean="0">
              <a:solidFill>
                <a:srgbClr val="BFBFBF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3" name="Picture 12" descr="도비라 그림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023" y="3115235"/>
            <a:ext cx="3196924" cy="2846294"/>
          </a:xfrm>
          <a:prstGeom prst="rect">
            <a:avLst/>
          </a:prstGeom>
        </p:spPr>
      </p:pic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FFFFFF"/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© 2017 </a:t>
            </a:r>
            <a:r>
              <a:rPr lang="en-US" altLang="ko-KR" sz="1000" dirty="0" err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rgbClr val="FFFFFF"/>
              </a:solidFill>
              <a:ea typeface="굴림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© 2017 </a:t>
            </a: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sp>
        <p:nvSpPr>
          <p:cNvPr id="16" name="TextBox 6"/>
          <p:cNvSpPr txBox="1">
            <a:spLocks noChangeArrowheads="1"/>
          </p:cNvSpPr>
          <p:nvPr userDrawn="1"/>
        </p:nvSpPr>
        <p:spPr bwMode="auto">
          <a:xfrm>
            <a:off x="158750" y="242888"/>
            <a:ext cx="8516938" cy="52228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학습목표</a:t>
            </a:r>
          </a:p>
        </p:txBody>
      </p:sp>
      <p:pic>
        <p:nvPicPr>
          <p:cNvPr id="17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3200" y="684213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Line 194"/>
          <p:cNvSpPr>
            <a:spLocks noChangeShapeType="1"/>
          </p:cNvSpPr>
          <p:nvPr userDrawn="1"/>
        </p:nvSpPr>
        <p:spPr bwMode="gray">
          <a:xfrm>
            <a:off x="226419" y="1064718"/>
            <a:ext cx="8675591" cy="0"/>
          </a:xfrm>
          <a:prstGeom prst="line">
            <a:avLst/>
          </a:prstGeom>
          <a:solidFill>
            <a:srgbClr val="592A03"/>
          </a:solidFill>
          <a:ln w="19050">
            <a:solidFill>
              <a:srgbClr val="6361BA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cs typeface="+mn-cs"/>
            </a:endParaRPr>
          </a:p>
        </p:txBody>
      </p:sp>
      <p:sp>
        <p:nvSpPr>
          <p:cNvPr id="19" name="Rectangle 193"/>
          <p:cNvSpPr>
            <a:spLocks noChangeArrowheads="1"/>
          </p:cNvSpPr>
          <p:nvPr userDrawn="1"/>
        </p:nvSpPr>
        <p:spPr bwMode="gray">
          <a:xfrm>
            <a:off x="226419" y="941402"/>
            <a:ext cx="2341607" cy="131762"/>
          </a:xfrm>
          <a:prstGeom prst="rect">
            <a:avLst/>
          </a:prstGeom>
          <a:solidFill>
            <a:srgbClr val="6361B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ea typeface="굴림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4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5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© 2017 </a:t>
            </a: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sp>
        <p:nvSpPr>
          <p:cNvPr id="17" name="내용 개체 틀 1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/>
          <a:p>
            <a:pPr>
              <a:buFont typeface="Arial" charset="0"/>
              <a:buChar char="•"/>
            </a:pPr>
            <a:endParaRPr lang="en-US" altLang="ko-KR" b="1" dirty="0" smtClean="0"/>
          </a:p>
        </p:txBody>
      </p:sp>
      <p:sp>
        <p:nvSpPr>
          <p:cNvPr id="18" name="TextBox 6"/>
          <p:cNvSpPr txBox="1">
            <a:spLocks noChangeArrowheads="1"/>
          </p:cNvSpPr>
          <p:nvPr userDrawn="1"/>
        </p:nvSpPr>
        <p:spPr bwMode="auto">
          <a:xfrm>
            <a:off x="158750" y="252413"/>
            <a:ext cx="8516938" cy="52228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차례</a:t>
            </a:r>
          </a:p>
        </p:txBody>
      </p:sp>
      <p:pic>
        <p:nvPicPr>
          <p:cNvPr id="19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3200" y="684213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3"/>
          <p:cNvSpPr>
            <a:spLocks noChangeArrowheads="1"/>
          </p:cNvSpPr>
          <p:nvPr userDrawn="1"/>
        </p:nvSpPr>
        <p:spPr bwMode="gray">
          <a:xfrm>
            <a:off x="226419" y="941402"/>
            <a:ext cx="2341607" cy="131762"/>
          </a:xfrm>
          <a:prstGeom prst="rect">
            <a:avLst/>
          </a:prstGeom>
          <a:solidFill>
            <a:srgbClr val="6361B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ea typeface="굴림" charset="-127"/>
              <a:cs typeface="+mn-cs"/>
            </a:endParaRPr>
          </a:p>
        </p:txBody>
      </p:sp>
      <p:sp>
        <p:nvSpPr>
          <p:cNvPr id="21" name="Line 194"/>
          <p:cNvSpPr>
            <a:spLocks noChangeShapeType="1"/>
          </p:cNvSpPr>
          <p:nvPr userDrawn="1"/>
        </p:nvSpPr>
        <p:spPr bwMode="gray">
          <a:xfrm>
            <a:off x="226419" y="1064718"/>
            <a:ext cx="8675591" cy="0"/>
          </a:xfrm>
          <a:prstGeom prst="line">
            <a:avLst/>
          </a:prstGeom>
          <a:solidFill>
            <a:srgbClr val="592A03"/>
          </a:solidFill>
          <a:ln w="19050">
            <a:solidFill>
              <a:srgbClr val="6361BA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2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pic>
        <p:nvPicPr>
          <p:cNvPr id="13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3200" y="684213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300038" y="330614"/>
            <a:ext cx="8520112" cy="5720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28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6" name="Rectangle 193"/>
          <p:cNvSpPr>
            <a:spLocks noChangeArrowheads="1"/>
          </p:cNvSpPr>
          <p:nvPr userDrawn="1"/>
        </p:nvSpPr>
        <p:spPr bwMode="gray">
          <a:xfrm>
            <a:off x="226419" y="941402"/>
            <a:ext cx="2341607" cy="131762"/>
          </a:xfrm>
          <a:prstGeom prst="rect">
            <a:avLst/>
          </a:prstGeom>
          <a:solidFill>
            <a:srgbClr val="6361B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ea typeface="굴림" charset="-127"/>
              <a:cs typeface="+mn-cs"/>
            </a:endParaRPr>
          </a:p>
        </p:txBody>
      </p:sp>
      <p:sp>
        <p:nvSpPr>
          <p:cNvPr id="17" name="Line 194"/>
          <p:cNvSpPr>
            <a:spLocks noChangeShapeType="1"/>
          </p:cNvSpPr>
          <p:nvPr userDrawn="1"/>
        </p:nvSpPr>
        <p:spPr bwMode="gray">
          <a:xfrm>
            <a:off x="226419" y="1064718"/>
            <a:ext cx="8675591" cy="0"/>
          </a:xfrm>
          <a:prstGeom prst="line">
            <a:avLst/>
          </a:prstGeom>
          <a:solidFill>
            <a:srgbClr val="592A03"/>
          </a:solidFill>
          <a:ln w="19050">
            <a:solidFill>
              <a:srgbClr val="6361BA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2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6" name="직사각형 13"/>
          <p:cNvSpPr>
            <a:spLocks noChangeArrowheads="1"/>
          </p:cNvSpPr>
          <p:nvPr userDrawn="1"/>
        </p:nvSpPr>
        <p:spPr bwMode="auto">
          <a:xfrm>
            <a:off x="152400" y="152400"/>
            <a:ext cx="89916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7" name="직사각형 12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8" name="직사각형 13"/>
          <p:cNvSpPr>
            <a:spLocks noChangeArrowheads="1"/>
          </p:cNvSpPr>
          <p:nvPr userDrawn="1"/>
        </p:nvSpPr>
        <p:spPr bwMode="auto">
          <a:xfrm>
            <a:off x="152400" y="152400"/>
            <a:ext cx="89916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© 2017 </a:t>
            </a: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pic>
        <p:nvPicPr>
          <p:cNvPr id="20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3200" y="684213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300038" y="330614"/>
            <a:ext cx="8520112" cy="5720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28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2" name="내용 개체 틀 2"/>
          <p:cNvSpPr>
            <a:spLocks noGrp="1"/>
          </p:cNvSpPr>
          <p:nvPr>
            <p:ph idx="1"/>
          </p:nvPr>
        </p:nvSpPr>
        <p:spPr>
          <a:xfrm>
            <a:off x="295275" y="1489075"/>
            <a:ext cx="428942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3" name="내용 개체 틀 2"/>
          <p:cNvSpPr>
            <a:spLocks noGrp="1"/>
          </p:cNvSpPr>
          <p:nvPr>
            <p:ph idx="10"/>
          </p:nvPr>
        </p:nvSpPr>
        <p:spPr>
          <a:xfrm>
            <a:off x="4613275" y="1483877"/>
            <a:ext cx="428942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4" name="Rectangle 193"/>
          <p:cNvSpPr>
            <a:spLocks noChangeArrowheads="1"/>
          </p:cNvSpPr>
          <p:nvPr userDrawn="1"/>
        </p:nvSpPr>
        <p:spPr bwMode="gray">
          <a:xfrm>
            <a:off x="226419" y="941402"/>
            <a:ext cx="2341607" cy="131762"/>
          </a:xfrm>
          <a:prstGeom prst="rect">
            <a:avLst/>
          </a:prstGeom>
          <a:solidFill>
            <a:srgbClr val="6361B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ea typeface="굴림" charset="-127"/>
              <a:cs typeface="+mn-cs"/>
            </a:endParaRPr>
          </a:p>
        </p:txBody>
      </p:sp>
      <p:sp>
        <p:nvSpPr>
          <p:cNvPr id="25" name="Line 194"/>
          <p:cNvSpPr>
            <a:spLocks noChangeShapeType="1"/>
          </p:cNvSpPr>
          <p:nvPr userDrawn="1"/>
        </p:nvSpPr>
        <p:spPr bwMode="gray">
          <a:xfrm>
            <a:off x="226419" y="1064718"/>
            <a:ext cx="8675591" cy="0"/>
          </a:xfrm>
          <a:prstGeom prst="line">
            <a:avLst/>
          </a:prstGeom>
          <a:solidFill>
            <a:srgbClr val="592A03"/>
          </a:solidFill>
          <a:ln w="19050">
            <a:solidFill>
              <a:srgbClr val="6361BA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650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© 2015 </a:t>
            </a: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© 2017 </a:t>
            </a: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sp>
        <p:nvSpPr>
          <p:cNvPr id="14" name="TextBox 6"/>
          <p:cNvSpPr txBox="1">
            <a:spLocks noChangeArrowheads="1"/>
          </p:cNvSpPr>
          <p:nvPr userDrawn="1"/>
        </p:nvSpPr>
        <p:spPr bwMode="auto">
          <a:xfrm>
            <a:off x="158750" y="266700"/>
            <a:ext cx="85169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800" smtClean="0">
                <a:latin typeface="HY견고딕" pitchFamily="18" charset="-127"/>
                <a:ea typeface="HY견고딕" pitchFamily="18" charset="-127"/>
                <a:sym typeface="Wingdings 2" pitchFamily="18" charset="2"/>
              </a:rPr>
              <a:t> </a:t>
            </a:r>
            <a:r>
              <a:rPr lang="en-US" altLang="ko-KR" sz="2800" i="1" smtClean="0">
                <a:latin typeface="HY견고딕" pitchFamily="18" charset="-127"/>
                <a:ea typeface="HY견고딕" pitchFamily="18" charset="-127"/>
                <a:sym typeface="Wingdings 2" pitchFamily="18" charset="2"/>
              </a:rPr>
              <a:t>check</a:t>
            </a:r>
            <a:endParaRPr lang="ko-KR" altLang="en-US" sz="280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Rectangle 193"/>
          <p:cNvSpPr>
            <a:spLocks noChangeArrowheads="1"/>
          </p:cNvSpPr>
          <p:nvPr userDrawn="1"/>
        </p:nvSpPr>
        <p:spPr bwMode="gray">
          <a:xfrm>
            <a:off x="226419" y="941402"/>
            <a:ext cx="2341607" cy="131762"/>
          </a:xfrm>
          <a:prstGeom prst="rect">
            <a:avLst/>
          </a:prstGeom>
          <a:solidFill>
            <a:srgbClr val="6361B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ea typeface="굴림" charset="-127"/>
              <a:cs typeface="+mn-cs"/>
            </a:endParaRPr>
          </a:p>
        </p:txBody>
      </p:sp>
      <p:sp>
        <p:nvSpPr>
          <p:cNvPr id="16" name="Line 194"/>
          <p:cNvSpPr>
            <a:spLocks noChangeShapeType="1"/>
          </p:cNvSpPr>
          <p:nvPr userDrawn="1"/>
        </p:nvSpPr>
        <p:spPr bwMode="gray">
          <a:xfrm>
            <a:off x="226419" y="1064718"/>
            <a:ext cx="8675591" cy="0"/>
          </a:xfrm>
          <a:prstGeom prst="line">
            <a:avLst/>
          </a:prstGeom>
          <a:solidFill>
            <a:srgbClr val="592A03"/>
          </a:solidFill>
          <a:ln w="19050">
            <a:solidFill>
              <a:srgbClr val="6361BA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핵심정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3"/>
          <p:cNvSpPr>
            <a:spLocks noChangeArrowheads="1"/>
          </p:cNvSpPr>
          <p:nvPr userDrawn="1"/>
        </p:nvSpPr>
        <p:spPr bwMode="auto">
          <a:xfrm>
            <a:off x="0" y="0"/>
            <a:ext cx="9144000" cy="21113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>
              <a:ea typeface="굴림" charset="-127"/>
            </a:endParaRPr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295275" y="1489075"/>
            <a:ext cx="8524875" cy="4313238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3246845" y="6373813"/>
            <a:ext cx="25090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ea typeface="굴림" charset="-127"/>
              </a:rPr>
              <a:t>Copyright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© 2017 </a:t>
            </a:r>
            <a:r>
              <a:rPr lang="en-US" altLang="ko-KR" sz="1000" dirty="0" err="1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Hanbit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  <a:latin typeface="굴림" charset="-127"/>
                <a:ea typeface="굴림" charset="-127"/>
              </a:rPr>
              <a:t>All rights reserved.</a:t>
            </a:r>
            <a:endParaRPr lang="ko-KR" altLang="ko-KR" sz="1000" dirty="0" smtClean="0">
              <a:solidFill>
                <a:schemeClr val="bg1">
                  <a:lumMod val="65000"/>
                </a:schemeClr>
              </a:solidFill>
              <a:ea typeface="굴림" charset="-127"/>
            </a:endParaRPr>
          </a:p>
        </p:txBody>
      </p:sp>
      <p:sp>
        <p:nvSpPr>
          <p:cNvPr id="16" name="TextBox 6"/>
          <p:cNvSpPr txBox="1">
            <a:spLocks noChangeArrowheads="1"/>
          </p:cNvSpPr>
          <p:nvPr userDrawn="1"/>
        </p:nvSpPr>
        <p:spPr bwMode="auto">
          <a:xfrm>
            <a:off x="158750" y="266700"/>
            <a:ext cx="8516938" cy="5238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2800" dirty="0" smtClean="0">
                <a:latin typeface="HY견고딕" pitchFamily="18" charset="-127"/>
                <a:ea typeface="HY견고딕" pitchFamily="18" charset="-127"/>
              </a:rPr>
              <a:t>핵심정리</a:t>
            </a:r>
          </a:p>
        </p:txBody>
      </p:sp>
      <p:pic>
        <p:nvPicPr>
          <p:cNvPr id="17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3200" y="684213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193"/>
          <p:cNvSpPr>
            <a:spLocks noChangeArrowheads="1"/>
          </p:cNvSpPr>
          <p:nvPr userDrawn="1"/>
        </p:nvSpPr>
        <p:spPr bwMode="gray">
          <a:xfrm>
            <a:off x="226419" y="941402"/>
            <a:ext cx="2341607" cy="131762"/>
          </a:xfrm>
          <a:prstGeom prst="rect">
            <a:avLst/>
          </a:prstGeom>
          <a:solidFill>
            <a:srgbClr val="6361B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ea typeface="굴림" charset="-127"/>
              <a:cs typeface="+mn-cs"/>
            </a:endParaRPr>
          </a:p>
        </p:txBody>
      </p:sp>
      <p:sp>
        <p:nvSpPr>
          <p:cNvPr id="19" name="Line 194"/>
          <p:cNvSpPr>
            <a:spLocks noChangeShapeType="1"/>
          </p:cNvSpPr>
          <p:nvPr userDrawn="1"/>
        </p:nvSpPr>
        <p:spPr bwMode="gray">
          <a:xfrm>
            <a:off x="226419" y="1064718"/>
            <a:ext cx="8675591" cy="0"/>
          </a:xfrm>
          <a:prstGeom prst="line">
            <a:avLst/>
          </a:prstGeom>
          <a:solidFill>
            <a:srgbClr val="592A03"/>
          </a:solidFill>
          <a:ln w="19050">
            <a:solidFill>
              <a:srgbClr val="6361BA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800">
              <a:solidFill>
                <a:srgbClr val="000000"/>
              </a:solidFill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5275" y="1489075"/>
            <a:ext cx="8524875" cy="431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ko-KR" smtClean="0"/>
              <a:t>Textmasterformate durch Klicken bearbeiten</a:t>
            </a:r>
          </a:p>
          <a:p>
            <a:pPr lvl="1"/>
            <a:r>
              <a:rPr lang="de-DE" altLang="ko-KR" smtClean="0"/>
              <a:t>Zweite Ebene</a:t>
            </a:r>
          </a:p>
          <a:p>
            <a:pPr lvl="2"/>
            <a:r>
              <a:rPr lang="de-DE" altLang="ko-KR" smtClean="0"/>
              <a:t>Dritte Ebene</a:t>
            </a:r>
          </a:p>
          <a:p>
            <a:pPr lvl="3"/>
            <a:r>
              <a:rPr lang="de-DE" altLang="ko-KR" smtClean="0"/>
              <a:t>Vierte Ebene</a:t>
            </a:r>
          </a:p>
          <a:p>
            <a:pPr lvl="4"/>
            <a:r>
              <a:rPr lang="de-DE" altLang="ko-KR" smtClean="0"/>
              <a:t>Fünfte Ebene</a:t>
            </a:r>
          </a:p>
        </p:txBody>
      </p:sp>
      <p:sp>
        <p:nvSpPr>
          <p:cNvPr id="110595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365875"/>
            <a:ext cx="2895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noProof="1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endParaRPr lang="ko-KR"/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00038" y="411163"/>
            <a:ext cx="85201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ko-KR" smtClean="0"/>
              <a:t>Klicken Sie, um das Titelformat zu bearbeiten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gray">
          <a:xfrm>
            <a:off x="219075" y="6365875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de-DE" altLang="ko-KR" sz="1000">
                <a:ea typeface="굴림" charset="-127"/>
              </a:rPr>
              <a:t>Page </a:t>
            </a:r>
            <a:r>
              <a:rPr lang="de-DE" altLang="ko-KR" sz="1000">
                <a:ea typeface="굴림" charset="-127"/>
                <a:sym typeface="Wingdings" pitchFamily="2" charset="2"/>
              </a:rPr>
              <a:t></a:t>
            </a:r>
            <a:r>
              <a:rPr lang="de-DE" altLang="ko-KR" sz="1000">
                <a:ea typeface="굴림" charset="-127"/>
              </a:rPr>
              <a:t> </a:t>
            </a:r>
            <a:fld id="{86F4A8A0-048C-4620-A43C-923312CDEA00}" type="slidenum">
              <a:rPr lang="de-DE" altLang="ko-KR" sz="1000">
                <a:ea typeface="굴림" charset="-127"/>
              </a:rPr>
              <a:pPr/>
              <a:t>‹#›</a:t>
            </a:fld>
            <a:endParaRPr lang="de-DE" altLang="ko-KR" sz="1000"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87" r:id="rId2"/>
    <p:sldLayoutId id="2147484079" r:id="rId3"/>
    <p:sldLayoutId id="2147484080" r:id="rId4"/>
    <p:sldLayoutId id="2147484081" r:id="rId5"/>
    <p:sldLayoutId id="2147484082" r:id="rId6"/>
    <p:sldLayoutId id="2147484086" r:id="rId7"/>
    <p:sldLayoutId id="2147484083" r:id="rId8"/>
    <p:sldLayoutId id="2147484084" r:id="rId9"/>
    <p:sldLayoutId id="2147484085" r:id="rId10"/>
    <p:sldLayoutId id="2147484088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0"/>
        </a:spcBef>
        <a:spcAft>
          <a:spcPct val="4000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44500" indent="-261938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+mn-lt"/>
          <a:cs typeface="+mn-cs"/>
        </a:defRPr>
      </a:lvl2pPr>
      <a:lvl3pPr marL="720725" indent="-274638" algn="l" rtl="0" eaLnBrk="0" fontAlgn="base" hangingPunct="0">
        <a:spcBef>
          <a:spcPct val="0"/>
        </a:spcBef>
        <a:spcAft>
          <a:spcPct val="40000"/>
        </a:spcAft>
        <a:buChar char="•"/>
        <a:defRPr>
          <a:solidFill>
            <a:schemeClr val="tx1"/>
          </a:solidFill>
          <a:latin typeface="+mn-lt"/>
          <a:cs typeface="+mn-cs"/>
        </a:defRPr>
      </a:lvl3pPr>
      <a:lvl4pPr marL="987425" indent="-265113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1254125" indent="-265113" algn="l" rtl="0" eaLnBrk="0" fontAlgn="base" hangingPunct="0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17113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113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jpg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4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4" Type="http://schemas.openxmlformats.org/officeDocument/2006/relationships/image" Target="../media/image11.jpg"/><Relationship Id="rId5" Type="http://schemas.openxmlformats.org/officeDocument/2006/relationships/image" Target="../media/image4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4" Type="http://schemas.openxmlformats.org/officeDocument/2006/relationships/image" Target="../media/image11.jpg"/><Relationship Id="rId5" Type="http://schemas.openxmlformats.org/officeDocument/2006/relationships/image" Target="../media/image4.png"/><Relationship Id="rId6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4" Type="http://schemas.openxmlformats.org/officeDocument/2006/relationships/image" Target="../media/image11.jpg"/><Relationship Id="rId5" Type="http://schemas.openxmlformats.org/officeDocument/2006/relationships/image" Target="../media/image4.png"/><Relationship Id="rId6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Relationship Id="rId3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4.png"/><Relationship Id="rId5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4" Type="http://schemas.openxmlformats.org/officeDocument/2006/relationships/image" Target="../media/image30.jp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7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8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4" Type="http://schemas.openxmlformats.org/officeDocument/2006/relationships/image" Target="../media/image30.jp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9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1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4" Type="http://schemas.openxmlformats.org/officeDocument/2006/relationships/image" Target="../media/image4.png"/><Relationship Id="rId5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4.png"/><Relationship Id="rId3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8.png"/><Relationship Id="rId3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SQLite </a:t>
            </a:r>
            <a:r>
              <a:rPr lang="ko-KR" altLang="en-US" dirty="0"/>
              <a:t>기본 ▶</a:t>
            </a:r>
            <a:r>
              <a:rPr lang="en-US" altLang="ko-KR" sz="2400" dirty="0"/>
              <a:t>SQLite</a:t>
            </a:r>
            <a:r>
              <a:rPr lang="ko-KR" altLang="en-US" sz="2400" dirty="0"/>
              <a:t>에서 데이터베이스 </a:t>
            </a:r>
            <a:r>
              <a:rPr lang="ko-KR" altLang="en-US" sz="2400" dirty="0" smtClean="0"/>
              <a:t>구축</a:t>
            </a:r>
            <a:r>
              <a:rPr lang="en-US" altLang="ko-KR" sz="2400" dirty="0" smtClean="0"/>
              <a:t>[2/10]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안드로이드 프로젝트 생성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프로젝트 </a:t>
            </a:r>
            <a:r>
              <a:rPr lang="ko-KR" altLang="en-US" sz="1600" b="1" dirty="0" smtClean="0"/>
              <a:t>이름 </a:t>
            </a:r>
            <a:r>
              <a:rPr lang="en-US" altLang="ko-KR" sz="1600" b="1" dirty="0" smtClean="0"/>
              <a:t>: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Project12_1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패키지 </a:t>
            </a:r>
            <a:r>
              <a:rPr lang="ko-KR" altLang="en-US" sz="1600" b="1" dirty="0" smtClean="0"/>
              <a:t>이름 </a:t>
            </a:r>
            <a:r>
              <a:rPr lang="en-US" altLang="ko-KR" sz="1600" b="1" dirty="0" smtClean="0"/>
              <a:t>: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com.cookandroid.project12_1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/>
          </a:p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프로젝트를 실행해서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AVD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가동 </a:t>
            </a:r>
            <a:endParaRPr lang="en-US" altLang="ko-KR" sz="16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91" y="1188488"/>
            <a:ext cx="8210550" cy="600075"/>
          </a:xfrm>
          <a:prstGeom prst="rect">
            <a:avLst/>
          </a:prstGeom>
        </p:spPr>
      </p:pic>
      <p:pic>
        <p:nvPicPr>
          <p:cNvPr id="5" name="Picture 4" descr="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3" y="1115247"/>
            <a:ext cx="855957" cy="73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657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SQLite </a:t>
            </a:r>
            <a:r>
              <a:rPr lang="ko-KR" altLang="en-US" dirty="0"/>
              <a:t>기본 ▶</a:t>
            </a:r>
            <a:r>
              <a:rPr lang="en-US" altLang="ko-KR" sz="2400" dirty="0"/>
              <a:t>SQLite</a:t>
            </a:r>
            <a:r>
              <a:rPr lang="ko-KR" altLang="en-US" sz="2400" dirty="0"/>
              <a:t>에서 데이터베이스 </a:t>
            </a:r>
            <a:r>
              <a:rPr lang="ko-KR" altLang="en-US" sz="2400" dirty="0" smtClean="0"/>
              <a:t>구축</a:t>
            </a:r>
            <a:r>
              <a:rPr lang="en-US" altLang="ko-KR" sz="2400" dirty="0" smtClean="0"/>
              <a:t>[3/10]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명령 프롬프트를 실행한 후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adb.exe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가 있는 폴더로 이동</a:t>
            </a:r>
            <a:endParaRPr lang="en-US" altLang="ko-KR" sz="1600" b="1" dirty="0"/>
          </a:p>
        </p:txBody>
      </p:sp>
      <p:pic>
        <p:nvPicPr>
          <p:cNvPr id="7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91" y="1188488"/>
            <a:ext cx="8210550" cy="600075"/>
          </a:xfrm>
          <a:prstGeom prst="rect">
            <a:avLst/>
          </a:prstGeom>
        </p:spPr>
      </p:pic>
      <p:pic>
        <p:nvPicPr>
          <p:cNvPr id="8" name="Picture 7" descr="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3" y="1115247"/>
            <a:ext cx="855957" cy="737552"/>
          </a:xfrm>
          <a:prstGeom prst="rect">
            <a:avLst/>
          </a:prstGeom>
        </p:spPr>
      </p:pic>
      <p:pic>
        <p:nvPicPr>
          <p:cNvPr id="6" name="Picture 5" descr="스크린샷 2017-02-28 오전 5.08.1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51" y="2411824"/>
            <a:ext cx="5778517" cy="351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967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SQLite </a:t>
            </a:r>
            <a:r>
              <a:rPr lang="ko-KR" altLang="en-US" dirty="0"/>
              <a:t>기본 ▶</a:t>
            </a:r>
            <a:r>
              <a:rPr lang="en-US" altLang="ko-KR" sz="2400" dirty="0"/>
              <a:t>SQLite</a:t>
            </a:r>
            <a:r>
              <a:rPr lang="ko-KR" altLang="en-US" sz="2400" dirty="0"/>
              <a:t>에서 데이터베이스 </a:t>
            </a:r>
            <a:r>
              <a:rPr lang="ko-KR" altLang="en-US" sz="2400" dirty="0" smtClean="0"/>
              <a:t>구축</a:t>
            </a:r>
            <a:r>
              <a:rPr lang="en-US" altLang="ko-KR" sz="2400" dirty="0" smtClean="0"/>
              <a:t>[4/10]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명령 프롬프트에서 다음 명령을 차례로 수행하면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SQLite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에 접속할 준비가 된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것임</a:t>
            </a:r>
            <a:endParaRPr lang="en-US" altLang="ko-KR" sz="1600" b="1" dirty="0"/>
          </a:p>
        </p:txBody>
      </p:sp>
      <p:pic>
        <p:nvPicPr>
          <p:cNvPr id="8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91" y="1188488"/>
            <a:ext cx="8210550" cy="600075"/>
          </a:xfrm>
          <a:prstGeom prst="rect">
            <a:avLst/>
          </a:prstGeom>
        </p:spPr>
      </p:pic>
      <p:pic>
        <p:nvPicPr>
          <p:cNvPr id="9" name="Picture 8" descr="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3" y="1115247"/>
            <a:ext cx="855957" cy="737552"/>
          </a:xfrm>
          <a:prstGeom prst="rect">
            <a:avLst/>
          </a:prstGeom>
        </p:spPr>
      </p:pic>
      <p:pic>
        <p:nvPicPr>
          <p:cNvPr id="5" name="Picture 4" descr="스크린샷 2017-02-28 오전 5.08.5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46" y="2450512"/>
            <a:ext cx="6167858" cy="2162043"/>
          </a:xfrm>
          <a:prstGeom prst="rect">
            <a:avLst/>
          </a:prstGeom>
        </p:spPr>
      </p:pic>
      <p:pic>
        <p:nvPicPr>
          <p:cNvPr id="10" name="Picture 9" descr="스크린샷 2017-02-28 오전 5.09.3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395" y="3232230"/>
            <a:ext cx="4769515" cy="347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612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SQLite </a:t>
            </a:r>
            <a:r>
              <a:rPr lang="ko-KR" altLang="en-US" dirty="0"/>
              <a:t>기본 ▶</a:t>
            </a:r>
            <a:r>
              <a:rPr lang="en-US" altLang="ko-KR" sz="2400" dirty="0"/>
              <a:t>SQLite</a:t>
            </a:r>
            <a:r>
              <a:rPr lang="ko-KR" altLang="en-US" sz="2400" dirty="0"/>
              <a:t>에서 데이터베이스 </a:t>
            </a:r>
            <a:r>
              <a:rPr lang="ko-KR" altLang="en-US" sz="2400" dirty="0" smtClean="0"/>
              <a:t>구축</a:t>
            </a:r>
            <a:r>
              <a:rPr lang="en-US" altLang="ko-KR" sz="2400" dirty="0" smtClean="0"/>
              <a:t>[5/10]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데이터베이스 생성</a:t>
            </a:r>
            <a:endParaRPr lang="en-US" altLang="ko-KR" sz="16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" y="2430166"/>
            <a:ext cx="7962900" cy="1085850"/>
          </a:xfrm>
          <a:prstGeom prst="rect">
            <a:avLst/>
          </a:prstGeom>
        </p:spPr>
      </p:pic>
      <p:pic>
        <p:nvPicPr>
          <p:cNvPr id="9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91" y="1188488"/>
            <a:ext cx="8210550" cy="600075"/>
          </a:xfrm>
          <a:prstGeom prst="rect">
            <a:avLst/>
          </a:prstGeom>
        </p:spPr>
      </p:pic>
      <p:pic>
        <p:nvPicPr>
          <p:cNvPr id="10" name="Picture 9" descr="1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3" y="1115247"/>
            <a:ext cx="855957" cy="737552"/>
          </a:xfrm>
          <a:prstGeom prst="rect">
            <a:avLst/>
          </a:prstGeom>
        </p:spPr>
      </p:pic>
      <p:pic>
        <p:nvPicPr>
          <p:cNvPr id="6" name="Picture 5" descr="스크린샷 2017-02-28 오전 5.10.2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37" y="3677270"/>
            <a:ext cx="6797201" cy="242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962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SQLite </a:t>
            </a:r>
            <a:r>
              <a:rPr lang="ko-KR" altLang="en-US" dirty="0"/>
              <a:t>기본 ▶</a:t>
            </a:r>
            <a:r>
              <a:rPr lang="en-US" altLang="ko-KR" sz="2400" dirty="0"/>
              <a:t>SQLite</a:t>
            </a:r>
            <a:r>
              <a:rPr lang="ko-KR" altLang="en-US" sz="2400" dirty="0"/>
              <a:t>에서 데이터베이스 </a:t>
            </a:r>
            <a:r>
              <a:rPr lang="ko-KR" altLang="en-US" sz="2400" dirty="0" smtClean="0"/>
              <a:t>구축</a:t>
            </a:r>
            <a:r>
              <a:rPr lang="en-US" altLang="ko-KR" sz="2400" dirty="0" smtClean="0"/>
              <a:t>[6/10]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테이블 생성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회원 테이블을 생성하기 위한 코드</a:t>
            </a:r>
            <a:endParaRPr lang="en-US" altLang="ko-KR" sz="16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19" y="2366592"/>
            <a:ext cx="7934325" cy="5810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69" y="3402837"/>
            <a:ext cx="5758587" cy="1344820"/>
          </a:xfrm>
          <a:prstGeom prst="rect">
            <a:avLst/>
          </a:prstGeom>
        </p:spPr>
      </p:pic>
      <p:pic>
        <p:nvPicPr>
          <p:cNvPr id="10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91" y="1188488"/>
            <a:ext cx="8210550" cy="600075"/>
          </a:xfrm>
          <a:prstGeom prst="rect">
            <a:avLst/>
          </a:prstGeom>
        </p:spPr>
      </p:pic>
      <p:pic>
        <p:nvPicPr>
          <p:cNvPr id="11" name="Picture 10" descr="1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3" y="1115247"/>
            <a:ext cx="855957" cy="737552"/>
          </a:xfrm>
          <a:prstGeom prst="rect">
            <a:avLst/>
          </a:prstGeom>
        </p:spPr>
      </p:pic>
      <p:pic>
        <p:nvPicPr>
          <p:cNvPr id="5" name="Picture 4" descr="스크린샷 2017-02-28 오전 5.11.15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950" y="4549081"/>
            <a:ext cx="6382846" cy="211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086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SQLite </a:t>
            </a:r>
            <a:r>
              <a:rPr lang="ko-KR" altLang="en-US" dirty="0"/>
              <a:t>기본 ▶</a:t>
            </a:r>
            <a:r>
              <a:rPr lang="en-US" altLang="ko-KR" sz="2400" dirty="0"/>
              <a:t>SQLite</a:t>
            </a:r>
            <a:r>
              <a:rPr lang="ko-KR" altLang="en-US" sz="2400" dirty="0"/>
              <a:t>에서 데이터베이스 </a:t>
            </a:r>
            <a:r>
              <a:rPr lang="ko-KR" altLang="en-US" sz="2400" dirty="0" smtClean="0"/>
              <a:t>구축</a:t>
            </a:r>
            <a:r>
              <a:rPr lang="en-US" altLang="ko-KR" sz="2400" dirty="0" smtClean="0"/>
              <a:t>[7/10]</a:t>
            </a:r>
            <a:r>
              <a:rPr lang="ko-KR" altLang="en-US" sz="2400" dirty="0" smtClean="0"/>
              <a:t> </a:t>
            </a:r>
          </a:p>
        </p:txBody>
      </p:sp>
      <p:pic>
        <p:nvPicPr>
          <p:cNvPr id="2" name="Picture 1" descr="스크린샷 2017-02-28 오전 5.11.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09" y="1313312"/>
            <a:ext cx="8744822" cy="390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323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SQLite </a:t>
            </a:r>
            <a:r>
              <a:rPr lang="ko-KR" altLang="en-US" dirty="0"/>
              <a:t>기본 ▶</a:t>
            </a:r>
            <a:r>
              <a:rPr lang="en-US" altLang="ko-KR" sz="2400" dirty="0"/>
              <a:t>SQLite</a:t>
            </a:r>
            <a:r>
              <a:rPr lang="ko-KR" altLang="en-US" sz="2400" dirty="0"/>
              <a:t>에서 데이터베이스 </a:t>
            </a:r>
            <a:r>
              <a:rPr lang="ko-KR" altLang="en-US" sz="2400" dirty="0" smtClean="0"/>
              <a:t>구축</a:t>
            </a:r>
            <a:r>
              <a:rPr lang="en-US" altLang="ko-KR" sz="2400" dirty="0" smtClean="0"/>
              <a:t>[8/10]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데이터 입력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회원 테이블에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개의 행을 입력하는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SQL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문</a:t>
            </a:r>
            <a:endParaRPr lang="en-US" altLang="ko-KR" sz="16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44" y="2366530"/>
            <a:ext cx="7924800" cy="6286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44" y="3337444"/>
            <a:ext cx="5673942" cy="1349002"/>
          </a:xfrm>
          <a:prstGeom prst="rect">
            <a:avLst/>
          </a:prstGeom>
        </p:spPr>
      </p:pic>
      <p:pic>
        <p:nvPicPr>
          <p:cNvPr id="9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91" y="1188488"/>
            <a:ext cx="8210550" cy="600075"/>
          </a:xfrm>
          <a:prstGeom prst="rect">
            <a:avLst/>
          </a:prstGeom>
        </p:spPr>
      </p:pic>
      <p:pic>
        <p:nvPicPr>
          <p:cNvPr id="11" name="Picture 10" descr="1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3" y="1115247"/>
            <a:ext cx="855957" cy="737552"/>
          </a:xfrm>
          <a:prstGeom prst="rect">
            <a:avLst/>
          </a:prstGeom>
        </p:spPr>
      </p:pic>
      <p:pic>
        <p:nvPicPr>
          <p:cNvPr id="6" name="Picture 5" descr="스크린샷 2017-02-28 오전 5.12.48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900" y="4774240"/>
            <a:ext cx="6055989" cy="199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810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SQLite </a:t>
            </a:r>
            <a:r>
              <a:rPr lang="ko-KR" altLang="en-US" dirty="0"/>
              <a:t>기본 ▶</a:t>
            </a:r>
            <a:r>
              <a:rPr lang="en-US" altLang="ko-KR" sz="2400" dirty="0"/>
              <a:t>SQLite</a:t>
            </a:r>
            <a:r>
              <a:rPr lang="ko-KR" altLang="en-US" sz="2400" dirty="0"/>
              <a:t>에서 데이터베이스 </a:t>
            </a:r>
            <a:r>
              <a:rPr lang="ko-KR" altLang="en-US" sz="2400" dirty="0" smtClean="0"/>
              <a:t>구축</a:t>
            </a:r>
            <a:r>
              <a:rPr lang="en-US" altLang="ko-KR" sz="2400" dirty="0" smtClean="0"/>
              <a:t>[9/10]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데이터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조회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·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활용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데이터를 조회하는 몇 가지 예</a:t>
            </a:r>
            <a:endParaRPr lang="en-US" altLang="ko-KR" sz="16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2354654"/>
            <a:ext cx="7924800" cy="6286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94" y="3409856"/>
            <a:ext cx="4523963" cy="1209645"/>
          </a:xfrm>
          <a:prstGeom prst="rect">
            <a:avLst/>
          </a:prstGeom>
        </p:spPr>
      </p:pic>
      <p:pic>
        <p:nvPicPr>
          <p:cNvPr id="10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91" y="1188488"/>
            <a:ext cx="8210550" cy="600075"/>
          </a:xfrm>
          <a:prstGeom prst="rect">
            <a:avLst/>
          </a:prstGeom>
        </p:spPr>
      </p:pic>
      <p:pic>
        <p:nvPicPr>
          <p:cNvPr id="11" name="Picture 10" descr="1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3" y="1115247"/>
            <a:ext cx="855957" cy="737552"/>
          </a:xfrm>
          <a:prstGeom prst="rect">
            <a:avLst/>
          </a:prstGeom>
        </p:spPr>
      </p:pic>
      <p:pic>
        <p:nvPicPr>
          <p:cNvPr id="5" name="Picture 4" descr="스크린샷 2017-02-28 오전 5.13.40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018" y="3946242"/>
            <a:ext cx="4373471" cy="268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619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스크린샷 2017-02-28 오전 5.14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25" y="1273600"/>
            <a:ext cx="8167415" cy="2498772"/>
          </a:xfrm>
          <a:prstGeom prst="rect">
            <a:avLst/>
          </a:prstGeom>
        </p:spPr>
      </p:pic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7" y="330200"/>
            <a:ext cx="8760835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1. SQLite </a:t>
            </a:r>
            <a:r>
              <a:rPr lang="ko-KR" altLang="en-US" dirty="0"/>
              <a:t>기본 ▶</a:t>
            </a:r>
            <a:r>
              <a:rPr lang="en-US" altLang="ko-KR" sz="2400" dirty="0"/>
              <a:t>SQLite</a:t>
            </a:r>
            <a:r>
              <a:rPr lang="ko-KR" altLang="en-US" sz="2400" dirty="0"/>
              <a:t>에서 데이터베이스 </a:t>
            </a:r>
            <a:r>
              <a:rPr lang="ko-KR" altLang="en-US" sz="2400" dirty="0" smtClean="0"/>
              <a:t>구축</a:t>
            </a:r>
            <a:r>
              <a:rPr lang="en-US" altLang="ko-KR" sz="2400" dirty="0" smtClean="0"/>
              <a:t>[10/10]</a:t>
            </a:r>
            <a:r>
              <a:rPr lang="ko-KR" altLang="en-US" sz="2400" dirty="0" smtClean="0"/>
              <a:t> </a:t>
            </a:r>
          </a:p>
        </p:txBody>
      </p:sp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3" y="1177207"/>
            <a:ext cx="855957" cy="73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19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843962" cy="6477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SQLite </a:t>
            </a:r>
            <a:r>
              <a:rPr lang="ko-KR" altLang="en-US" dirty="0" smtClean="0"/>
              <a:t>활용 ▶</a:t>
            </a:r>
            <a:r>
              <a:rPr lang="en-US" altLang="ko-KR" sz="2400" dirty="0" smtClean="0"/>
              <a:t>SQLite </a:t>
            </a:r>
            <a:r>
              <a:rPr lang="ko-KR" altLang="en-US" sz="2400" dirty="0" smtClean="0"/>
              <a:t>프로그래밍</a:t>
            </a:r>
            <a:r>
              <a:rPr lang="en-US" altLang="ko-KR" sz="2400" dirty="0" smtClean="0"/>
              <a:t>[1/12]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안드로이드 </a:t>
            </a: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앱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개발을 위한 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SQLite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동작 방식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SQLiteOpenHelper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클래스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SQLiteDatabase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클래스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, Cursor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인터페이스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활용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45" y="2541843"/>
            <a:ext cx="7029778" cy="319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368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3"/>
          <p:cNvSpPr>
            <a:spLocks noGrp="1"/>
          </p:cNvSpPr>
          <p:nvPr>
            <p:ph type="ctrTitle"/>
          </p:nvPr>
        </p:nvSpPr>
        <p:spPr>
          <a:xfrm>
            <a:off x="806450" y="901700"/>
            <a:ext cx="7485063" cy="10810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/>
            <a:r>
              <a:rPr lang="en-US" altLang="ko-KR" sz="4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12</a:t>
            </a:r>
            <a:r>
              <a:rPr lang="en-US" altLang="ko-KR" sz="4000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4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저장과 관리</a:t>
            </a:r>
            <a:endParaRPr lang="ko-KR" altLang="en-US" sz="1800" b="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843962" cy="6477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SQLite </a:t>
            </a:r>
            <a:r>
              <a:rPr lang="ko-KR" altLang="en-US" dirty="0" smtClean="0"/>
              <a:t>활용 ▶</a:t>
            </a:r>
            <a:r>
              <a:rPr lang="en-US" altLang="ko-KR" sz="2400" dirty="0" smtClean="0"/>
              <a:t>SQLite </a:t>
            </a:r>
            <a:r>
              <a:rPr lang="ko-KR" altLang="en-US" sz="2400" dirty="0" smtClean="0"/>
              <a:t>프로그래밍</a:t>
            </a:r>
            <a:r>
              <a:rPr lang="en-US" altLang="ko-KR" sz="2400" dirty="0" smtClean="0"/>
              <a:t>[2/12]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각 클래스에서 주로 사용되는 </a:t>
            </a: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메소드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1" descr="스크린샷 2017-02-28 오전 5.15.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61" y="2072960"/>
            <a:ext cx="8236491" cy="450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852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2. SQLite </a:t>
            </a:r>
            <a:r>
              <a:rPr lang="ko-KR" altLang="en-US" dirty="0"/>
              <a:t>활용 ▶</a:t>
            </a:r>
            <a:r>
              <a:rPr lang="en-US" altLang="ko-KR" sz="2400" dirty="0"/>
              <a:t>SQLite </a:t>
            </a:r>
            <a:r>
              <a:rPr lang="ko-KR" altLang="en-US" sz="2400" dirty="0" smtClean="0"/>
              <a:t>프로그래밍</a:t>
            </a:r>
            <a:r>
              <a:rPr lang="en-US" altLang="ko-KR" sz="2400" dirty="0" smtClean="0"/>
              <a:t>[3/12]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안드로이드 프로젝트 생성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프로젝트 </a:t>
            </a:r>
            <a:r>
              <a:rPr lang="ko-KR" altLang="en-US" sz="1600" b="1" dirty="0" smtClean="0"/>
              <a:t>이름 </a:t>
            </a:r>
            <a:r>
              <a:rPr lang="en-US" altLang="ko-KR" sz="1600" b="1" dirty="0" smtClean="0"/>
              <a:t>: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Project12_2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패키지 </a:t>
            </a:r>
            <a:r>
              <a:rPr lang="ko-KR" altLang="en-US" sz="1600" b="1" dirty="0" smtClean="0"/>
              <a:t>이름 </a:t>
            </a:r>
            <a:r>
              <a:rPr lang="en-US" altLang="ko-KR" sz="1600" b="1" dirty="0" smtClean="0"/>
              <a:t>: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com.cookandroid.project12_2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/>
          </a:p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화면 디자인 및 편집 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400" b="1" dirty="0" err="1"/>
              <a:t>리니어레이아웃</a:t>
            </a:r>
            <a:r>
              <a:rPr lang="en-US" altLang="ko-KR" sz="1400" b="1" dirty="0"/>
              <a:t>1 : </a:t>
            </a:r>
            <a:r>
              <a:rPr lang="ko-KR" altLang="en-US" sz="1400" b="1" dirty="0" err="1"/>
              <a:t>텍스트뷰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개</a:t>
            </a:r>
            <a:r>
              <a:rPr lang="en-US" altLang="ko-KR" sz="1400" b="1" dirty="0"/>
              <a:t>, </a:t>
            </a:r>
            <a:r>
              <a:rPr lang="ko-KR" altLang="en-US" sz="1400" b="1" dirty="0" err="1"/>
              <a:t>에디트텍스트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edtName</a:t>
            </a:r>
            <a:r>
              <a:rPr lang="en-US" altLang="ko-KR" sz="1400" b="1" dirty="0"/>
              <a:t>) 1</a:t>
            </a:r>
            <a:r>
              <a:rPr lang="ko-KR" altLang="en-US" sz="1400" b="1" dirty="0"/>
              <a:t>개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400" b="1" dirty="0" err="1" smtClean="0"/>
              <a:t>리니어레이아웃</a:t>
            </a:r>
            <a:r>
              <a:rPr lang="en-US" altLang="ko-KR" sz="1400" b="1" dirty="0"/>
              <a:t>2 : </a:t>
            </a:r>
            <a:r>
              <a:rPr lang="ko-KR" altLang="en-US" sz="1400" b="1" dirty="0" err="1"/>
              <a:t>텍스트뷰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개</a:t>
            </a:r>
            <a:r>
              <a:rPr lang="en-US" altLang="ko-KR" sz="1400" b="1" dirty="0"/>
              <a:t>, </a:t>
            </a:r>
            <a:r>
              <a:rPr lang="ko-KR" altLang="en-US" sz="1400" b="1" dirty="0" err="1"/>
              <a:t>에디트텍스트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edtNumber</a:t>
            </a:r>
            <a:r>
              <a:rPr lang="en-US" altLang="ko-KR" sz="1400" b="1" dirty="0"/>
              <a:t>) 1</a:t>
            </a:r>
            <a:r>
              <a:rPr lang="ko-KR" altLang="en-US" sz="1400" b="1" dirty="0"/>
              <a:t>개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400" b="1" dirty="0" err="1" smtClean="0"/>
              <a:t>리니어레이아웃</a:t>
            </a:r>
            <a:r>
              <a:rPr lang="en-US" altLang="ko-KR" sz="1400" b="1" dirty="0"/>
              <a:t>3 : </a:t>
            </a:r>
            <a:r>
              <a:rPr lang="ko-KR" altLang="en-US" sz="1400" b="1" dirty="0"/>
              <a:t>버튼 </a:t>
            </a:r>
            <a:r>
              <a:rPr lang="en-US" altLang="ko-KR" sz="1400" b="1" dirty="0"/>
              <a:t>3</a:t>
            </a:r>
            <a:r>
              <a:rPr lang="ko-KR" altLang="en-US" sz="1400" b="1" dirty="0"/>
              <a:t>개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btnInit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btnInsert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btnSelect</a:t>
            </a:r>
            <a:r>
              <a:rPr lang="en-US" altLang="ko-KR" sz="1400" b="1" dirty="0"/>
              <a:t>)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400" b="1" dirty="0" err="1" smtClean="0"/>
              <a:t>리니어레이아웃</a:t>
            </a:r>
            <a:r>
              <a:rPr lang="en-US" altLang="ko-KR" sz="1400" b="1" dirty="0"/>
              <a:t>4 : </a:t>
            </a:r>
            <a:r>
              <a:rPr lang="ko-KR" altLang="en-US" sz="1400" b="1" dirty="0" err="1"/>
              <a:t>에디트텍스트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2</a:t>
            </a:r>
            <a:r>
              <a:rPr lang="ko-KR" altLang="en-US" sz="1400" b="1" dirty="0" smtClean="0"/>
              <a:t>개</a:t>
            </a:r>
            <a:endParaRPr lang="en-US" altLang="ko-KR" sz="1400" b="1" dirty="0" smtClean="0"/>
          </a:p>
          <a:p>
            <a:pPr marL="539750" lvl="2" indent="0">
              <a:buNone/>
            </a:pPr>
            <a:r>
              <a:rPr lang="en-US" altLang="ko-KR" sz="1400" b="1" dirty="0"/>
              <a:t>	</a:t>
            </a:r>
            <a:r>
              <a:rPr lang="en-US" altLang="ko-KR" sz="1400" b="1" dirty="0" smtClean="0"/>
              <a:t>	         (</a:t>
            </a:r>
            <a:r>
              <a:rPr lang="en-US" altLang="ko-KR" sz="1400" b="1" dirty="0" err="1"/>
              <a:t>edtNameResult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edtNumberResult</a:t>
            </a:r>
            <a:r>
              <a:rPr lang="en-US" altLang="ko-KR" sz="1600" b="1" dirty="0"/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98" y="1193250"/>
            <a:ext cx="8201025" cy="5905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491" y="5884339"/>
            <a:ext cx="2257598" cy="161257"/>
          </a:xfrm>
          <a:prstGeom prst="rect">
            <a:avLst/>
          </a:prstGeom>
        </p:spPr>
      </p:pic>
      <p:pic>
        <p:nvPicPr>
          <p:cNvPr id="9" name="Picture 8" descr="1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5" y="1115247"/>
            <a:ext cx="855957" cy="737552"/>
          </a:xfrm>
          <a:prstGeom prst="rect">
            <a:avLst/>
          </a:prstGeom>
        </p:spPr>
      </p:pic>
      <p:pic>
        <p:nvPicPr>
          <p:cNvPr id="2" name="Picture 1" descr="스크린샷 2017-02-28 오전 5.16.37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635" y="1953376"/>
            <a:ext cx="2413000" cy="38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196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2. SQLite </a:t>
            </a:r>
            <a:r>
              <a:rPr lang="ko-KR" altLang="en-US" dirty="0"/>
              <a:t>활용 ▶</a:t>
            </a:r>
            <a:r>
              <a:rPr lang="en-US" altLang="ko-KR" sz="2400" dirty="0"/>
              <a:t>SQLite </a:t>
            </a:r>
            <a:r>
              <a:rPr lang="ko-KR" altLang="en-US" sz="2400" dirty="0" smtClean="0"/>
              <a:t>프로그래밍</a:t>
            </a:r>
            <a:r>
              <a:rPr lang="en-US" altLang="ko-KR" sz="2400" dirty="0" smtClean="0"/>
              <a:t>[4/12]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화면 디자인 및 편집 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02" y="2436550"/>
            <a:ext cx="4095051" cy="353106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617" y="2638997"/>
            <a:ext cx="4079565" cy="1157912"/>
          </a:xfrm>
          <a:prstGeom prst="rect">
            <a:avLst/>
          </a:prstGeom>
        </p:spPr>
      </p:pic>
      <p:pic>
        <p:nvPicPr>
          <p:cNvPr id="9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98" y="1193250"/>
            <a:ext cx="8201025" cy="590550"/>
          </a:xfrm>
          <a:prstGeom prst="rect">
            <a:avLst/>
          </a:prstGeom>
        </p:spPr>
      </p:pic>
      <p:pic>
        <p:nvPicPr>
          <p:cNvPr id="10" name="Picture 9" descr="1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5" y="1115247"/>
            <a:ext cx="855957" cy="73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21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2. SQLite </a:t>
            </a:r>
            <a:r>
              <a:rPr lang="ko-KR" altLang="en-US" dirty="0"/>
              <a:t>활용 ▶</a:t>
            </a:r>
            <a:r>
              <a:rPr lang="en-US" altLang="ko-KR" sz="2400" dirty="0"/>
              <a:t>SQLite </a:t>
            </a:r>
            <a:r>
              <a:rPr lang="ko-KR" altLang="en-US" sz="2400" dirty="0" smtClean="0"/>
              <a:t>프로그래밍</a:t>
            </a:r>
            <a:r>
              <a:rPr lang="en-US" altLang="ko-KR" sz="2400" dirty="0" smtClean="0"/>
              <a:t>[5/12]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Java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코드 작성 및 수정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SQLiteOpenHelper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클래스에서 상속받은 클래스를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정의한 후 </a:t>
            </a:r>
            <a:r>
              <a:rPr lang="ko-KR" altLang="en-US" sz="1600" b="1" dirty="0" err="1">
                <a:latin typeface="맑은 고딕" pitchFamily="50" charset="-127"/>
                <a:ea typeface="맑은 고딕" pitchFamily="50" charset="-127"/>
              </a:rPr>
              <a:t>생성자를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수정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21" y="2788639"/>
            <a:ext cx="4574598" cy="3688133"/>
          </a:xfrm>
          <a:prstGeom prst="rect">
            <a:avLst/>
          </a:prstGeom>
        </p:spPr>
      </p:pic>
      <p:pic>
        <p:nvPicPr>
          <p:cNvPr id="7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98" y="1193250"/>
            <a:ext cx="8201025" cy="590550"/>
          </a:xfrm>
          <a:prstGeom prst="rect">
            <a:avLst/>
          </a:prstGeom>
        </p:spPr>
      </p:pic>
      <p:pic>
        <p:nvPicPr>
          <p:cNvPr id="8" name="Picture 7" descr="1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5" y="1115247"/>
            <a:ext cx="855957" cy="73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837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2. SQLite </a:t>
            </a:r>
            <a:r>
              <a:rPr lang="ko-KR" altLang="en-US" dirty="0"/>
              <a:t>활용 ▶</a:t>
            </a:r>
            <a:r>
              <a:rPr lang="en-US" altLang="ko-KR" sz="2400" dirty="0"/>
              <a:t>SQLite </a:t>
            </a:r>
            <a:r>
              <a:rPr lang="ko-KR" altLang="en-US" sz="2400" dirty="0" smtClean="0"/>
              <a:t>프로그래밍</a:t>
            </a:r>
            <a:r>
              <a:rPr lang="en-US" altLang="ko-KR" sz="2400" dirty="0" smtClean="0"/>
              <a:t>[6/12]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 err="1">
                <a:latin typeface="맑은 고딕" pitchFamily="50" charset="-127"/>
                <a:ea typeface="맑은 고딕" pitchFamily="50" charset="-127"/>
              </a:rPr>
              <a:t>myDBHelper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클래스의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onCreate( )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600" b="1" dirty="0" err="1">
                <a:latin typeface="맑은 고딕" pitchFamily="50" charset="-127"/>
                <a:ea typeface="맑은 고딕" pitchFamily="50" charset="-127"/>
              </a:rPr>
              <a:t>onUpgrade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( ) </a:t>
            </a:r>
            <a:r>
              <a:rPr lang="ko-KR" altLang="en-US" sz="1600" b="1" dirty="0" err="1" smtClean="0">
                <a:latin typeface="맑은 고딕" pitchFamily="50" charset="-127"/>
                <a:ea typeface="맑은 고딕" pitchFamily="50" charset="-127"/>
              </a:rPr>
              <a:t>메소드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코딩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onCreate( ) </a:t>
            </a:r>
            <a:r>
              <a:rPr lang="ko-KR" altLang="en-US" sz="1600" b="1" dirty="0" err="1">
                <a:latin typeface="맑은 고딕" pitchFamily="50" charset="-127"/>
                <a:ea typeface="맑은 고딕" pitchFamily="50" charset="-127"/>
              </a:rPr>
              <a:t>메소드에는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테이블을 생성하는 기능을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코딩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 err="1" smtClean="0">
                <a:latin typeface="맑은 고딕" pitchFamily="50" charset="-127"/>
                <a:ea typeface="맑은 고딕" pitchFamily="50" charset="-127"/>
              </a:rPr>
              <a:t>onUpgrade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( ) </a:t>
            </a:r>
            <a:r>
              <a:rPr lang="ko-KR" altLang="en-US" sz="1600" b="1" dirty="0" err="1">
                <a:latin typeface="맑은 고딕" pitchFamily="50" charset="-127"/>
                <a:ea typeface="맑은 고딕" pitchFamily="50" charset="-127"/>
              </a:rPr>
              <a:t>메소드에서는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테이블을 삭제한 후 다시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생성</a:t>
            </a:r>
            <a:endParaRPr lang="en-US" altLang="ko-KR" sz="1600" b="1" dirty="0"/>
          </a:p>
        </p:txBody>
      </p:sp>
      <p:pic>
        <p:nvPicPr>
          <p:cNvPr id="7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98" y="1193250"/>
            <a:ext cx="8201025" cy="590550"/>
          </a:xfrm>
          <a:prstGeom prst="rect">
            <a:avLst/>
          </a:prstGeom>
        </p:spPr>
      </p:pic>
      <p:pic>
        <p:nvPicPr>
          <p:cNvPr id="8" name="Picture 7" descr="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5" y="1115247"/>
            <a:ext cx="855957" cy="737552"/>
          </a:xfrm>
          <a:prstGeom prst="rect">
            <a:avLst/>
          </a:prstGeom>
        </p:spPr>
      </p:pic>
      <p:pic>
        <p:nvPicPr>
          <p:cNvPr id="6" name="Picture 5" descr="스크린샷 2017-02-28 오전 5.18.5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27" y="3179181"/>
            <a:ext cx="7019723" cy="316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644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2. SQLite </a:t>
            </a:r>
            <a:r>
              <a:rPr lang="ko-KR" altLang="en-US" dirty="0"/>
              <a:t>활용 ▶</a:t>
            </a:r>
            <a:r>
              <a:rPr lang="en-US" altLang="ko-KR" sz="2400" dirty="0"/>
              <a:t>SQLite </a:t>
            </a:r>
            <a:r>
              <a:rPr lang="ko-KR" altLang="en-US" sz="2400" dirty="0" smtClean="0"/>
              <a:t>프로그래밍</a:t>
            </a:r>
            <a:r>
              <a:rPr lang="en-US" altLang="ko-KR" sz="2400" dirty="0" smtClean="0"/>
              <a:t>[7/12]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237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메인 </a:t>
            </a:r>
            <a:r>
              <a:rPr lang="ko-KR" altLang="en-US" sz="1600" b="1" dirty="0" err="1" smtClean="0">
                <a:latin typeface="맑은 고딕" pitchFamily="50" charset="-127"/>
                <a:ea typeface="맑은 고딕" pitchFamily="50" charset="-127"/>
              </a:rPr>
              <a:t>액티비티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 클래스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코딩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새로 생성한 </a:t>
            </a:r>
            <a:r>
              <a:rPr lang="en-US" altLang="ko-KR" sz="1600" b="1" dirty="0" err="1">
                <a:latin typeface="맑은 고딕" pitchFamily="50" charset="-127"/>
                <a:ea typeface="맑은 고딕" pitchFamily="50" charset="-127"/>
              </a:rPr>
              <a:t>myDBHelper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클래스 변수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 err="1" smtClean="0">
                <a:latin typeface="맑은 고딕" pitchFamily="50" charset="-127"/>
                <a:ea typeface="맑은 고딕" pitchFamily="50" charset="-127"/>
              </a:rPr>
              <a:t>에디트텍스트에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대응할 변수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개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버튼에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대응할 변수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개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 err="1" smtClean="0">
                <a:latin typeface="맑은 고딕" pitchFamily="50" charset="-127"/>
                <a:ea typeface="맑은 고딕" pitchFamily="50" charset="-127"/>
              </a:rPr>
              <a:t>SQLiteDatabase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클래스 변수</a:t>
            </a:r>
            <a:endParaRPr lang="en-US" altLang="ko-KR" sz="16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919" y="2579798"/>
            <a:ext cx="4555662" cy="4010074"/>
          </a:xfrm>
          <a:prstGeom prst="rect">
            <a:avLst/>
          </a:prstGeom>
        </p:spPr>
      </p:pic>
      <p:pic>
        <p:nvPicPr>
          <p:cNvPr id="7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98" y="1193250"/>
            <a:ext cx="8201025" cy="590550"/>
          </a:xfrm>
          <a:prstGeom prst="rect">
            <a:avLst/>
          </a:prstGeom>
        </p:spPr>
      </p:pic>
      <p:pic>
        <p:nvPicPr>
          <p:cNvPr id="8" name="Picture 7" descr="1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5" y="1115247"/>
            <a:ext cx="855957" cy="73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366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2. SQLite </a:t>
            </a:r>
            <a:r>
              <a:rPr lang="ko-KR" altLang="en-US" dirty="0"/>
              <a:t>활용 ▶</a:t>
            </a:r>
            <a:r>
              <a:rPr lang="en-US" altLang="ko-KR" sz="2400" dirty="0"/>
              <a:t>SQLite </a:t>
            </a:r>
            <a:r>
              <a:rPr lang="ko-KR" altLang="en-US" sz="2400" dirty="0" smtClean="0"/>
              <a:t>프로그래밍</a:t>
            </a:r>
            <a:r>
              <a:rPr lang="en-US" altLang="ko-KR" sz="2400" dirty="0" smtClean="0"/>
              <a:t>[8/12]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811988" cy="4352544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/>
              <a:t>&lt;</a:t>
            </a:r>
            <a:r>
              <a:rPr lang="ko-KR" altLang="en-US" sz="1600" b="1" dirty="0"/>
              <a:t>초기화</a:t>
            </a:r>
            <a:r>
              <a:rPr lang="en-US" altLang="ko-KR" sz="1600" b="1" dirty="0"/>
              <a:t>&gt;</a:t>
            </a:r>
            <a:r>
              <a:rPr lang="ko-KR" altLang="en-US" sz="1600" b="1" dirty="0"/>
              <a:t>를 클릭했을 때 동작하는 </a:t>
            </a:r>
            <a:r>
              <a:rPr lang="ko-KR" altLang="en-US" sz="1600" b="1" dirty="0" err="1" smtClean="0"/>
              <a:t>리스너</a:t>
            </a:r>
            <a:r>
              <a:rPr lang="ko-KR" altLang="en-US" sz="1600" b="1" dirty="0" smtClean="0"/>
              <a:t> </a:t>
            </a:r>
            <a:r>
              <a:rPr lang="ko-KR" altLang="en-US" sz="1600" b="1" dirty="0"/>
              <a:t>코딩</a:t>
            </a:r>
            <a:endParaRPr lang="en-US" altLang="ko-KR" sz="16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13" y="2445701"/>
            <a:ext cx="7972425" cy="3038475"/>
          </a:xfrm>
          <a:prstGeom prst="rect">
            <a:avLst/>
          </a:prstGeom>
        </p:spPr>
      </p:pic>
      <p:pic>
        <p:nvPicPr>
          <p:cNvPr id="7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98" y="1193250"/>
            <a:ext cx="8201025" cy="590550"/>
          </a:xfrm>
          <a:prstGeom prst="rect">
            <a:avLst/>
          </a:prstGeom>
        </p:spPr>
      </p:pic>
      <p:pic>
        <p:nvPicPr>
          <p:cNvPr id="8" name="Picture 7" descr="1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5" y="1115247"/>
            <a:ext cx="855957" cy="73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556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2. SQLite </a:t>
            </a:r>
            <a:r>
              <a:rPr lang="ko-KR" altLang="en-US" dirty="0"/>
              <a:t>활용 ▶</a:t>
            </a:r>
            <a:r>
              <a:rPr lang="en-US" altLang="ko-KR" sz="2400" dirty="0"/>
              <a:t>SQLite </a:t>
            </a:r>
            <a:r>
              <a:rPr lang="ko-KR" altLang="en-US" sz="2400" dirty="0" smtClean="0"/>
              <a:t>프로그래밍</a:t>
            </a:r>
            <a:r>
              <a:rPr lang="en-US" altLang="ko-KR" sz="2400" dirty="0" smtClean="0"/>
              <a:t>[9/12]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7766959" cy="3070009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/>
              <a:t>&lt;</a:t>
            </a:r>
            <a:r>
              <a:rPr lang="ko-KR" altLang="en-US" sz="1600" b="1" dirty="0"/>
              <a:t>입력</a:t>
            </a:r>
            <a:r>
              <a:rPr lang="en-US" altLang="ko-KR" sz="1600" b="1" dirty="0"/>
              <a:t>&gt;</a:t>
            </a:r>
            <a:r>
              <a:rPr lang="ko-KR" altLang="en-US" sz="1600" b="1" dirty="0"/>
              <a:t>을 클릭하면 </a:t>
            </a:r>
            <a:r>
              <a:rPr lang="ko-KR" altLang="en-US" sz="1600" b="1" dirty="0" err="1"/>
              <a:t>에디트텍스트의</a:t>
            </a:r>
            <a:r>
              <a:rPr lang="ko-KR" altLang="en-US" sz="1600" b="1" dirty="0"/>
              <a:t> 값이 입력되는 </a:t>
            </a:r>
            <a:r>
              <a:rPr lang="ko-KR" altLang="en-US" sz="1600" b="1" dirty="0" err="1" smtClean="0"/>
              <a:t>리스너</a:t>
            </a:r>
            <a:r>
              <a:rPr lang="ko-KR" altLang="en-US" sz="1600" b="1" dirty="0" smtClean="0"/>
              <a:t> </a:t>
            </a:r>
            <a:r>
              <a:rPr lang="ko-KR" altLang="en-US" sz="1600" b="1" dirty="0"/>
              <a:t>코딩</a:t>
            </a:r>
            <a:endParaRPr lang="en-US" altLang="ko-KR" sz="1600" b="1" dirty="0"/>
          </a:p>
        </p:txBody>
      </p:sp>
      <p:grpSp>
        <p:nvGrpSpPr>
          <p:cNvPr id="8" name="그룹 7"/>
          <p:cNvGrpSpPr/>
          <p:nvPr/>
        </p:nvGrpSpPr>
        <p:grpSpPr>
          <a:xfrm>
            <a:off x="889347" y="2421211"/>
            <a:ext cx="6297800" cy="4301775"/>
            <a:chOff x="827395" y="2312781"/>
            <a:chExt cx="6939068" cy="496679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395" y="2312781"/>
              <a:ext cx="6939068" cy="3142063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0846" y="4525671"/>
              <a:ext cx="1959985" cy="2753903"/>
            </a:xfrm>
            <a:prstGeom prst="rect">
              <a:avLst/>
            </a:prstGeom>
          </p:spPr>
        </p:pic>
      </p:grpSp>
      <p:pic>
        <p:nvPicPr>
          <p:cNvPr id="9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98" y="1193250"/>
            <a:ext cx="8201025" cy="590550"/>
          </a:xfrm>
          <a:prstGeom prst="rect">
            <a:avLst/>
          </a:prstGeom>
        </p:spPr>
      </p:pic>
      <p:pic>
        <p:nvPicPr>
          <p:cNvPr id="10" name="Picture 9" descr="1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5" y="1115247"/>
            <a:ext cx="855957" cy="73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83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2. SQLite </a:t>
            </a:r>
            <a:r>
              <a:rPr lang="ko-KR" altLang="en-US" dirty="0"/>
              <a:t>활용 ▶</a:t>
            </a:r>
            <a:r>
              <a:rPr lang="en-US" altLang="ko-KR" sz="2400" dirty="0"/>
              <a:t>SQLite </a:t>
            </a:r>
            <a:r>
              <a:rPr lang="ko-KR" altLang="en-US" sz="2400" dirty="0" smtClean="0"/>
              <a:t>프로그래밍</a:t>
            </a:r>
            <a:r>
              <a:rPr lang="en-US" altLang="ko-KR" sz="2400" dirty="0" smtClean="0"/>
              <a:t>[10/12]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467807" cy="4269417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1600" b="1" dirty="0"/>
              <a:t>&lt;</a:t>
            </a:r>
            <a:r>
              <a:rPr lang="ko-KR" altLang="en-US" sz="1600" b="1" dirty="0"/>
              <a:t>조회</a:t>
            </a:r>
            <a:r>
              <a:rPr lang="en-US" altLang="ko-KR" sz="1600" b="1" dirty="0"/>
              <a:t>&gt;</a:t>
            </a:r>
            <a:r>
              <a:rPr lang="ko-KR" altLang="en-US" sz="1600" b="1" dirty="0"/>
              <a:t>를 클릭할 때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테이블에 입력된 </a:t>
            </a:r>
            <a:r>
              <a:rPr lang="ko-KR" altLang="en-US" sz="1600" b="1" dirty="0" smtClean="0"/>
              <a:t>내용이 모두 </a:t>
            </a:r>
            <a:r>
              <a:rPr lang="ko-KR" altLang="en-US" sz="1600" b="1" dirty="0"/>
              <a:t>아래쪽 </a:t>
            </a:r>
            <a:r>
              <a:rPr lang="ko-KR" altLang="en-US" sz="1600" b="1" dirty="0" err="1"/>
              <a:t>에디트텍스트에</a:t>
            </a:r>
            <a:r>
              <a:rPr lang="ko-KR" altLang="en-US" sz="1600" b="1" dirty="0"/>
              <a:t> 출력되는 </a:t>
            </a:r>
            <a:endParaRPr lang="en-US" altLang="ko-KR" sz="1600" b="1" dirty="0" smtClean="0"/>
          </a:p>
          <a:p>
            <a:pPr marL="263525" lvl="1" indent="0">
              <a:buNone/>
            </a:pPr>
            <a:r>
              <a:rPr lang="en-US" altLang="ko-KR" sz="1600" b="1" dirty="0" smtClean="0"/>
              <a:t>     </a:t>
            </a:r>
            <a:r>
              <a:rPr lang="ko-KR" altLang="en-US" sz="1600" b="1" dirty="0" err="1" smtClean="0"/>
              <a:t>리스너</a:t>
            </a:r>
            <a:r>
              <a:rPr lang="ko-KR" altLang="en-US" sz="1600" b="1" dirty="0" smtClean="0"/>
              <a:t> </a:t>
            </a:r>
            <a:r>
              <a:rPr lang="ko-KR" altLang="en-US" sz="1600" b="1" dirty="0"/>
              <a:t>코딩</a:t>
            </a:r>
            <a:endParaRPr lang="en-US" altLang="ko-KR" sz="16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54" y="2771999"/>
            <a:ext cx="4254583" cy="3587896"/>
          </a:xfrm>
          <a:prstGeom prst="rect">
            <a:avLst/>
          </a:prstGeom>
        </p:spPr>
      </p:pic>
      <p:pic>
        <p:nvPicPr>
          <p:cNvPr id="7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98" y="1193250"/>
            <a:ext cx="8201025" cy="590550"/>
          </a:xfrm>
          <a:prstGeom prst="rect">
            <a:avLst/>
          </a:prstGeom>
        </p:spPr>
      </p:pic>
      <p:pic>
        <p:nvPicPr>
          <p:cNvPr id="8" name="Picture 7" descr="1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5" y="1115247"/>
            <a:ext cx="855957" cy="73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46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520112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2. SQLite </a:t>
            </a:r>
            <a:r>
              <a:rPr lang="ko-KR" altLang="en-US" dirty="0"/>
              <a:t>활용 ▶</a:t>
            </a:r>
            <a:r>
              <a:rPr lang="en-US" altLang="ko-KR" sz="2400" dirty="0"/>
              <a:t>SQLite </a:t>
            </a:r>
            <a:r>
              <a:rPr lang="ko-KR" altLang="en-US" sz="2400" dirty="0" smtClean="0"/>
              <a:t>프로그래밍</a:t>
            </a:r>
            <a:r>
              <a:rPr lang="en-US" altLang="ko-KR" sz="2400" dirty="0" smtClean="0"/>
              <a:t>[11/12]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012" y="2048256"/>
            <a:ext cx="8467807" cy="4269417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1600" b="1" dirty="0" smtClean="0"/>
              <a:t>프로젝트 실행 및 결과 확인</a:t>
            </a:r>
            <a:endParaRPr lang="en-US" altLang="ko-KR" sz="16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 smtClean="0"/>
              <a:t>프로젝트를 실행한 후 데이터를 입력하고 조회</a:t>
            </a:r>
            <a:endParaRPr lang="en-US" altLang="ko-KR" sz="1600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 smtClean="0"/>
              <a:t>명령 프롬프트에서 확인</a:t>
            </a:r>
            <a:endParaRPr lang="en-US" altLang="ko-KR" sz="16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46" y="3171251"/>
            <a:ext cx="5323362" cy="2005812"/>
          </a:xfrm>
          <a:prstGeom prst="rect">
            <a:avLst/>
          </a:prstGeom>
        </p:spPr>
      </p:pic>
      <p:pic>
        <p:nvPicPr>
          <p:cNvPr id="8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98" y="1193250"/>
            <a:ext cx="8201025" cy="590550"/>
          </a:xfrm>
          <a:prstGeom prst="rect">
            <a:avLst/>
          </a:prstGeom>
        </p:spPr>
      </p:pic>
      <p:pic>
        <p:nvPicPr>
          <p:cNvPr id="9" name="Picture 8" descr="1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5" y="1115247"/>
            <a:ext cx="855957" cy="737552"/>
          </a:xfrm>
          <a:prstGeom prst="rect">
            <a:avLst/>
          </a:prstGeom>
        </p:spPr>
      </p:pic>
      <p:pic>
        <p:nvPicPr>
          <p:cNvPr id="6" name="Picture 5" descr="스크린샷 2017-02-28 오전 5.21.3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651" y="3592595"/>
            <a:ext cx="5157656" cy="314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17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>
            <p:ph idx="4294967295"/>
          </p:nvPr>
        </p:nvSpPr>
        <p:spPr>
          <a:xfrm>
            <a:off x="295275" y="1489075"/>
            <a:ext cx="8524875" cy="4313238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ko-KR" altLang="en-US" sz="2400" b="1" dirty="0" smtClean="0"/>
              <a:t>데이터베이스의 기본 개념을 배운다</a:t>
            </a:r>
            <a:r>
              <a:rPr lang="en-US" altLang="ko-KR" sz="2400" b="1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en-US" altLang="ko-KR" sz="2400" b="1" dirty="0" smtClean="0"/>
              <a:t>SQLite</a:t>
            </a:r>
            <a:r>
              <a:rPr lang="ko-KR" altLang="en-US" sz="2400" b="1" dirty="0" smtClean="0"/>
              <a:t> </a:t>
            </a:r>
            <a:r>
              <a:rPr lang="ko-KR" altLang="en-US" sz="2400" b="1" dirty="0" smtClean="0"/>
              <a:t>사용법을 배운다</a:t>
            </a:r>
            <a:r>
              <a:rPr lang="en-US" altLang="ko-KR" sz="2400" b="1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en-US" altLang="ko-KR" sz="2400" b="1" dirty="0" smtClean="0"/>
              <a:t>SQLite</a:t>
            </a:r>
            <a:r>
              <a:rPr lang="ko-KR" altLang="en-US" sz="2400" b="1" dirty="0" smtClean="0"/>
              <a:t>를 이용해 </a:t>
            </a:r>
            <a:r>
              <a:rPr lang="ko-KR" altLang="en-US" sz="2400" b="1" dirty="0" err="1" smtClean="0"/>
              <a:t>앱을</a:t>
            </a:r>
            <a:r>
              <a:rPr lang="ko-KR" altLang="en-US" sz="2400" b="1" dirty="0" smtClean="0"/>
              <a:t> 개발한다</a:t>
            </a:r>
            <a:r>
              <a:rPr lang="en-US" altLang="ko-KR" sz="2400" b="1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en-US" altLang="ko-KR" sz="2400" b="1" dirty="0" smtClean="0"/>
              <a:t>SQLite</a:t>
            </a:r>
            <a:r>
              <a:rPr lang="ko-KR" altLang="en-US" sz="2400" b="1" dirty="0"/>
              <a:t> </a:t>
            </a:r>
            <a:r>
              <a:rPr lang="en-US" altLang="ko-KR" sz="2400" b="1" dirty="0" smtClean="0"/>
              <a:t>GUI </a:t>
            </a:r>
            <a:r>
              <a:rPr lang="ko-KR" altLang="en-US" sz="2400" b="1" dirty="0" smtClean="0"/>
              <a:t>툴 사용법을 익힌다</a:t>
            </a:r>
            <a:r>
              <a:rPr lang="en-US" altLang="ko-KR" sz="2400" b="1" dirty="0" smtClean="0"/>
              <a:t>.</a:t>
            </a:r>
            <a:endParaRPr lang="en-US" altLang="ko-KR" sz="2400" b="1" dirty="0"/>
          </a:p>
          <a:p>
            <a:pPr>
              <a:buFont typeface="Arial" charset="0"/>
              <a:buChar char="•"/>
            </a:pPr>
            <a:endParaRPr lang="en-US" altLang="ko-KR" sz="24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스크린샷 2017-02-28 오전 5.22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26" y="1232193"/>
            <a:ext cx="7578854" cy="4292917"/>
          </a:xfrm>
          <a:prstGeom prst="rect">
            <a:avLst/>
          </a:prstGeom>
        </p:spPr>
      </p:pic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7" y="330200"/>
            <a:ext cx="8760835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2. SQLite </a:t>
            </a:r>
            <a:r>
              <a:rPr lang="ko-KR" altLang="en-US" dirty="0"/>
              <a:t>활용 ▶</a:t>
            </a:r>
            <a:r>
              <a:rPr lang="en-US" altLang="ko-KR" sz="2400" dirty="0"/>
              <a:t>SQLite </a:t>
            </a:r>
            <a:r>
              <a:rPr lang="ko-KR" altLang="en-US" sz="2400" dirty="0" smtClean="0"/>
              <a:t>프로그래밍</a:t>
            </a:r>
            <a:r>
              <a:rPr lang="en-US" altLang="ko-KR" sz="2400" dirty="0" smtClean="0"/>
              <a:t>[12/12]</a:t>
            </a:r>
            <a:r>
              <a:rPr lang="ko-KR" altLang="en-US" sz="2400" dirty="0" smtClean="0"/>
              <a:t> </a:t>
            </a:r>
          </a:p>
        </p:txBody>
      </p:sp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3" y="1130737"/>
            <a:ext cx="855957" cy="73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88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843962" cy="6477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SQLite </a:t>
            </a:r>
            <a:r>
              <a:rPr lang="ko-KR" altLang="en-US" dirty="0" smtClean="0"/>
              <a:t>활용 ▶</a:t>
            </a:r>
            <a:r>
              <a:rPr lang="en-US" altLang="ko-KR" sz="2400" dirty="0" smtClean="0"/>
              <a:t>SQLite GUI </a:t>
            </a:r>
            <a:r>
              <a:rPr lang="ko-KR" altLang="en-US" sz="2400" dirty="0" smtClean="0"/>
              <a:t>툴 활용</a:t>
            </a:r>
            <a:r>
              <a:rPr lang="en-US" altLang="ko-KR" sz="2400" dirty="0" smtClean="0"/>
              <a:t>[1/5]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sz="2400" b="1" dirty="0" smtClean="0"/>
              <a:t>DB </a:t>
            </a:r>
            <a:r>
              <a:rPr lang="en-US" sz="2400" b="1" dirty="0"/>
              <a:t>Browser for SQLite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SQLite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에 접근할 때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SQLite Database Browser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라는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GUI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툴을 사용하면 조금 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더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편리하게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사용 가능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1" descr="스크린샷 2017-02-28 오전 5.23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456" y="2771828"/>
            <a:ext cx="6818573" cy="384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905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843962" cy="6477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SQLite </a:t>
            </a:r>
            <a:r>
              <a:rPr lang="ko-KR" altLang="en-US" dirty="0" smtClean="0"/>
              <a:t>활용 ▶</a:t>
            </a:r>
            <a:r>
              <a:rPr lang="en-US" altLang="ko-KR" sz="2400" dirty="0" smtClean="0"/>
              <a:t>SQLite GUI </a:t>
            </a:r>
            <a:r>
              <a:rPr lang="ko-KR" altLang="en-US" sz="2400" dirty="0" smtClean="0"/>
              <a:t>툴 활용</a:t>
            </a:r>
            <a:r>
              <a:rPr lang="en-US" altLang="ko-KR" sz="2400" dirty="0" smtClean="0"/>
              <a:t>[2/5]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데이터베이스 및 테이블 생성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b="1" dirty="0" smtClean="0"/>
              <a:t>[</a:t>
            </a:r>
            <a:r>
              <a:rPr lang="ko-KR" altLang="en-US" b="1" dirty="0"/>
              <a:t>파일</a:t>
            </a:r>
            <a:r>
              <a:rPr lang="en-US" altLang="ko-KR" b="1" dirty="0"/>
              <a:t>]-[</a:t>
            </a:r>
            <a:r>
              <a:rPr lang="ko-KR" altLang="en-US" b="1" dirty="0" smtClean="0"/>
              <a:t>새</a:t>
            </a:r>
            <a:r>
              <a:rPr lang="ko-KR" altLang="en-US" b="1" dirty="0"/>
              <a:t> 데이터베이스</a:t>
            </a:r>
            <a:r>
              <a:rPr lang="en-US" altLang="ko-KR" b="1" dirty="0" smtClean="0"/>
              <a:t>]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를 선택하여</a:t>
            </a:r>
            <a:r>
              <a:rPr lang="ko-KR" altLang="en-US" b="1" dirty="0" smtClean="0"/>
              <a:t> </a:t>
            </a:r>
            <a:r>
              <a:rPr lang="en-US" altLang="ko-KR" b="1" dirty="0"/>
              <a:t>[</a:t>
            </a:r>
            <a:r>
              <a:rPr lang="ko-KR" altLang="en-US" b="1" dirty="0"/>
              <a:t>저장하려는 파일명을 고르세요</a:t>
            </a:r>
            <a:r>
              <a:rPr lang="en-US" altLang="ko-KR" b="1" dirty="0" smtClean="0"/>
              <a:t>]</a:t>
            </a:r>
            <a:r>
              <a:rPr lang="ko-KR" altLang="en-US" b="1" dirty="0" smtClean="0"/>
              <a:t>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창에서 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데이터베이스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파일이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저장될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경로와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파일명을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지정해주고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저장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을 클릭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Picture 2" descr="스크린샷 2017-02-28 오전 5.26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61" y="2821085"/>
            <a:ext cx="5544949" cy="378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088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843962" cy="6477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SQLite </a:t>
            </a:r>
            <a:r>
              <a:rPr lang="ko-KR" altLang="en-US" dirty="0" smtClean="0"/>
              <a:t>활용 ▶</a:t>
            </a:r>
            <a:r>
              <a:rPr lang="en-US" altLang="ko-KR" sz="2400" dirty="0" smtClean="0"/>
              <a:t>SQLite GUI </a:t>
            </a:r>
            <a:r>
              <a:rPr lang="ko-KR" altLang="en-US" sz="2400" dirty="0" smtClean="0"/>
              <a:t>툴 활용</a:t>
            </a:r>
            <a:r>
              <a:rPr lang="en-US" altLang="ko-KR" sz="2400" dirty="0" smtClean="0"/>
              <a:t>[3/5]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데이터 입력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데이터를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입력하려면</a:t>
            </a:r>
            <a:r>
              <a:rPr lang="ko-KR" altLang="en-US" b="1" dirty="0" smtClean="0"/>
              <a:t> </a:t>
            </a:r>
            <a:r>
              <a:rPr lang="en-US" altLang="ko-KR" b="1" dirty="0"/>
              <a:t>[</a:t>
            </a:r>
            <a:r>
              <a:rPr lang="ko-KR" altLang="en-US" b="1" dirty="0"/>
              <a:t>데이터 보기</a:t>
            </a:r>
            <a:r>
              <a:rPr lang="en-US" altLang="ko-KR" b="1" dirty="0"/>
              <a:t>] </a:t>
            </a:r>
            <a:r>
              <a:rPr lang="ko-KR" altLang="en-US" b="1" dirty="0"/>
              <a:t>탭을 </a:t>
            </a:r>
            <a:r>
              <a:rPr lang="ko-KR" altLang="en-US" b="1" dirty="0" smtClean="0"/>
              <a:t>클릭</a:t>
            </a:r>
            <a:endParaRPr lang="en-US" altLang="ko-KR" b="1" dirty="0" smtClean="0"/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데이터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입력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후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메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뉴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ko-KR" altLang="en-US" b="1" dirty="0" smtClean="0"/>
              <a:t> </a:t>
            </a:r>
            <a:r>
              <a:rPr lang="en-US" altLang="ko-KR" b="1" dirty="0"/>
              <a:t>[</a:t>
            </a:r>
            <a:r>
              <a:rPr lang="ko-KR" altLang="en-US" b="1" dirty="0"/>
              <a:t>파일</a:t>
            </a:r>
            <a:r>
              <a:rPr lang="en-US" altLang="ko-KR" b="1" dirty="0"/>
              <a:t>]-[</a:t>
            </a:r>
            <a:r>
              <a:rPr lang="ko-KR" altLang="en-US" b="1" dirty="0"/>
              <a:t>변경사항 저장하기</a:t>
            </a:r>
            <a:r>
              <a:rPr lang="en-US" altLang="ko-KR" b="1" dirty="0" smtClean="0"/>
              <a:t>]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선택해서 변경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사항 저장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생성한 데이터베이스 파일을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DDMS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를 통해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AVD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에 넣어서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(Push)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1" descr="스크린샷 2017-02-28 오전 5.28.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53" y="3179841"/>
            <a:ext cx="5915403" cy="344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088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스크린샷 2017-02-28 오전 5.29.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30" y="1242469"/>
            <a:ext cx="7596550" cy="5276487"/>
          </a:xfrm>
          <a:prstGeom prst="rect">
            <a:avLst/>
          </a:prstGeom>
        </p:spPr>
      </p:pic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7" y="330200"/>
            <a:ext cx="8760835" cy="6477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dirty="0"/>
              <a:t>2. SQLite </a:t>
            </a:r>
            <a:r>
              <a:rPr lang="ko-KR" altLang="en-US" dirty="0"/>
              <a:t>활용 ▶</a:t>
            </a:r>
            <a:r>
              <a:rPr lang="en-US" altLang="ko-KR" sz="2400" dirty="0"/>
              <a:t>SQLite GUI </a:t>
            </a:r>
            <a:r>
              <a:rPr lang="ko-KR" altLang="en-US" sz="2400" dirty="0"/>
              <a:t>툴 </a:t>
            </a:r>
            <a:r>
              <a:rPr lang="ko-KR" altLang="en-US" sz="2400" dirty="0" smtClean="0"/>
              <a:t>활용</a:t>
            </a:r>
            <a:r>
              <a:rPr lang="en-US" altLang="ko-KR" sz="2400" dirty="0" smtClean="0"/>
              <a:t>[4/5]</a:t>
            </a:r>
            <a:r>
              <a:rPr lang="ko-KR" altLang="en-US" sz="2400" dirty="0" smtClean="0"/>
              <a:t> </a:t>
            </a:r>
          </a:p>
        </p:txBody>
      </p:sp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5" y="1130737"/>
            <a:ext cx="855957" cy="73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410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843962" cy="6477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SQLite </a:t>
            </a:r>
            <a:r>
              <a:rPr lang="ko-KR" altLang="en-US" dirty="0" smtClean="0"/>
              <a:t>활용 ▶</a:t>
            </a:r>
            <a:r>
              <a:rPr lang="en-US" altLang="ko-KR" sz="2400" dirty="0" smtClean="0"/>
              <a:t>SQLite GUI </a:t>
            </a:r>
            <a:r>
              <a:rPr lang="ko-KR" altLang="en-US" sz="2400" dirty="0" smtClean="0"/>
              <a:t>툴 활용</a:t>
            </a:r>
            <a:r>
              <a:rPr lang="en-US" altLang="ko-KR" sz="2400" dirty="0" smtClean="0"/>
              <a:t>[5/5]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SQLite Developer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그래픽 화면에서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데이터베이스를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관리하기 위한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툴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http://www.sqlitedeveloper.com/download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다운로드하여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설치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[Database]-[Register Database]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로 편집할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데이터베이스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파일을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선택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후 데이터 추가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Picture 2" descr="스크린샷 2017-02-28 오전 5.30.1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89" y="3214877"/>
            <a:ext cx="4049031" cy="345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8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111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4294967295"/>
          </p:nvPr>
        </p:nvSpPr>
        <p:spPr>
          <a:xfrm>
            <a:off x="295275" y="1489075"/>
            <a:ext cx="8524875" cy="43132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>
                <a:latin typeface="맑은 고딕" panose="020B0503020000020004" pitchFamily="50" charset="-127"/>
              </a:rPr>
              <a:t>01 </a:t>
            </a:r>
            <a:r>
              <a:rPr lang="en-US" altLang="ko-KR" sz="2400" b="1" dirty="0" smtClean="0">
                <a:latin typeface="맑은 고딕" panose="020B0503020000020004" pitchFamily="50" charset="-127"/>
              </a:rPr>
              <a:t>SQLite</a:t>
            </a:r>
            <a:r>
              <a:rPr lang="ko-KR" altLang="en-US" sz="2400" b="1" dirty="0" smtClean="0">
                <a:latin typeface="맑은 고딕" panose="020B0503020000020004" pitchFamily="50" charset="-127"/>
              </a:rPr>
              <a:t>의</a:t>
            </a:r>
            <a:r>
              <a:rPr lang="en-US" altLang="ko-KR" sz="2400" b="1" dirty="0" smtClean="0">
                <a:latin typeface="맑은 고딕" panose="020B0503020000020004" pitchFamily="50" charset="-127"/>
              </a:rPr>
              <a:t> </a:t>
            </a:r>
            <a:r>
              <a:rPr lang="ko-KR" altLang="en-US" sz="2400" b="1" dirty="0" smtClean="0">
                <a:latin typeface="맑은 고딕" panose="020B0503020000020004" pitchFamily="50" charset="-127"/>
              </a:rPr>
              <a:t>기본</a:t>
            </a:r>
            <a:endParaRPr lang="en-US" altLang="ko-KR" sz="2400" b="1" dirty="0">
              <a:latin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400" b="1" dirty="0">
                <a:latin typeface="맑은 고딕" panose="020B0503020000020004" pitchFamily="50" charset="-127"/>
              </a:rPr>
              <a:t>02 </a:t>
            </a:r>
            <a:r>
              <a:rPr lang="en-US" altLang="ko-KR" sz="2400" b="1" dirty="0" smtClean="0">
                <a:latin typeface="맑은 고딕" panose="020B0503020000020004" pitchFamily="50" charset="-127"/>
              </a:rPr>
              <a:t>SQLite</a:t>
            </a:r>
            <a:r>
              <a:rPr lang="ko-KR" altLang="en-US" sz="2400" b="1" dirty="0" smtClean="0">
                <a:latin typeface="맑은 고딕" panose="020B0503020000020004" pitchFamily="50" charset="-127"/>
              </a:rPr>
              <a:t>의</a:t>
            </a:r>
            <a:r>
              <a:rPr lang="en-US" altLang="ko-KR" sz="2400" b="1" dirty="0" smtClean="0">
                <a:latin typeface="맑은 고딕" panose="020B0503020000020004" pitchFamily="50" charset="-127"/>
              </a:rPr>
              <a:t> </a:t>
            </a:r>
            <a:r>
              <a:rPr lang="ko-KR" altLang="en-US" sz="2400" b="1" dirty="0" smtClean="0">
                <a:latin typeface="맑은 고딕" panose="020B0503020000020004" pitchFamily="50" charset="-127"/>
              </a:rPr>
              <a:t>활용</a:t>
            </a:r>
            <a:endParaRPr lang="en-US" altLang="ko-KR" sz="2400" b="1" dirty="0" smtClean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1735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843962" cy="647700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SQLite </a:t>
            </a:r>
            <a:r>
              <a:rPr lang="ko-KR" altLang="en-US" dirty="0" smtClean="0"/>
              <a:t>기본 ▶</a:t>
            </a:r>
            <a:r>
              <a:rPr lang="ko-KR" altLang="en-US" sz="2400" dirty="0" smtClean="0"/>
              <a:t>데이터베이스 기본 개념</a:t>
            </a:r>
            <a:r>
              <a:rPr lang="en-US" altLang="ko-KR" sz="2400" dirty="0" smtClean="0"/>
              <a:t>[1/4]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데이터베이스 정의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대용량의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데이터 집합을 체계적으로 구성해놓은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것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데이터베이스 관리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시스템</a:t>
            </a:r>
            <a:endParaRPr lang="en-US" altLang="ko-KR" sz="2400" b="1" dirty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데이터베이스는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여러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사용자나 시스템이 서로 공유할 수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있어야 함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데이터베이스 관리 시스템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1" dirty="0" err="1">
                <a:latin typeface="맑은 고딕" pitchFamily="50" charset="-127"/>
                <a:ea typeface="맑은 고딕" pitchFamily="50" charset="-127"/>
              </a:rPr>
              <a:t>DBMS:DataBase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 Management System)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은 이러한 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데이터베이스를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관리해주는 시스템 또는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소프트웨어를 말함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DBMS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는 크게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계층형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(Hierarchical),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망형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(Network),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관계형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(Relational), 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객체지향형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Object-Oriented),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객체관계형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(Object-Relational) DBMS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등의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유형으로 나뉨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6954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843962" cy="647700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SQLite </a:t>
            </a:r>
            <a:r>
              <a:rPr lang="ko-KR" altLang="en-US" dirty="0" smtClean="0"/>
              <a:t>기본 ▶</a:t>
            </a:r>
            <a:r>
              <a:rPr lang="ko-KR" altLang="en-US" sz="2400" dirty="0" smtClean="0"/>
              <a:t>데이터베이스 기본 개념</a:t>
            </a:r>
            <a:r>
              <a:rPr lang="en-US" altLang="ko-KR" sz="2400" dirty="0" smtClean="0"/>
              <a:t>[2/4]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관계형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 데이터베이스 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b="1" dirty="0" smtClean="0"/>
              <a:t>계층형, 망형, 관계형, 객체지향형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 </a:t>
            </a:r>
            <a:r>
              <a:rPr lang="ko-KR" altLang="en-US" b="1" dirty="0" smtClean="0"/>
              <a:t>객체관계형</a:t>
            </a:r>
            <a:r>
              <a:rPr lang="ko-KR" altLang="en-US" b="1" dirty="0" smtClean="0"/>
              <a:t>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DBMS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등의 유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형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DBMS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중 가장 많이 사용되는 것은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관계형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DBMS</a:t>
            </a: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SQLite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도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관계형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DBMS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속함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관계형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데이터베이스의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장〮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점</a:t>
            </a:r>
            <a:endParaRPr lang="en-US" altLang="ko-KR" sz="2400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장점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149350" lvl="3" indent="-342900"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업무가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변화할 경우에 다른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DBMS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에 비해 변화에 쉽게 순응할 수 있는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구조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149350" lvl="3" indent="-342900">
              <a:buFont typeface="Wingdings" panose="05000000000000000000" pitchFamily="2" charset="2"/>
              <a:buChar char="Ø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유지보수 측면에서도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편리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149350" lvl="3" indent="-342900">
              <a:buFont typeface="Wingdings" panose="05000000000000000000" pitchFamily="2" charset="2"/>
              <a:buChar char="Ø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대용량 데이터 관리와 데이터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무결성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Integration)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을 잘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보장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단점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149350" lvl="3" indent="-342900">
              <a:buFont typeface="Wingdings" panose="05000000000000000000" pitchFamily="2" charset="2"/>
              <a:buChar char="Ø"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시스템 자원을 많이 차지해서 시스템이 전반적으로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느려짐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6711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843962" cy="647700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SQLite </a:t>
            </a:r>
            <a:r>
              <a:rPr lang="ko-KR" altLang="en-US" dirty="0" smtClean="0"/>
              <a:t>기본 ▶</a:t>
            </a:r>
            <a:r>
              <a:rPr lang="ko-KR" altLang="en-US" sz="2400" dirty="0" smtClean="0"/>
              <a:t>데이터베이스 기본 개념</a:t>
            </a:r>
            <a:r>
              <a:rPr lang="en-US" altLang="ko-KR" sz="2400" dirty="0" smtClean="0"/>
              <a:t>[3/4]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데이터베이스 관련 용어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606425" lvl="1" indent="-342900">
              <a:buFont typeface="Wingdings" pitchFamily="2" charset="2"/>
              <a:buChar char="v"/>
            </a:pP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43" y="1988042"/>
            <a:ext cx="6796710" cy="448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468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843962" cy="647700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SQLite </a:t>
            </a:r>
            <a:r>
              <a:rPr lang="ko-KR" altLang="en-US" dirty="0" smtClean="0"/>
              <a:t>기본 ▶</a:t>
            </a:r>
            <a:r>
              <a:rPr lang="ko-KR" altLang="en-US" sz="2400" dirty="0" smtClean="0"/>
              <a:t>데이터베이스 기본 개념</a:t>
            </a:r>
            <a:r>
              <a:rPr lang="en-US" altLang="ko-KR" sz="2400" dirty="0" smtClean="0"/>
              <a:t>[4/4]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데이터베이스 관련 용어 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데이터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하나하나의 단편적인 정보를 뜻함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테이블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회원 데이터가 표 형태로 표현된 것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데이터베이스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(DB) :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테이블이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저장되는 장소로 주로 원통 모양으로 표현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			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각 데이터베이스는 서로 다른 고유한 이름이 있어야 함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DBMS :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데이터베이스를 관리하는 시스템 또는 소프트웨어를 말함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	           </a:t>
            </a:r>
            <a:r>
              <a:rPr lang="ko-KR" altLang="en-US" sz="1600" b="1" dirty="0" err="1" smtClean="0">
                <a:latin typeface="맑은 고딕" pitchFamily="50" charset="-127"/>
                <a:ea typeface="맑은 고딕" pitchFamily="50" charset="-127"/>
              </a:rPr>
              <a:t>안드로이드에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 포함된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SQLite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소프트웨어가 이에 해당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열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b="1" dirty="0" err="1" smtClean="0">
                <a:latin typeface="맑은 고딕" pitchFamily="50" charset="-127"/>
                <a:ea typeface="맑은 고딕" pitchFamily="50" charset="-127"/>
              </a:rPr>
              <a:t>컬럼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 또는 필드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) :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각 테이블은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개 이상의 열로 구성됨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열 이름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각 열을 구분하는 이름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열 이름은 각 테이블 안에서는 중복되지 않아야 함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데이터 형식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열의 데이터 형식을 뜻함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 marL="539750" lvl="2" indent="0">
              <a:buNone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		    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테이블을 생성할 때 열 이름과 함께 지정해줘야 함 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행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b="1" dirty="0" err="1" smtClean="0">
                <a:latin typeface="맑은 고딕" pitchFamily="50" charset="-127"/>
                <a:ea typeface="맑은 고딕" pitchFamily="50" charset="-127"/>
              </a:rPr>
              <a:t>로우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) :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실제 데이터를 뜻함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82650" lvl="2" indent="-342900">
              <a:buFont typeface="Wingdings" panose="05000000000000000000" pitchFamily="2" charset="2"/>
              <a:buChar char="ü"/>
            </a:pP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SQL :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사용자와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DBMS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가 소통하기 위한 언어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1710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300038" y="330200"/>
            <a:ext cx="8843962" cy="647700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SQLite </a:t>
            </a:r>
            <a:r>
              <a:rPr lang="ko-KR" altLang="en-US" dirty="0" smtClean="0"/>
              <a:t>기본 ▶</a:t>
            </a:r>
            <a:r>
              <a:rPr lang="en-US" altLang="ko-KR" sz="2400" dirty="0" smtClean="0"/>
              <a:t>SQLite</a:t>
            </a:r>
            <a:r>
              <a:rPr lang="ko-KR" altLang="en-US" sz="2400" dirty="0" smtClean="0"/>
              <a:t>에서 데이터베이스 구축</a:t>
            </a:r>
            <a:r>
              <a:rPr lang="en-US" altLang="ko-KR" sz="2400" dirty="0" smtClean="0"/>
              <a:t>[1/10]</a:t>
            </a:r>
            <a:r>
              <a:rPr lang="ko-KR" altLang="en-US" sz="2400" dirty="0" smtClean="0"/>
              <a:t> 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4294967295"/>
          </p:nvPr>
        </p:nvSpPr>
        <p:spPr>
          <a:xfrm>
            <a:off x="56282" y="1489074"/>
            <a:ext cx="8963025" cy="4788895"/>
          </a:xfrm>
        </p:spPr>
        <p:txBody>
          <a:bodyPr/>
          <a:lstStyle/>
          <a:p>
            <a:pPr marL="606425" lvl="1" indent="-342900">
              <a:buFont typeface="Wingdings" pitchFamily="2" charset="2"/>
              <a:buChar char="v"/>
            </a:pP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SQLite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에서 데이터베이스 구축 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51" y="2064965"/>
            <a:ext cx="70866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73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4C7013"/>
      </a:dk2>
      <a:lt2>
        <a:srgbClr val="0061B2"/>
      </a:lt2>
      <a:accent1>
        <a:srgbClr val="FEA501"/>
      </a:accent1>
      <a:accent2>
        <a:srgbClr val="C8A058"/>
      </a:accent2>
      <a:accent3>
        <a:srgbClr val="FFFFFF"/>
      </a:accent3>
      <a:accent4>
        <a:srgbClr val="000000"/>
      </a:accent4>
      <a:accent5>
        <a:srgbClr val="FECFAA"/>
      </a:accent5>
      <a:accent6>
        <a:srgbClr val="B5914F"/>
      </a:accent6>
      <a:hlink>
        <a:srgbClr val="C40505"/>
      </a:hlink>
      <a:folHlink>
        <a:srgbClr val="919191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6809</TotalTime>
  <Words>958</Words>
  <Application>Microsoft Macintosh PowerPoint</Application>
  <PresentationFormat>On-screen Show (4:3)</PresentationFormat>
  <Paragraphs>143</Paragraphs>
  <Slides>36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Standarddesign</vt:lpstr>
      <vt:lpstr>PowerPoint Presentation</vt:lpstr>
      <vt:lpstr>12. 데이터 저장과 관리</vt:lpstr>
      <vt:lpstr>PowerPoint Presentation</vt:lpstr>
      <vt:lpstr>PowerPoint Presentation</vt:lpstr>
      <vt:lpstr>1. SQLite 기본 ▶데이터베이스 기본 개념[1/4] </vt:lpstr>
      <vt:lpstr>1. SQLite 기본 ▶데이터베이스 기본 개념[2/4] </vt:lpstr>
      <vt:lpstr>1. SQLite 기본 ▶데이터베이스 기본 개념[3/4] </vt:lpstr>
      <vt:lpstr>1. SQLite 기본 ▶데이터베이스 기본 개념[4/4] </vt:lpstr>
      <vt:lpstr>1. SQLite 기본 ▶SQLite에서 데이터베이스 구축[1/10] </vt:lpstr>
      <vt:lpstr>1. SQLite 기본 ▶SQLite에서 데이터베이스 구축[2/10] </vt:lpstr>
      <vt:lpstr>1. SQLite 기본 ▶SQLite에서 데이터베이스 구축[3/10] </vt:lpstr>
      <vt:lpstr>1. SQLite 기본 ▶SQLite에서 데이터베이스 구축[4/10] </vt:lpstr>
      <vt:lpstr>1. SQLite 기본 ▶SQLite에서 데이터베이스 구축[5/10] </vt:lpstr>
      <vt:lpstr>1. SQLite 기본 ▶SQLite에서 데이터베이스 구축[6/10] </vt:lpstr>
      <vt:lpstr>1. SQLite 기본 ▶SQLite에서 데이터베이스 구축[7/10] </vt:lpstr>
      <vt:lpstr>1. SQLite 기본 ▶SQLite에서 데이터베이스 구축[8/10] </vt:lpstr>
      <vt:lpstr>1. SQLite 기본 ▶SQLite에서 데이터베이스 구축[9/10] </vt:lpstr>
      <vt:lpstr>1. SQLite 기본 ▶SQLite에서 데이터베이스 구축[10/10] </vt:lpstr>
      <vt:lpstr>2. SQLite 활용 ▶SQLite 프로그래밍[1/12] </vt:lpstr>
      <vt:lpstr>2. SQLite 활용 ▶SQLite 프로그래밍[2/12] </vt:lpstr>
      <vt:lpstr>2. SQLite 활용 ▶SQLite 프로그래밍[3/12] </vt:lpstr>
      <vt:lpstr>2. SQLite 활용 ▶SQLite 프로그래밍[4/12] </vt:lpstr>
      <vt:lpstr>2. SQLite 활용 ▶SQLite 프로그래밍[5/12] </vt:lpstr>
      <vt:lpstr>2. SQLite 활용 ▶SQLite 프로그래밍[6/12] </vt:lpstr>
      <vt:lpstr>2. SQLite 활용 ▶SQLite 프로그래밍[7/12] </vt:lpstr>
      <vt:lpstr>2. SQLite 활용 ▶SQLite 프로그래밍[8/12] </vt:lpstr>
      <vt:lpstr>2. SQLite 활용 ▶SQLite 프로그래밍[9/12] </vt:lpstr>
      <vt:lpstr>2. SQLite 활용 ▶SQLite 프로그래밍[10/12] </vt:lpstr>
      <vt:lpstr>2. SQLite 활용 ▶SQLite 프로그래밍[11/12] </vt:lpstr>
      <vt:lpstr>2. SQLite 활용 ▶SQLite 프로그래밍[12/12] </vt:lpstr>
      <vt:lpstr>2. SQLite 활용 ▶SQLite GUI 툴 활용[1/5] </vt:lpstr>
      <vt:lpstr>2. SQLite 활용 ▶SQLite GUI 툴 활용[2/5] </vt:lpstr>
      <vt:lpstr>2. SQLite 활용 ▶SQLite GUI 툴 활용[3/5] </vt:lpstr>
      <vt:lpstr>2. SQLite 활용 ▶SQLite GUI 툴 활용[4/5] </vt:lpstr>
      <vt:lpstr>2. SQLite 활용 ▶SQLite GUI 툴 활용[5/5]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sh</dc:creator>
  <cp:lastModifiedBy>myun</cp:lastModifiedBy>
  <cp:revision>840</cp:revision>
  <dcterms:created xsi:type="dcterms:W3CDTF">2007-11-27T23:54:21Z</dcterms:created>
  <dcterms:modified xsi:type="dcterms:W3CDTF">2017-02-27T20:31:47Z</dcterms:modified>
</cp:coreProperties>
</file>