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37"/>
  </p:notesMasterIdLst>
  <p:handoutMasterIdLst>
    <p:handoutMasterId r:id="rId38"/>
  </p:handoutMasterIdLst>
  <p:sldIdLst>
    <p:sldId id="462" r:id="rId2"/>
    <p:sldId id="288" r:id="rId3"/>
    <p:sldId id="619" r:id="rId4"/>
    <p:sldId id="630" r:id="rId5"/>
    <p:sldId id="807" r:id="rId6"/>
    <p:sldId id="809" r:id="rId7"/>
    <p:sldId id="806" r:id="rId8"/>
    <p:sldId id="810" r:id="rId9"/>
    <p:sldId id="811" r:id="rId10"/>
    <p:sldId id="812" r:id="rId11"/>
    <p:sldId id="813" r:id="rId12"/>
    <p:sldId id="814" r:id="rId13"/>
    <p:sldId id="815" r:id="rId14"/>
    <p:sldId id="817" r:id="rId15"/>
    <p:sldId id="818" r:id="rId16"/>
    <p:sldId id="819" r:id="rId17"/>
    <p:sldId id="803" r:id="rId18"/>
    <p:sldId id="808" r:id="rId19"/>
    <p:sldId id="820" r:id="rId20"/>
    <p:sldId id="821" r:id="rId21"/>
    <p:sldId id="822" r:id="rId22"/>
    <p:sldId id="823" r:id="rId23"/>
    <p:sldId id="824" r:id="rId24"/>
    <p:sldId id="825" r:id="rId25"/>
    <p:sldId id="826" r:id="rId26"/>
    <p:sldId id="827" r:id="rId27"/>
    <p:sldId id="828" r:id="rId28"/>
    <p:sldId id="816" r:id="rId29"/>
    <p:sldId id="829" r:id="rId30"/>
    <p:sldId id="830" r:id="rId31"/>
    <p:sldId id="831" r:id="rId32"/>
    <p:sldId id="832" r:id="rId33"/>
    <p:sldId id="833" r:id="rId34"/>
    <p:sldId id="834" r:id="rId35"/>
    <p:sldId id="667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22">
          <p15:clr>
            <a:srgbClr val="A4A3A4"/>
          </p15:clr>
        </p15:guide>
        <p15:guide id="2" pos="288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76" autoAdjust="0"/>
    <p:restoredTop sz="94600" autoAdjust="0"/>
  </p:normalViewPr>
  <p:slideViewPr>
    <p:cSldViewPr snapToGrid="0">
      <p:cViewPr varScale="1">
        <p:scale>
          <a:sx n="82" d="100"/>
          <a:sy n="82" d="100"/>
        </p:scale>
        <p:origin x="-416" y="-120"/>
      </p:cViewPr>
      <p:guideLst>
        <p:guide orient="horz" pos="2222"/>
        <p:guide pos="288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95" d="100"/>
          <a:sy n="95" d="100"/>
        </p:scale>
        <p:origin x="-40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44B68EE0-4410-487B-8EF2-AB4C8DC9B5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817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81967304-A513-47CF-AA1B-1F2A36BB6376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069536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b="1" smtClean="0"/>
              <a:t>제목</a:t>
            </a:r>
          </a:p>
          <a:p>
            <a:pPr eaLnBrk="1" hangingPunct="1"/>
            <a:endParaRPr lang="ko-KR" altLang="en-US" smtClean="0"/>
          </a:p>
        </p:txBody>
      </p:sp>
      <p:sp>
        <p:nvSpPr>
          <p:cNvPr id="972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A9CD229-E015-41A6-82DB-0BA46A5E16F3}" type="slidenum">
              <a:rPr lang="de-DE" altLang="ko-KR" smtClean="0"/>
              <a:pPr/>
              <a:t>2</a:t>
            </a:fld>
            <a:endParaRPr lang="de-DE" altLang="ko-KR" smtClean="0"/>
          </a:p>
        </p:txBody>
      </p:sp>
    </p:spTree>
    <p:extLst>
      <p:ext uri="{BB962C8B-B14F-4D97-AF65-F5344CB8AC3E}">
        <p14:creationId xmlns:p14="http://schemas.microsoft.com/office/powerpoint/2010/main" val="135401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2015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3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8" y="330200"/>
            <a:ext cx="1216025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1403350" y="330200"/>
            <a:ext cx="7631793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활용한 안드로이드 프로그래밍</a:t>
            </a:r>
            <a:endParaRPr lang="de-DE" altLang="ko-KR" sz="1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8263" y="1973263"/>
            <a:ext cx="9167812" cy="2524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defRPr/>
            </a:pPr>
            <a:endParaRPr lang="en-US" altLang="ko-KR" sz="1400" b="1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buFont typeface="Arial" pitchFamily="34" charset="0"/>
              <a:buNone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본 강의교안은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수업상황을 도입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마무리로 구분하여 수업의 각 단계에서 필요한 요소 중 강의교안으로 커버할 수 있는 영역을 기준으로 작성되었습니다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buFont typeface="Arial" pitchFamily="34" charset="0"/>
              <a:buNone/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도입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수업준비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전시학습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동기유발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학습목표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전개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학습안내제공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정보제시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연습기회제공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수행유도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중간점검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피드백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마무리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정리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형성평가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 </a:t>
            </a:r>
            <a:r>
              <a:rPr lang="ko-KR" altLang="en-US" sz="1000" dirty="0" err="1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차시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안내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defRPr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  <a:cs typeface="+mn-cs"/>
              </a:rPr>
              <a:t>강의교안 이용 안내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본 강의교안의 저작권은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  <a:cs typeface="+mn-cs"/>
              </a:rPr>
              <a:t>한빛아카데미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cs typeface="+mn-cs"/>
              </a:rPr>
              <a:t>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에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년 이하의 징역 또는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>
              <a:buFont typeface="Arial" pitchFamily="34" charset="0"/>
              <a:buNone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   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끝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"/>
          <p:cNvSpPr/>
          <p:nvPr userDrawn="1"/>
        </p:nvSpPr>
        <p:spPr bwMode="auto">
          <a:xfrm>
            <a:off x="0" y="3574495"/>
            <a:ext cx="9144000" cy="3280753"/>
          </a:xfrm>
          <a:prstGeom prst="rect">
            <a:avLst/>
          </a:prstGeom>
          <a:solidFill>
            <a:srgbClr val="6361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WordArt 3"/>
          <p:cNvSpPr>
            <a:spLocks noChangeArrowheads="1" noChangeShapeType="1" noTextEdit="1"/>
          </p:cNvSpPr>
          <p:nvPr userDrawn="1"/>
        </p:nvSpPr>
        <p:spPr bwMode="gray">
          <a:xfrm>
            <a:off x="974435" y="199892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cs typeface="+mn-cs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© 2017 </a:t>
            </a:r>
            <a:r>
              <a:rPr lang="en-US" altLang="ko-KR" sz="1000" dirty="0" err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 userDrawn="1"/>
        </p:nvSpPr>
        <p:spPr bwMode="auto">
          <a:xfrm>
            <a:off x="721410" y="3169240"/>
            <a:ext cx="7568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 활용한 </a:t>
            </a:r>
            <a:r>
              <a:rPr lang="ko-KR" altLang="en-US" sz="1800" dirty="0" err="1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 프로그래밍</a:t>
            </a:r>
            <a:endParaRPr lang="de-DE" altLang="ko-KR" sz="1200" dirty="0" smtClean="0">
              <a:solidFill>
                <a:srgbClr val="BFBFBF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3" name="Picture 12" descr="도비라 그림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23" y="3115235"/>
            <a:ext cx="3196924" cy="2846294"/>
          </a:xfrm>
          <a:prstGeom prst="rect">
            <a:avLst/>
          </a:prstGeom>
        </p:spPr>
      </p:pic>
      <p:pic>
        <p:nvPicPr>
          <p:cNvPr id="14" name="그림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869700" y="363090"/>
            <a:ext cx="2160000" cy="3237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"/>
          <p:cNvSpPr/>
          <p:nvPr userDrawn="1"/>
        </p:nvSpPr>
        <p:spPr bwMode="auto">
          <a:xfrm>
            <a:off x="0" y="3574495"/>
            <a:ext cx="9144000" cy="3280753"/>
          </a:xfrm>
          <a:prstGeom prst="rect">
            <a:avLst/>
          </a:prstGeom>
          <a:solidFill>
            <a:srgbClr val="6361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WordArt 3"/>
          <p:cNvSpPr>
            <a:spLocks noChangeArrowheads="1" noChangeShapeType="1" noTextEdit="1"/>
          </p:cNvSpPr>
          <p:nvPr userDrawn="1"/>
        </p:nvSpPr>
        <p:spPr bwMode="gray">
          <a:xfrm>
            <a:off x="974435" y="199892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cs typeface="+mn-cs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© 2017 </a:t>
            </a:r>
            <a:r>
              <a:rPr lang="en-US" altLang="ko-KR" sz="1000" dirty="0" err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 userDrawn="1"/>
        </p:nvSpPr>
        <p:spPr bwMode="auto">
          <a:xfrm>
            <a:off x="721410" y="3169240"/>
            <a:ext cx="7568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 활용한 </a:t>
            </a:r>
            <a:r>
              <a:rPr lang="ko-KR" altLang="en-US" sz="1800" dirty="0" err="1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 프로그래밍</a:t>
            </a:r>
            <a:endParaRPr lang="de-DE" altLang="ko-KR" sz="1200" dirty="0" smtClean="0">
              <a:solidFill>
                <a:srgbClr val="BFBFBF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3" name="Picture 12" descr="도비라 그림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23" y="3115235"/>
            <a:ext cx="3196924" cy="2846294"/>
          </a:xfrm>
          <a:prstGeom prst="rect">
            <a:avLst/>
          </a:prstGeom>
        </p:spPr>
      </p:pic>
      <p:pic>
        <p:nvPicPr>
          <p:cNvPr id="14" name="그림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869700" y="363090"/>
            <a:ext cx="2160000" cy="3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4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3193090" y="6373813"/>
            <a:ext cx="26165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2017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11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54" y="6354628"/>
            <a:ext cx="1820070" cy="30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7"/>
          <p:cNvSpPr txBox="1"/>
          <p:nvPr userDrawn="1"/>
        </p:nvSpPr>
        <p:spPr>
          <a:xfrm>
            <a:off x="305901" y="4303240"/>
            <a:ext cx="7991475" cy="16425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</a:t>
            </a:r>
            <a:endParaRPr kumimoji="0" lang="en-US" altLang="ko-KR" sz="1400" u="sng" dirty="0" smtClean="0">
              <a:solidFill>
                <a:srgbClr val="222222"/>
              </a:solidFill>
              <a:ea typeface="맑은 고딕" pitchFamily="50" charset="-127"/>
            </a:endParaRPr>
          </a:p>
          <a:p>
            <a:pPr marL="169200" lvl="1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천만원 이하의 벌금에 처할 수 있고 </a:t>
            </a:r>
            <a:endParaRPr kumimoji="0" lang="en-US" altLang="ko-KR" sz="1400" u="sng" dirty="0" smtClean="0">
              <a:solidFill>
                <a:srgbClr val="222222"/>
              </a:solidFill>
              <a:ea typeface="맑은 고딕" pitchFamily="50" charset="-127"/>
            </a:endParaRPr>
          </a:p>
          <a:p>
            <a:pPr marL="169200" lvl="1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이를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sng" dirty="0">
              <a:solidFill>
                <a:srgbClr val="222222"/>
              </a:solidFill>
              <a:ea typeface="맑은 고딕" pitchFamily="50" charset="-127"/>
            </a:endParaRPr>
          </a:p>
        </p:txBody>
      </p:sp>
      <p:pic>
        <p:nvPicPr>
          <p:cNvPr id="13" name="Picture 12" descr="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807" y="3639063"/>
            <a:ext cx="3482681" cy="3000919"/>
          </a:xfrm>
          <a:prstGeom prst="rect">
            <a:avLst/>
          </a:prstGeom>
        </p:spPr>
      </p:pic>
      <p:pic>
        <p:nvPicPr>
          <p:cNvPr id="14" name="Picture 13" descr="3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10" y="506575"/>
            <a:ext cx="5946616" cy="1702191"/>
          </a:xfrm>
          <a:prstGeom prst="rect">
            <a:avLst/>
          </a:prstGeom>
        </p:spPr>
      </p:pic>
      <p:sp>
        <p:nvSpPr>
          <p:cNvPr id="15" name="직사각형 5"/>
          <p:cNvSpPr/>
          <p:nvPr userDrawn="1"/>
        </p:nvSpPr>
        <p:spPr bwMode="auto">
          <a:xfrm>
            <a:off x="0" y="-76200"/>
            <a:ext cx="9144000" cy="266700"/>
          </a:xfrm>
          <a:prstGeom prst="rect">
            <a:avLst/>
          </a:prstGeom>
          <a:solidFill>
            <a:srgbClr val="60B4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797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3294312" y="6457890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2015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9" name="직사각형 1"/>
          <p:cNvSpPr/>
          <p:nvPr userDrawn="1"/>
        </p:nvSpPr>
        <p:spPr bwMode="auto">
          <a:xfrm>
            <a:off x="0" y="3574495"/>
            <a:ext cx="9144000" cy="3280753"/>
          </a:xfrm>
          <a:prstGeom prst="rect">
            <a:avLst/>
          </a:prstGeom>
          <a:solidFill>
            <a:srgbClr val="6361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06292" y="901031"/>
            <a:ext cx="7485063" cy="10810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>
              <a:lnSpc>
                <a:spcPct val="110000"/>
              </a:lnSpc>
              <a:defRPr sz="3200" b="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noProof="0" dirty="0" smtClean="0"/>
              <a:t>마스터 제목 스타일 편집</a:t>
            </a:r>
            <a:endParaRPr lang="de-DE" noProof="0" dirty="0" smtClean="0"/>
          </a:p>
        </p:txBody>
      </p:sp>
      <p:pic>
        <p:nvPicPr>
          <p:cNvPr id="11" name="그림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69700" y="363090"/>
            <a:ext cx="2160000" cy="323795"/>
          </a:xfrm>
          <a:prstGeom prst="rect">
            <a:avLst/>
          </a:prstGeom>
        </p:spPr>
      </p:pic>
      <p:sp>
        <p:nvSpPr>
          <p:cNvPr id="12" name="TextBox 7"/>
          <p:cNvSpPr txBox="1">
            <a:spLocks noChangeArrowheads="1"/>
          </p:cNvSpPr>
          <p:nvPr userDrawn="1"/>
        </p:nvSpPr>
        <p:spPr bwMode="auto">
          <a:xfrm>
            <a:off x="721410" y="3169240"/>
            <a:ext cx="7568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 활용한 </a:t>
            </a:r>
            <a:r>
              <a:rPr lang="ko-KR" altLang="en-US" sz="1800" dirty="0" err="1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 프로그래밍</a:t>
            </a:r>
            <a:endParaRPr lang="de-DE" altLang="ko-KR" sz="1200" dirty="0" smtClean="0">
              <a:solidFill>
                <a:srgbClr val="BFBFBF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3" name="Picture 12" descr="도비라 그림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23" y="3115235"/>
            <a:ext cx="3196924" cy="2846294"/>
          </a:xfrm>
          <a:prstGeom prst="rect">
            <a:avLst/>
          </a:prstGeom>
        </p:spPr>
      </p:pic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© 2017 </a:t>
            </a:r>
            <a:r>
              <a:rPr lang="en-US" altLang="ko-KR" sz="1000" dirty="0" err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rgbClr val="FFFFFF"/>
              </a:solidFill>
              <a:ea typeface="굴림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2017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6" name="TextBox 6"/>
          <p:cNvSpPr txBox="1">
            <a:spLocks noChangeArrowheads="1"/>
          </p:cNvSpPr>
          <p:nvPr userDrawn="1"/>
        </p:nvSpPr>
        <p:spPr bwMode="auto">
          <a:xfrm>
            <a:off x="158750" y="242888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학습목표</a:t>
            </a:r>
          </a:p>
        </p:txBody>
      </p:sp>
      <p:pic>
        <p:nvPicPr>
          <p:cNvPr id="1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  <p:sp>
        <p:nvSpPr>
          <p:cNvPr id="19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5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2017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7" name="내용 개체 틀 1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>
              <a:buFont typeface="Arial" charset="0"/>
              <a:buChar char="•"/>
            </a:pPr>
            <a:endParaRPr lang="en-US" altLang="ko-KR" b="1" dirty="0" smtClean="0"/>
          </a:p>
        </p:txBody>
      </p:sp>
      <p:sp>
        <p:nvSpPr>
          <p:cNvPr id="18" name="TextBox 6"/>
          <p:cNvSpPr txBox="1">
            <a:spLocks noChangeArrowheads="1"/>
          </p:cNvSpPr>
          <p:nvPr userDrawn="1"/>
        </p:nvSpPr>
        <p:spPr bwMode="auto">
          <a:xfrm>
            <a:off x="158750" y="252413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차례</a:t>
            </a:r>
          </a:p>
        </p:txBody>
      </p:sp>
      <p:pic>
        <p:nvPicPr>
          <p:cNvPr id="19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21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pic>
        <p:nvPicPr>
          <p:cNvPr id="13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6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17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6" name="직사각형 13"/>
          <p:cNvSpPr>
            <a:spLocks noChangeArrowheads="1"/>
          </p:cNvSpPr>
          <p:nvPr userDrawn="1"/>
        </p:nvSpPr>
        <p:spPr bwMode="auto">
          <a:xfrm>
            <a:off x="152400" y="152400"/>
            <a:ext cx="89916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7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8" name="직사각형 13"/>
          <p:cNvSpPr>
            <a:spLocks noChangeArrowheads="1"/>
          </p:cNvSpPr>
          <p:nvPr userDrawn="1"/>
        </p:nvSpPr>
        <p:spPr bwMode="auto">
          <a:xfrm>
            <a:off x="152400" y="152400"/>
            <a:ext cx="89916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2017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20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428942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3" name="내용 개체 틀 2"/>
          <p:cNvSpPr>
            <a:spLocks noGrp="1"/>
          </p:cNvSpPr>
          <p:nvPr>
            <p:ph idx="10"/>
          </p:nvPr>
        </p:nvSpPr>
        <p:spPr>
          <a:xfrm>
            <a:off x="4613275" y="1483877"/>
            <a:ext cx="428942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4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25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5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2015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2017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 bwMode="auto">
          <a:xfrm>
            <a:off x="158750" y="266700"/>
            <a:ext cx="8516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smtClean="0">
                <a:latin typeface="HY견고딕" pitchFamily="18" charset="-127"/>
                <a:ea typeface="HY견고딕" pitchFamily="18" charset="-127"/>
                <a:sym typeface="Wingdings 2" pitchFamily="18" charset="2"/>
              </a:rPr>
              <a:t> </a:t>
            </a:r>
            <a:r>
              <a:rPr lang="en-US" altLang="ko-KR" sz="2800" i="1" smtClean="0">
                <a:latin typeface="HY견고딕" pitchFamily="18" charset="-127"/>
                <a:ea typeface="HY견고딕" pitchFamily="18" charset="-127"/>
                <a:sym typeface="Wingdings 2" pitchFamily="18" charset="2"/>
              </a:rPr>
              <a:t>check</a:t>
            </a:r>
            <a:endParaRPr lang="ko-KR" altLang="en-US" sz="280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16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핵심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2017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6" name="TextBox 6"/>
          <p:cNvSpPr txBox="1">
            <a:spLocks noChangeArrowheads="1"/>
          </p:cNvSpPr>
          <p:nvPr userDrawn="1"/>
        </p:nvSpPr>
        <p:spPr bwMode="auto">
          <a:xfrm>
            <a:off x="158750" y="266700"/>
            <a:ext cx="8516938" cy="5238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핵심정리</a:t>
            </a:r>
          </a:p>
        </p:txBody>
      </p:sp>
      <p:pic>
        <p:nvPicPr>
          <p:cNvPr id="1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19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Textmasterformate durch Klicken bearbeiten</a:t>
            </a:r>
          </a:p>
          <a:p>
            <a:pPr lvl="1"/>
            <a:r>
              <a:rPr lang="de-DE" altLang="ko-KR" smtClean="0"/>
              <a:t>Zweite Ebene</a:t>
            </a:r>
          </a:p>
          <a:p>
            <a:pPr lvl="2"/>
            <a:r>
              <a:rPr lang="de-DE" altLang="ko-KR" smtClean="0"/>
              <a:t>Dritte Ebene</a:t>
            </a:r>
          </a:p>
          <a:p>
            <a:pPr lvl="3"/>
            <a:r>
              <a:rPr lang="de-DE" altLang="ko-KR" smtClean="0"/>
              <a:t>Vierte Ebene</a:t>
            </a:r>
          </a:p>
          <a:p>
            <a:pPr lvl="4"/>
            <a:r>
              <a:rPr lang="de-DE" altLang="ko-KR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Klicken Sie, um das Titelformat zu bearbeiten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DE" altLang="ko-KR" sz="1000">
                <a:ea typeface="굴림" charset="-127"/>
              </a:rPr>
              <a:t>Page </a:t>
            </a:r>
            <a:r>
              <a:rPr lang="de-DE" altLang="ko-KR" sz="1000">
                <a:ea typeface="굴림" charset="-127"/>
                <a:sym typeface="Wingdings" pitchFamily="2" charset="2"/>
              </a:rPr>
              <a:t></a:t>
            </a:r>
            <a:r>
              <a:rPr lang="de-DE" altLang="ko-KR" sz="1000">
                <a:ea typeface="굴림" charset="-127"/>
              </a:rPr>
              <a:t> </a:t>
            </a:r>
            <a:fld id="{86F4A8A0-048C-4620-A43C-923312CDEA00}" type="slidenum">
              <a:rPr lang="de-DE" altLang="ko-KR" sz="1000">
                <a:ea typeface="굴림" charset="-127"/>
              </a:rPr>
              <a:pPr/>
              <a:t>‹#›</a:t>
            </a:fld>
            <a:endParaRPr lang="de-DE" altLang="ko-KR" sz="1000"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87" r:id="rId2"/>
    <p:sldLayoutId id="2147484079" r:id="rId3"/>
    <p:sldLayoutId id="2147484080" r:id="rId4"/>
    <p:sldLayoutId id="2147484081" r:id="rId5"/>
    <p:sldLayoutId id="2147484082" r:id="rId6"/>
    <p:sldLayoutId id="2147484086" r:id="rId7"/>
    <p:sldLayoutId id="2147484083" r:id="rId8"/>
    <p:sldLayoutId id="2147484084" r:id="rId9"/>
    <p:sldLayoutId id="2147484085" r:id="rId10"/>
    <p:sldLayoutId id="2147484088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jpg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4" Type="http://schemas.openxmlformats.org/officeDocument/2006/relationships/image" Target="../media/image24.jp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4" Type="http://schemas.openxmlformats.org/officeDocument/2006/relationships/image" Target="../media/image24.jp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jpg"/><Relationship Id="rId3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[6/13]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onCreate( ), </a:t>
            </a:r>
            <a:r>
              <a:rPr lang="en-US" altLang="ko-KR" sz="1600" b="1" dirty="0" err="1"/>
              <a:t>onDestroy</a:t>
            </a:r>
            <a:r>
              <a:rPr lang="en-US" altLang="ko-KR" sz="1600" b="1" dirty="0"/>
              <a:t>( ), </a:t>
            </a:r>
            <a:r>
              <a:rPr lang="en-US" altLang="ko-KR" sz="1600" b="1" dirty="0" err="1"/>
              <a:t>onStartCommand</a:t>
            </a:r>
            <a:r>
              <a:rPr lang="en-US" altLang="ko-KR" sz="1600" b="1" dirty="0"/>
              <a:t>( ) </a:t>
            </a:r>
            <a:r>
              <a:rPr lang="ko-KR" altLang="en-US" sz="1600" b="1" dirty="0" err="1"/>
              <a:t>메소드</a:t>
            </a:r>
            <a:r>
              <a:rPr lang="ko-KR" altLang="en-US" sz="1600" b="1" dirty="0"/>
              <a:t> 안에 로그를 남기도록 코딩</a:t>
            </a:r>
            <a:endParaRPr lang="en-US" altLang="ko-KR" sz="16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95" y="2837448"/>
            <a:ext cx="5710486" cy="3583586"/>
          </a:xfrm>
          <a:prstGeom prst="rect">
            <a:avLst/>
          </a:prstGeom>
        </p:spPr>
      </p:pic>
      <p:pic>
        <p:nvPicPr>
          <p:cNvPr id="7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4" y="1193250"/>
            <a:ext cx="8210550" cy="590550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" y="1123109"/>
            <a:ext cx="781831" cy="6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48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[7/13]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1384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MusicService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클래스에 음악을 시작하고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정지하는 코드 추가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400" b="1" dirty="0" smtClean="0"/>
              <a:t>res </a:t>
            </a:r>
            <a:r>
              <a:rPr lang="ko-KR" altLang="en-US" sz="1400" b="1" dirty="0"/>
              <a:t>폴더 아래에 </a:t>
            </a:r>
            <a:r>
              <a:rPr lang="en-US" altLang="ko-KR" sz="1400" b="1" dirty="0"/>
              <a:t>raw </a:t>
            </a:r>
            <a:r>
              <a:rPr lang="ko-KR" altLang="en-US" sz="1400" b="1" dirty="0"/>
              <a:t>폴더를 </a:t>
            </a:r>
            <a:r>
              <a:rPr lang="ko-KR" altLang="en-US" sz="1400" b="1" dirty="0" smtClean="0"/>
              <a:t>생성 </a:t>
            </a:r>
            <a:endParaRPr lang="en-US" altLang="ko-KR" sz="14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400" b="1" dirty="0" smtClean="0"/>
              <a:t>MP3 </a:t>
            </a:r>
            <a:r>
              <a:rPr lang="ko-KR" altLang="en-US" sz="1400" b="1" dirty="0"/>
              <a:t>파일을 하나 </a:t>
            </a:r>
            <a:r>
              <a:rPr lang="ko-KR" altLang="en-US" sz="1400" b="1" dirty="0" smtClean="0"/>
              <a:t>복사</a:t>
            </a:r>
            <a:endParaRPr lang="en-US" altLang="ko-KR" sz="14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400" b="1" dirty="0" smtClean="0"/>
              <a:t>전역변수로 </a:t>
            </a:r>
            <a:r>
              <a:rPr lang="en-US" altLang="ko-KR" sz="1400" b="1" dirty="0" err="1"/>
              <a:t>MediaPlayer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변수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개 </a:t>
            </a:r>
            <a:r>
              <a:rPr lang="ko-KR" altLang="en-US" sz="1400" b="1" dirty="0" smtClean="0"/>
              <a:t>선언</a:t>
            </a:r>
            <a:endParaRPr lang="en-US" altLang="ko-KR" sz="14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400" b="1" dirty="0" err="1" smtClean="0"/>
              <a:t>onStartCommand</a:t>
            </a:r>
            <a:r>
              <a:rPr lang="en-US" altLang="ko-KR" sz="1400" b="1" dirty="0"/>
              <a:t>( ) </a:t>
            </a:r>
            <a:r>
              <a:rPr lang="ko-KR" altLang="en-US" sz="1400" b="1" dirty="0" err="1"/>
              <a:t>메소드에</a:t>
            </a:r>
            <a:r>
              <a:rPr lang="ko-KR" altLang="en-US" sz="1400" b="1" dirty="0"/>
              <a:t>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 smtClean="0"/>
              <a:t>	MP3 </a:t>
            </a:r>
            <a:r>
              <a:rPr lang="ko-KR" altLang="en-US" sz="1400" b="1" dirty="0"/>
              <a:t>파일을 시작하는 코드를 </a:t>
            </a:r>
            <a:r>
              <a:rPr lang="ko-KR" altLang="en-US" sz="1400" b="1" dirty="0" smtClean="0"/>
              <a:t>추가</a:t>
            </a:r>
            <a:endParaRPr lang="en-US" altLang="ko-KR" sz="14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400" b="1" dirty="0" err="1" smtClean="0"/>
              <a:t>onDestroy</a:t>
            </a:r>
            <a:r>
              <a:rPr lang="en-US" altLang="ko-KR" sz="1400" b="1" dirty="0"/>
              <a:t>( ) </a:t>
            </a:r>
            <a:r>
              <a:rPr lang="ko-KR" altLang="en-US" sz="1400" b="1" dirty="0" err="1"/>
              <a:t>메소드에</a:t>
            </a:r>
            <a:r>
              <a:rPr lang="ko-KR" altLang="en-US" sz="1400" b="1" dirty="0"/>
              <a:t>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 smtClean="0"/>
              <a:t>	</a:t>
            </a:r>
            <a:r>
              <a:rPr lang="ko-KR" altLang="en-US" sz="1400" b="1" dirty="0" smtClean="0"/>
              <a:t>음악을 </a:t>
            </a:r>
            <a:r>
              <a:rPr lang="ko-KR" altLang="en-US" sz="1400" b="1" dirty="0"/>
              <a:t>중지시키는 코드를 </a:t>
            </a:r>
            <a:r>
              <a:rPr lang="ko-KR" altLang="en-US" sz="1400" b="1" dirty="0" smtClean="0"/>
              <a:t>추가</a:t>
            </a:r>
            <a:endParaRPr lang="en-US" altLang="ko-KR" sz="14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346" y="2499877"/>
            <a:ext cx="4742063" cy="3831222"/>
          </a:xfrm>
          <a:prstGeom prst="rect">
            <a:avLst/>
          </a:prstGeom>
        </p:spPr>
      </p:pic>
      <p:pic>
        <p:nvPicPr>
          <p:cNvPr id="7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4" y="1193250"/>
            <a:ext cx="8210550" cy="590550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" y="1123109"/>
            <a:ext cx="781831" cy="6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91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[8/13]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1384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완성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400" b="1" dirty="0" err="1" smtClean="0"/>
              <a:t>MusicService</a:t>
            </a:r>
            <a:r>
              <a:rPr lang="en-US" altLang="ko-KR" sz="1400" b="1" dirty="0" smtClean="0"/>
              <a:t> </a:t>
            </a:r>
            <a:r>
              <a:rPr lang="ko-KR" altLang="en-US" sz="1400" b="1" dirty="0"/>
              <a:t>클래스를 적용할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 smtClean="0"/>
              <a:t>	</a:t>
            </a:r>
            <a:r>
              <a:rPr lang="ko-KR" altLang="en-US" sz="1400" b="1" dirty="0" smtClean="0"/>
              <a:t>인텐트</a:t>
            </a:r>
            <a:r>
              <a:rPr lang="en-US" altLang="ko-KR" sz="1400" b="1" dirty="0" smtClean="0"/>
              <a:t> </a:t>
            </a:r>
            <a:r>
              <a:rPr lang="ko-KR" altLang="en-US" sz="1400" b="1" dirty="0"/>
              <a:t>변수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개와 </a:t>
            </a:r>
            <a:r>
              <a:rPr lang="ko-KR" altLang="en-US" sz="1400" b="1" dirty="0" smtClean="0"/>
              <a:t>버</a:t>
            </a:r>
            <a:r>
              <a:rPr lang="ko-KR" altLang="en-US" sz="1400" b="1" dirty="0" smtClean="0"/>
              <a:t>튼</a:t>
            </a:r>
            <a:r>
              <a:rPr lang="en-US" altLang="ko-KR" sz="1400" b="1" dirty="0" smtClean="0"/>
              <a:t> </a:t>
            </a:r>
            <a:r>
              <a:rPr lang="ko-KR" altLang="en-US" sz="1400" b="1" dirty="0"/>
              <a:t>변수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개를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 smtClean="0"/>
              <a:t>	</a:t>
            </a:r>
            <a:r>
              <a:rPr lang="ko-KR" altLang="en-US" sz="1400" b="1" dirty="0" smtClean="0"/>
              <a:t>전역변수로 선언</a:t>
            </a:r>
            <a:endParaRPr lang="en-US" altLang="ko-KR" sz="14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400" b="1" dirty="0" err="1" smtClean="0"/>
              <a:t>인텐트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변수를 생성하면서 </a:t>
            </a:r>
            <a:r>
              <a:rPr lang="en-US" altLang="ko-KR" sz="1400" b="1" dirty="0" err="1"/>
              <a:t>MusicService</a:t>
            </a:r>
            <a:r>
              <a:rPr lang="en-US" altLang="ko-KR" sz="1400" b="1" dirty="0"/>
              <a:t>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 smtClean="0"/>
              <a:t>	</a:t>
            </a:r>
            <a:r>
              <a:rPr lang="ko-KR" altLang="en-US" sz="1400" b="1" dirty="0" smtClean="0"/>
              <a:t>클래스를 </a:t>
            </a:r>
            <a:r>
              <a:rPr lang="ko-KR" altLang="en-US" sz="1400" b="1" dirty="0" err="1"/>
              <a:t>생성자에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넘김</a:t>
            </a:r>
            <a:endParaRPr lang="en-US" altLang="ko-KR" sz="14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400" b="1" dirty="0" smtClean="0"/>
              <a:t>activity_main.xml</a:t>
            </a:r>
            <a:r>
              <a:rPr lang="ko-KR" altLang="en-US" sz="1400" b="1" dirty="0"/>
              <a:t>의 버튼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개를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 smtClean="0"/>
              <a:t>	</a:t>
            </a:r>
            <a:r>
              <a:rPr lang="ko-KR" altLang="en-US" sz="1400" b="1" dirty="0" smtClean="0"/>
              <a:t>버튼 </a:t>
            </a:r>
            <a:r>
              <a:rPr lang="ko-KR" altLang="en-US" sz="1400" b="1" dirty="0"/>
              <a:t>변수에 </a:t>
            </a:r>
            <a:r>
              <a:rPr lang="ko-KR" altLang="en-US" sz="1400" b="1" dirty="0" smtClean="0"/>
              <a:t>적용시킴</a:t>
            </a:r>
            <a:endParaRPr lang="en-US" altLang="ko-KR" sz="14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400" b="1" dirty="0" smtClean="0"/>
              <a:t>&lt; </a:t>
            </a:r>
            <a:r>
              <a:rPr lang="ko-KR" altLang="en-US" sz="1400" b="1" dirty="0"/>
              <a:t>시작</a:t>
            </a:r>
            <a:r>
              <a:rPr lang="en-US" altLang="ko-KR" sz="1400" b="1" dirty="0"/>
              <a:t>&gt;</a:t>
            </a:r>
            <a:r>
              <a:rPr lang="ko-KR" altLang="en-US" sz="1400" b="1" dirty="0"/>
              <a:t>을 클릭하면 </a:t>
            </a:r>
            <a:r>
              <a:rPr lang="en-US" altLang="ko-KR" sz="1400" b="1" dirty="0" err="1"/>
              <a:t>startService</a:t>
            </a:r>
            <a:r>
              <a:rPr lang="en-US" altLang="ko-KR" sz="1400" b="1" dirty="0"/>
              <a:t>( )</a:t>
            </a:r>
            <a:r>
              <a:rPr lang="ko-KR" altLang="en-US" sz="1400" b="1" dirty="0"/>
              <a:t>를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 smtClean="0"/>
              <a:t>	</a:t>
            </a:r>
            <a:r>
              <a:rPr lang="ko-KR" altLang="en-US" sz="1400" b="1" dirty="0" smtClean="0"/>
              <a:t>호출하고 </a:t>
            </a:r>
            <a:r>
              <a:rPr lang="ko-KR" altLang="en-US" sz="1400" b="1" dirty="0"/>
              <a:t>로그를 </a:t>
            </a:r>
            <a:r>
              <a:rPr lang="ko-KR" altLang="en-US" sz="1400" b="1" dirty="0" smtClean="0"/>
              <a:t>남김</a:t>
            </a:r>
            <a:endParaRPr lang="en-US" altLang="ko-KR" sz="14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400" b="1" dirty="0" smtClean="0"/>
              <a:t>&lt;</a:t>
            </a:r>
            <a:r>
              <a:rPr lang="ko-KR" altLang="en-US" sz="1400" b="1" dirty="0"/>
              <a:t>중지</a:t>
            </a:r>
            <a:r>
              <a:rPr lang="en-US" altLang="ko-KR" sz="1400" b="1" dirty="0"/>
              <a:t>&gt;</a:t>
            </a:r>
            <a:r>
              <a:rPr lang="ko-KR" altLang="en-US" sz="1400" b="1" dirty="0"/>
              <a:t>를 클릭하면 </a:t>
            </a:r>
            <a:r>
              <a:rPr lang="en-US" altLang="ko-KR" sz="1400" b="1" dirty="0" err="1"/>
              <a:t>stopService</a:t>
            </a:r>
            <a:r>
              <a:rPr lang="en-US" altLang="ko-KR" sz="1400" b="1" dirty="0"/>
              <a:t>( )</a:t>
            </a:r>
            <a:r>
              <a:rPr lang="ko-KR" altLang="en-US" sz="1400" b="1" dirty="0"/>
              <a:t>를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 smtClean="0"/>
              <a:t>	</a:t>
            </a:r>
            <a:r>
              <a:rPr lang="ko-KR" altLang="en-US" sz="1400" b="1" dirty="0" smtClean="0"/>
              <a:t>호출하고 </a:t>
            </a:r>
            <a:r>
              <a:rPr lang="ko-KR" altLang="en-US" sz="1400" b="1" dirty="0"/>
              <a:t>로그를 </a:t>
            </a:r>
            <a:r>
              <a:rPr lang="ko-KR" altLang="en-US" sz="1400" b="1" dirty="0" smtClean="0"/>
              <a:t>남김</a:t>
            </a:r>
            <a:endParaRPr lang="en-US" altLang="ko-KR" sz="14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761" y="2077666"/>
            <a:ext cx="4710701" cy="4298868"/>
          </a:xfrm>
          <a:prstGeom prst="rect">
            <a:avLst/>
          </a:prstGeom>
        </p:spPr>
      </p:pic>
      <p:pic>
        <p:nvPicPr>
          <p:cNvPr id="7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4" y="1193250"/>
            <a:ext cx="8210550" cy="590550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" y="1123109"/>
            <a:ext cx="781831" cy="6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48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[9/13]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AndroidManifest.xml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을 열고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&lt;application&gt;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안에 서비스 등록</a:t>
            </a:r>
            <a:endParaRPr lang="en-US" altLang="ko-KR" sz="16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6" y="2482255"/>
            <a:ext cx="7659708" cy="3999560"/>
          </a:xfrm>
          <a:prstGeom prst="rect">
            <a:avLst/>
          </a:prstGeom>
        </p:spPr>
      </p:pic>
      <p:pic>
        <p:nvPicPr>
          <p:cNvPr id="7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4" y="1193250"/>
            <a:ext cx="8210550" cy="590550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" y="1123109"/>
            <a:ext cx="781831" cy="6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2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[10/13]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프로젝트 실행 및 결과 확인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로그 화면을 보기 위한 </a:t>
            </a:r>
            <a:r>
              <a:rPr lang="ko-KR" altLang="en-US" sz="1600" b="1" dirty="0" err="1"/>
              <a:t>로그캣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LogCat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화면이 보이지 않으면 </a:t>
            </a:r>
            <a:r>
              <a:rPr lang="en-US" altLang="ko-KR" sz="1600" b="1" dirty="0"/>
              <a:t>Android Studio </a:t>
            </a:r>
            <a:r>
              <a:rPr lang="ko-KR" altLang="en-US" sz="1600" b="1" dirty="0" smtClean="0"/>
              <a:t>아</a:t>
            </a:r>
            <a:r>
              <a:rPr lang="ko-KR" altLang="en-US" sz="1600" b="1" dirty="0" smtClean="0"/>
              <a:t>래쪽</a:t>
            </a:r>
            <a:endParaRPr lang="en-US" altLang="ko-KR" sz="1600" b="1" dirty="0" smtClean="0"/>
          </a:p>
          <a:p>
            <a:pPr marL="539750" lvl="2" indent="0"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smtClean="0"/>
              <a:t>[</a:t>
            </a:r>
            <a:r>
              <a:rPr lang="en-US" altLang="ko-KR" sz="1600" b="1" dirty="0"/>
              <a:t>Android </a:t>
            </a:r>
            <a:r>
              <a:rPr lang="en-US" altLang="ko-KR" sz="1600" b="1" dirty="0" smtClean="0"/>
              <a:t>Monitor] </a:t>
            </a:r>
            <a:r>
              <a:rPr lang="ko-KR" altLang="en-US" sz="1600" b="1" dirty="0"/>
              <a:t>탭을 클릭하고 </a:t>
            </a:r>
            <a:r>
              <a:rPr lang="en-US" altLang="ko-KR" sz="1600" b="1" dirty="0"/>
              <a:t>[</a:t>
            </a:r>
            <a:r>
              <a:rPr lang="en-US" altLang="ko-KR" sz="1600" b="1" dirty="0" err="1" smtClean="0"/>
              <a:t>loagcat</a:t>
            </a:r>
            <a:r>
              <a:rPr lang="en-US" altLang="ko-KR" sz="1600" b="1" dirty="0" smtClean="0"/>
              <a:t>]</a:t>
            </a:r>
            <a:r>
              <a:rPr lang="ko-KR" altLang="en-US" sz="1600" b="1" dirty="0"/>
              <a:t>을 </a:t>
            </a:r>
            <a:r>
              <a:rPr lang="ko-KR" altLang="en-US" sz="1600" b="1" dirty="0" smtClean="0"/>
              <a:t>선택</a:t>
            </a:r>
            <a:endParaRPr lang="en-US" altLang="ko-KR" sz="1600" b="1" dirty="0" smtClean="0"/>
          </a:p>
        </p:txBody>
      </p:sp>
      <p:pic>
        <p:nvPicPr>
          <p:cNvPr id="7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4" y="1193250"/>
            <a:ext cx="8210550" cy="590550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" y="1123109"/>
            <a:ext cx="781831" cy="673680"/>
          </a:xfrm>
          <a:prstGeom prst="rect">
            <a:avLst/>
          </a:prstGeom>
        </p:spPr>
      </p:pic>
      <p:pic>
        <p:nvPicPr>
          <p:cNvPr id="6" name="Picture 5" descr="스크린샷 2017-02-28 오후 3.38.0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38" y="3133594"/>
            <a:ext cx="71501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3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[11/13]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프로젝트 실행 및 결과 확인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오른쪽 </a:t>
            </a:r>
            <a:r>
              <a:rPr lang="en-US" altLang="ko-KR" sz="1600" b="1" dirty="0" smtClean="0"/>
              <a:t>[</a:t>
            </a:r>
            <a:r>
              <a:rPr lang="en-US" altLang="ko-KR" sz="1600" b="1" dirty="0"/>
              <a:t>Edit Filter </a:t>
            </a:r>
            <a:r>
              <a:rPr lang="en-US" altLang="ko-KR" sz="1600" b="1" dirty="0" smtClean="0"/>
              <a:t>Configuration]</a:t>
            </a:r>
            <a:r>
              <a:rPr lang="ko-KR" altLang="en-US" sz="1600" b="1" dirty="0"/>
              <a:t>을 </a:t>
            </a:r>
            <a:r>
              <a:rPr lang="ko-KR" altLang="en-US" sz="1600" b="1" dirty="0" smtClean="0"/>
              <a:t>선택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smtClean="0"/>
              <a:t>Filter </a:t>
            </a:r>
            <a:r>
              <a:rPr lang="en-US" altLang="ko-KR" sz="1600" b="1" dirty="0"/>
              <a:t>Name</a:t>
            </a:r>
            <a:r>
              <a:rPr lang="ko-KR" altLang="en-US" sz="1600" b="1" dirty="0"/>
              <a:t>에는 </a:t>
            </a:r>
            <a:r>
              <a:rPr lang="ko-KR" altLang="en-US" sz="1600" b="1" dirty="0" smtClean="0"/>
              <a:t>적당</a:t>
            </a:r>
            <a:r>
              <a:rPr lang="ko-KR" altLang="en-US" sz="1600" b="1" dirty="0" smtClean="0"/>
              <a:t>한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이름을 </a:t>
            </a:r>
            <a:r>
              <a:rPr lang="ko-KR" altLang="en-US" sz="1600" b="1" dirty="0" smtClean="0"/>
              <a:t>넣고</a:t>
            </a:r>
            <a:r>
              <a:rPr lang="en-US" altLang="ko-KR" sz="1600" b="1" dirty="0" smtClean="0"/>
              <a:t>,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Log </a:t>
            </a:r>
            <a:r>
              <a:rPr lang="en-US" altLang="ko-KR" sz="1600" b="1" dirty="0"/>
              <a:t>Tag</a:t>
            </a:r>
            <a:r>
              <a:rPr lang="ko-KR" altLang="en-US" sz="1600" b="1" dirty="0"/>
              <a:t>에 “</a:t>
            </a:r>
            <a:r>
              <a:rPr lang="ko-KR" altLang="en-US" sz="1600" b="1" dirty="0" smtClean="0"/>
              <a:t>서비스”</a:t>
            </a:r>
            <a:r>
              <a:rPr lang="ko-KR" altLang="en-US" sz="1600" b="1" dirty="0"/>
              <a:t>를 </a:t>
            </a:r>
            <a:r>
              <a:rPr lang="ko-KR" altLang="en-US" sz="1600" b="1" dirty="0" smtClean="0"/>
              <a:t>입력</a:t>
            </a:r>
            <a:r>
              <a:rPr lang="ko-KR" altLang="en-US" sz="1600" b="1" dirty="0" smtClean="0"/>
              <a:t>한 후 </a:t>
            </a:r>
            <a:r>
              <a:rPr lang="en-US" altLang="ko-KR" sz="1600" b="1" dirty="0" smtClean="0"/>
              <a:t>&lt;OK&gt; </a:t>
            </a:r>
            <a:r>
              <a:rPr lang="ko-KR" altLang="en-US" sz="1600" b="1" dirty="0" smtClean="0"/>
              <a:t>클</a:t>
            </a:r>
            <a:r>
              <a:rPr lang="ko-KR" altLang="en-US" sz="1600" b="1" dirty="0" smtClean="0"/>
              <a:t>릭</a:t>
            </a:r>
            <a:endParaRPr lang="en-US" altLang="ko-KR" sz="1600" b="1" dirty="0" smtClean="0"/>
          </a:p>
        </p:txBody>
      </p:sp>
      <p:pic>
        <p:nvPicPr>
          <p:cNvPr id="7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4" y="1193250"/>
            <a:ext cx="8210550" cy="590550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" y="1123109"/>
            <a:ext cx="781831" cy="673680"/>
          </a:xfrm>
          <a:prstGeom prst="rect">
            <a:avLst/>
          </a:prstGeom>
        </p:spPr>
      </p:pic>
      <p:pic>
        <p:nvPicPr>
          <p:cNvPr id="2" name="Picture 1" descr="스크린샷 2017-02-28 오후 3.40.0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27" y="3100191"/>
            <a:ext cx="71755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14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[12/13]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프로젝트 실행 및 결과 확인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&lt;</a:t>
            </a:r>
            <a:r>
              <a:rPr lang="ko-KR" altLang="en-US" sz="1600" b="1" dirty="0"/>
              <a:t>음악서비스 시작</a:t>
            </a:r>
            <a:r>
              <a:rPr lang="en-US" altLang="ko-KR" sz="1600" b="1" dirty="0"/>
              <a:t>&gt;</a:t>
            </a:r>
            <a:r>
              <a:rPr lang="ko-KR" altLang="en-US" sz="1600" b="1" dirty="0"/>
              <a:t>을 클릭하면 음악이 재생되는지 </a:t>
            </a:r>
            <a:r>
              <a:rPr lang="ko-KR" altLang="en-US" sz="1600" b="1" dirty="0" smtClean="0"/>
              <a:t>확인 후 </a:t>
            </a:r>
            <a:r>
              <a:rPr lang="ko-KR" altLang="en-US" sz="1600" b="1" dirty="0" err="1" smtClean="0"/>
              <a:t>로그캣</a:t>
            </a:r>
            <a:r>
              <a:rPr lang="ko-KR" altLang="en-US" sz="1600" b="1" dirty="0" smtClean="0"/>
              <a:t> 확인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&lt;</a:t>
            </a:r>
            <a:r>
              <a:rPr lang="ko-KR" altLang="en-US" sz="1600" b="1" dirty="0"/>
              <a:t>음악서비스 중지</a:t>
            </a:r>
            <a:r>
              <a:rPr lang="en-US" altLang="ko-KR" sz="1600" b="1" dirty="0"/>
              <a:t>&gt;</a:t>
            </a:r>
            <a:r>
              <a:rPr lang="ko-KR" altLang="en-US" sz="1600" b="1" dirty="0" smtClean="0"/>
              <a:t>를 누르고 음악이 중지되면 </a:t>
            </a:r>
            <a:r>
              <a:rPr lang="ko-KR" altLang="en-US" sz="1600" b="1" dirty="0" err="1" smtClean="0"/>
              <a:t>로그캣</a:t>
            </a:r>
            <a:r>
              <a:rPr lang="ko-KR" altLang="en-US" sz="1600" b="1" dirty="0" smtClean="0"/>
              <a:t> 확인</a:t>
            </a:r>
            <a:endParaRPr lang="en-US" altLang="ko-KR" sz="1600" b="1" dirty="0" smtClean="0"/>
          </a:p>
        </p:txBody>
      </p:sp>
      <p:pic>
        <p:nvPicPr>
          <p:cNvPr id="8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4" y="1193250"/>
            <a:ext cx="8210550" cy="590550"/>
          </a:xfrm>
          <a:prstGeom prst="rect">
            <a:avLst/>
          </a:prstGeom>
        </p:spPr>
      </p:pic>
      <p:pic>
        <p:nvPicPr>
          <p:cNvPr id="9" name="Picture 8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" y="1123109"/>
            <a:ext cx="781831" cy="673680"/>
          </a:xfrm>
          <a:prstGeom prst="rect">
            <a:avLst/>
          </a:prstGeom>
        </p:spPr>
      </p:pic>
      <p:pic>
        <p:nvPicPr>
          <p:cNvPr id="6" name="Picture 5" descr="스크린샷 2017-02-28 오후 3.40.5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15" y="3080957"/>
            <a:ext cx="5152742" cy="2062914"/>
          </a:xfrm>
          <a:prstGeom prst="rect">
            <a:avLst/>
          </a:prstGeom>
        </p:spPr>
      </p:pic>
      <p:pic>
        <p:nvPicPr>
          <p:cNvPr id="10" name="Picture 9" descr="스크린샷 2017-02-28 오후 3.41.1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546" y="4624335"/>
            <a:ext cx="5158318" cy="204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53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60835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[13/13]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82" y="1206830"/>
            <a:ext cx="7652587" cy="4484772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2" y="1123109"/>
            <a:ext cx="781831" cy="6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9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브로드캐스트</a:t>
            </a:r>
            <a:r>
              <a:rPr lang="ko-KR" altLang="en-US" dirty="0" smtClean="0"/>
              <a:t> 리시버</a:t>
            </a:r>
            <a:r>
              <a:rPr lang="en-US" altLang="ko-KR" dirty="0" smtClean="0"/>
              <a:t>[1/10]</a:t>
            </a:r>
            <a:r>
              <a:rPr lang="ko-KR" altLang="en-US" dirty="0" smtClean="0"/>
              <a:t> 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브로드캐스트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리시버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(BR, Broadcast Receiver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안드로이드는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문자 메시지 도착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배터리 방전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SD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카드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탈부착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네트워크 환경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변화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등이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발생하면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방송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(Broadcast)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신호를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보내는데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이런 신호를 받아서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처리하는 것이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브로드캐스트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리시버임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브로드캐스트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리시버의 대표적인 응용은 배터리 상태 확인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00" y="3666791"/>
            <a:ext cx="69818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4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브로드캐스트</a:t>
            </a:r>
            <a:r>
              <a:rPr lang="ko-KR" altLang="en-US" dirty="0"/>
              <a:t> </a:t>
            </a:r>
            <a:r>
              <a:rPr lang="ko-KR" altLang="en-US" dirty="0" smtClean="0"/>
              <a:t>리시버</a:t>
            </a:r>
            <a:r>
              <a:rPr lang="en-US" altLang="ko-KR" dirty="0" smtClean="0"/>
              <a:t>[2/10]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안드로이드 프로젝트 생성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프로젝트 </a:t>
            </a:r>
            <a:r>
              <a:rPr lang="ko-KR" altLang="en-US" sz="1600" b="1" dirty="0" smtClean="0"/>
              <a:t>이름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Project14_2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패키지 </a:t>
            </a:r>
            <a:r>
              <a:rPr lang="ko-KR" altLang="en-US" sz="1600" b="1" dirty="0" smtClean="0"/>
              <a:t>이름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com.cookandroid.project14_2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디자인 및 편집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배터리 상태에 따라 변하는 이미지 </a:t>
            </a:r>
            <a:r>
              <a:rPr lang="en-US" altLang="ko-KR" sz="1600" b="1" dirty="0"/>
              <a:t>5</a:t>
            </a:r>
            <a:r>
              <a:rPr lang="ko-KR" altLang="en-US" sz="1600" b="1" dirty="0"/>
              <a:t>개를 </a:t>
            </a:r>
            <a:endParaRPr lang="en-US" altLang="ko-KR" sz="1600" b="1" dirty="0" smtClean="0"/>
          </a:p>
          <a:p>
            <a:pPr marL="539750" lvl="2" indent="0"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smtClean="0"/>
              <a:t>/</a:t>
            </a:r>
            <a:r>
              <a:rPr lang="en-US" altLang="ko-KR" sz="1600" b="1" dirty="0"/>
              <a:t>res/</a:t>
            </a:r>
            <a:r>
              <a:rPr lang="en-US" altLang="ko-KR" sz="1600" b="1" dirty="0" err="1" smtClean="0"/>
              <a:t>drawable</a:t>
            </a:r>
            <a:r>
              <a:rPr lang="ko-KR" altLang="en-US" sz="1600" b="1" dirty="0" smtClean="0"/>
              <a:t>에 </a:t>
            </a:r>
            <a:r>
              <a:rPr lang="ko-KR" altLang="en-US" sz="1600" b="1" dirty="0"/>
              <a:t>복사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10" y="1193250"/>
            <a:ext cx="8201025" cy="590550"/>
          </a:xfrm>
          <a:prstGeom prst="rect">
            <a:avLst/>
          </a:prstGeom>
        </p:spPr>
      </p:pic>
      <p:pic>
        <p:nvPicPr>
          <p:cNvPr id="10" name="Picture 9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" y="1123109"/>
            <a:ext cx="781831" cy="673680"/>
          </a:xfrm>
          <a:prstGeom prst="rect">
            <a:avLst/>
          </a:prstGeom>
        </p:spPr>
      </p:pic>
      <p:pic>
        <p:nvPicPr>
          <p:cNvPr id="5" name="Picture 4" descr="스크린샷 2017-02-28 오후 3.42.5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97" y="2032072"/>
            <a:ext cx="26289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59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3"/>
          <p:cNvSpPr>
            <a:spLocks noGrp="1"/>
          </p:cNvSpPr>
          <p:nvPr>
            <p:ph type="ctrTitle"/>
          </p:nvPr>
        </p:nvSpPr>
        <p:spPr>
          <a:xfrm>
            <a:off x="806450" y="901700"/>
            <a:ext cx="7838786" cy="10810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en-US" altLang="ko-KR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14</a:t>
            </a:r>
            <a:r>
              <a:rPr lang="en-US" altLang="ko-KR" sz="40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서비스와 </a:t>
            </a:r>
            <a:r>
              <a:rPr lang="ko-KR" altLang="en-US" sz="4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브로드캐스트</a:t>
            </a:r>
            <a:r>
              <a:rPr lang="ko-KR" altLang="en-US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리시버</a:t>
            </a:r>
            <a:endParaRPr lang="ko-KR" altLang="en-US" sz="1800" b="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브로드캐스트</a:t>
            </a:r>
            <a:r>
              <a:rPr lang="ko-KR" altLang="en-US" dirty="0"/>
              <a:t> </a:t>
            </a:r>
            <a:r>
              <a:rPr lang="ko-KR" altLang="en-US" dirty="0" smtClean="0"/>
              <a:t>리시버</a:t>
            </a:r>
            <a:r>
              <a:rPr lang="en-US" altLang="ko-KR" dirty="0" smtClean="0"/>
              <a:t>[3/10]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activity_main.xml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이미지뷰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개와 </a:t>
            </a:r>
            <a:r>
              <a:rPr lang="ko-KR" altLang="en-US" sz="1600" b="1" dirty="0" err="1"/>
              <a:t>에디트텍스트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개를 </a:t>
            </a:r>
            <a:r>
              <a:rPr lang="ko-KR" altLang="en-US" sz="1600" b="1" dirty="0" smtClean="0"/>
              <a:t>생성</a:t>
            </a:r>
            <a:r>
              <a:rPr lang="en-US" altLang="ko-KR" sz="1600" b="1" dirty="0"/>
              <a:t>, id</a:t>
            </a:r>
            <a:r>
              <a:rPr lang="ko-KR" altLang="en-US" sz="1600" b="1" dirty="0"/>
              <a:t>는 </a:t>
            </a:r>
            <a:r>
              <a:rPr lang="en-US" altLang="ko-KR" sz="1600" b="1" dirty="0" err="1"/>
              <a:t>ivBattery</a:t>
            </a:r>
            <a:r>
              <a:rPr lang="en-US" altLang="ko-KR" sz="1600" b="1" dirty="0"/>
              <a:t>, </a:t>
            </a:r>
            <a:r>
              <a:rPr lang="en-US" altLang="ko-KR" sz="1600" b="1" dirty="0" err="1" smtClean="0"/>
              <a:t>edtBattery</a:t>
            </a:r>
            <a:r>
              <a:rPr lang="ko-KR" altLang="en-US" sz="1600" b="1" dirty="0" smtClean="0"/>
              <a:t>로 함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866775" y="2822502"/>
            <a:ext cx="7953375" cy="3366024"/>
            <a:chOff x="866775" y="2745055"/>
            <a:chExt cx="7953375" cy="336602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775" y="2745055"/>
              <a:ext cx="7953375" cy="17716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775" y="4434679"/>
              <a:ext cx="7953375" cy="1676400"/>
            </a:xfrm>
            <a:prstGeom prst="rect">
              <a:avLst/>
            </a:prstGeom>
          </p:spPr>
        </p:pic>
      </p:grpSp>
      <p:pic>
        <p:nvPicPr>
          <p:cNvPr id="10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10" y="1193250"/>
            <a:ext cx="8201025" cy="590550"/>
          </a:xfrm>
          <a:prstGeom prst="rect">
            <a:avLst/>
          </a:prstGeom>
        </p:spPr>
      </p:pic>
      <p:pic>
        <p:nvPicPr>
          <p:cNvPr id="11" name="Picture 10" descr="1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" y="1123109"/>
            <a:ext cx="781831" cy="6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0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브로드캐스트</a:t>
            </a:r>
            <a:r>
              <a:rPr lang="ko-KR" altLang="en-US" dirty="0"/>
              <a:t> </a:t>
            </a:r>
            <a:r>
              <a:rPr lang="ko-KR" altLang="en-US" dirty="0" smtClean="0"/>
              <a:t>리시버</a:t>
            </a:r>
            <a:r>
              <a:rPr lang="en-US" altLang="ko-KR" dirty="0" smtClean="0"/>
              <a:t>[4/10]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ImageView </a:t>
            </a:r>
            <a:r>
              <a:rPr lang="ko-KR" altLang="en-US" sz="1600" b="1" dirty="0"/>
              <a:t>변수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개와 </a:t>
            </a:r>
            <a:r>
              <a:rPr lang="en-US" altLang="ko-KR" sz="1600" b="1" dirty="0" err="1"/>
              <a:t>EditText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변수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개를 전역변수로 </a:t>
            </a:r>
            <a:r>
              <a:rPr lang="ko-KR" altLang="en-US" sz="1600" b="1" dirty="0" smtClean="0"/>
              <a:t>선언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smtClean="0"/>
              <a:t>activity_main.xml</a:t>
            </a:r>
            <a:r>
              <a:rPr lang="ko-KR" altLang="en-US" sz="1600" b="1" dirty="0"/>
              <a:t>의 </a:t>
            </a:r>
            <a:r>
              <a:rPr lang="ko-KR" altLang="en-US" sz="1600" b="1" dirty="0" err="1"/>
              <a:t>위젯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개를 변수에 </a:t>
            </a:r>
            <a:r>
              <a:rPr lang="ko-KR" altLang="en-US" sz="1600" b="1" dirty="0" smtClean="0"/>
              <a:t>적용시킴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6" y="3093216"/>
            <a:ext cx="5014603" cy="3323074"/>
          </a:xfrm>
          <a:prstGeom prst="rect">
            <a:avLst/>
          </a:prstGeom>
        </p:spPr>
      </p:pic>
      <p:pic>
        <p:nvPicPr>
          <p:cNvPr id="8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10" y="1193250"/>
            <a:ext cx="8201025" cy="590550"/>
          </a:xfrm>
          <a:prstGeom prst="rect">
            <a:avLst/>
          </a:prstGeom>
        </p:spPr>
      </p:pic>
      <p:pic>
        <p:nvPicPr>
          <p:cNvPr id="9" name="Picture 8" descr="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" y="1123109"/>
            <a:ext cx="781831" cy="6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2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브로드캐스트</a:t>
            </a:r>
            <a:r>
              <a:rPr lang="ko-KR" altLang="en-US" dirty="0"/>
              <a:t> </a:t>
            </a:r>
            <a:r>
              <a:rPr lang="ko-KR" altLang="en-US" dirty="0" smtClean="0"/>
              <a:t>리시버</a:t>
            </a:r>
            <a:r>
              <a:rPr lang="en-US" altLang="ko-KR" dirty="0" smtClean="0"/>
              <a:t>[5/10]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onCreate( )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밖에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BR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객체 생성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onReceive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( )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인텐트의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액션이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ACTION_BATTERY_CHANGED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경우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다음을 처리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인텐트의 </a:t>
            </a:r>
            <a:r>
              <a:rPr lang="ko-KR" altLang="en-US" sz="1600" b="1" dirty="0" smtClean="0"/>
              <a:t>엑스트</a:t>
            </a:r>
            <a:r>
              <a:rPr lang="ko-KR" altLang="en-US" sz="1600" b="1" dirty="0" smtClean="0"/>
              <a:t>라</a:t>
            </a:r>
            <a:r>
              <a:rPr lang="ko-KR" altLang="en-US" sz="1600" b="1" dirty="0" smtClean="0"/>
              <a:t>에서 </a:t>
            </a:r>
            <a:r>
              <a:rPr lang="ko-KR" altLang="en-US" sz="1600" b="1" dirty="0"/>
              <a:t>배터리의 잔량을 </a:t>
            </a:r>
            <a:r>
              <a:rPr lang="ko-KR" altLang="en-US" sz="1600" b="1" dirty="0" smtClean="0"/>
              <a:t>추출</a:t>
            </a:r>
            <a:r>
              <a:rPr lang="ko-KR" altLang="ko-KR" sz="1600" b="1" dirty="0" smtClean="0"/>
              <a:t>,</a:t>
            </a:r>
            <a:r>
              <a:rPr lang="ko-KR" altLang="en-US" sz="1600" b="1" dirty="0" smtClean="0"/>
              <a:t> </a:t>
            </a:r>
            <a:r>
              <a:rPr lang="ko-KR" altLang="en-US" sz="1600" b="1" dirty="0" smtClean="0"/>
              <a:t>그에 </a:t>
            </a:r>
            <a:r>
              <a:rPr lang="ko-KR" altLang="en-US" sz="1600" b="1" dirty="0"/>
              <a:t>따라 잔량을 표시하고 배터리 이미지를 </a:t>
            </a:r>
            <a:r>
              <a:rPr lang="ko-KR" altLang="en-US" sz="1600" b="1" dirty="0" smtClean="0"/>
              <a:t>변경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인텐트의 </a:t>
            </a:r>
            <a:r>
              <a:rPr lang="ko-KR" altLang="en-US" sz="1600" b="1" dirty="0" smtClean="0"/>
              <a:t>엑스트</a:t>
            </a:r>
            <a:r>
              <a:rPr lang="ko-KR" altLang="en-US" sz="1600" b="1" dirty="0" smtClean="0"/>
              <a:t>라</a:t>
            </a:r>
            <a:r>
              <a:rPr lang="ko-KR" altLang="en-US" sz="1600" b="1" dirty="0" smtClean="0"/>
              <a:t>에서 </a:t>
            </a:r>
            <a:r>
              <a:rPr lang="ko-KR" altLang="en-US" sz="1600" b="1" dirty="0"/>
              <a:t>배터리의 전원 연결 상태를 추출한 후 </a:t>
            </a:r>
            <a:r>
              <a:rPr lang="ko-KR" altLang="en-US" sz="1600" b="1" dirty="0" smtClean="0"/>
              <a:t>표시</a:t>
            </a:r>
            <a:endParaRPr lang="en-US" altLang="ko-KR" sz="16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9" y="3528605"/>
            <a:ext cx="4156363" cy="25236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942" y="3730493"/>
            <a:ext cx="4156363" cy="2321796"/>
          </a:xfrm>
          <a:prstGeom prst="rect">
            <a:avLst/>
          </a:prstGeom>
        </p:spPr>
      </p:pic>
      <p:pic>
        <p:nvPicPr>
          <p:cNvPr id="8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10" y="1193250"/>
            <a:ext cx="8201025" cy="590550"/>
          </a:xfrm>
          <a:prstGeom prst="rect">
            <a:avLst/>
          </a:prstGeom>
        </p:spPr>
      </p:pic>
      <p:pic>
        <p:nvPicPr>
          <p:cNvPr id="9" name="Picture 8" descr="1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" y="1123109"/>
            <a:ext cx="781831" cy="6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3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브로드캐스트</a:t>
            </a:r>
            <a:r>
              <a:rPr lang="ko-KR" altLang="en-US" dirty="0"/>
              <a:t> </a:t>
            </a:r>
            <a:r>
              <a:rPr lang="ko-KR" altLang="en-US" dirty="0" smtClean="0"/>
              <a:t>리시버</a:t>
            </a:r>
            <a:r>
              <a:rPr lang="en-US" altLang="ko-KR" dirty="0" smtClean="0"/>
              <a:t>[6/10]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onPause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( ), onResume( )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를 자동완성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onResume( ) </a:t>
            </a:r>
            <a:r>
              <a:rPr lang="ko-KR" altLang="en-US" sz="1600" b="1" dirty="0" err="1"/>
              <a:t>메소드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  <a:r>
              <a:rPr lang="ko-KR" altLang="en-US" sz="1600" b="1" dirty="0" err="1"/>
              <a:t>인텐트</a:t>
            </a:r>
            <a:r>
              <a:rPr lang="ko-KR" altLang="en-US" sz="1600" b="1" dirty="0"/>
              <a:t> 필터를 생성하고 </a:t>
            </a:r>
            <a:r>
              <a:rPr lang="en-US" altLang="ko-KR" sz="1600" b="1" dirty="0"/>
              <a:t>ACTION_BATTERY_CHANGED </a:t>
            </a:r>
            <a:r>
              <a:rPr lang="ko-KR" altLang="en-US" sz="1600" b="1" dirty="0"/>
              <a:t>액션을 </a:t>
            </a:r>
            <a:endParaRPr lang="en-US" altLang="ko-KR" sz="1600" b="1" dirty="0" smtClean="0"/>
          </a:p>
          <a:p>
            <a:pPr marL="539750" lvl="2" indent="0">
              <a:buNone/>
            </a:pPr>
            <a:r>
              <a:rPr lang="en-US" altLang="ko-KR" sz="1600" b="1" dirty="0"/>
              <a:t>	</a:t>
            </a:r>
            <a:r>
              <a:rPr lang="ko-KR" altLang="en-US" sz="1600" b="1" dirty="0" smtClean="0"/>
              <a:t>추가한 </a:t>
            </a:r>
            <a:r>
              <a:rPr lang="ko-KR" altLang="en-US" sz="1600" b="1" dirty="0"/>
              <a:t>후 </a:t>
            </a:r>
            <a:r>
              <a:rPr lang="en-US" altLang="ko-KR" sz="1600" b="1" dirty="0"/>
              <a:t>BR</a:t>
            </a:r>
            <a:r>
              <a:rPr lang="ko-KR" altLang="en-US" sz="1600" b="1" dirty="0"/>
              <a:t>에 </a:t>
            </a:r>
            <a:r>
              <a:rPr lang="ko-KR" altLang="en-US" sz="1600" b="1" dirty="0" smtClean="0"/>
              <a:t>등록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err="1" smtClean="0"/>
              <a:t>onPause</a:t>
            </a:r>
            <a:r>
              <a:rPr lang="en-US" altLang="ko-KR" sz="1600" b="1" dirty="0"/>
              <a:t>( ) </a:t>
            </a:r>
            <a:r>
              <a:rPr lang="ko-KR" altLang="en-US" sz="1600" b="1" dirty="0" err="1"/>
              <a:t>메소드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등록된 </a:t>
            </a:r>
            <a:r>
              <a:rPr lang="en-US" altLang="ko-KR" sz="1600" b="1" dirty="0"/>
              <a:t>BR</a:t>
            </a:r>
            <a:r>
              <a:rPr lang="ko-KR" altLang="en-US" sz="1600" b="1" dirty="0"/>
              <a:t>을 </a:t>
            </a:r>
            <a:r>
              <a:rPr lang="ko-KR" altLang="en-US" sz="1600" b="1" dirty="0" smtClean="0"/>
              <a:t>해제</a:t>
            </a:r>
            <a:endParaRPr lang="en-US" altLang="ko-KR" sz="16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95" y="3505457"/>
            <a:ext cx="4879213" cy="3050239"/>
          </a:xfrm>
          <a:prstGeom prst="rect">
            <a:avLst/>
          </a:prstGeom>
        </p:spPr>
      </p:pic>
      <p:pic>
        <p:nvPicPr>
          <p:cNvPr id="7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10" y="1193250"/>
            <a:ext cx="8201025" cy="590550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" y="1123109"/>
            <a:ext cx="781831" cy="6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18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브로드캐스트</a:t>
            </a:r>
            <a:r>
              <a:rPr lang="ko-KR" altLang="en-US" dirty="0"/>
              <a:t> </a:t>
            </a:r>
            <a:r>
              <a:rPr lang="ko-KR" altLang="en-US" dirty="0" smtClean="0"/>
              <a:t>리시버</a:t>
            </a:r>
            <a:r>
              <a:rPr lang="en-US" altLang="ko-KR" dirty="0" smtClean="0"/>
              <a:t>[7/10]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프로젝트 실행 및 결과 확인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명령 프롬프트를 열고 “</a:t>
            </a:r>
            <a:r>
              <a:rPr lang="en-US" altLang="ko-KR" sz="1600" b="1" dirty="0"/>
              <a:t>telnet localhost 5554”</a:t>
            </a:r>
            <a:r>
              <a:rPr lang="ko-KR" altLang="en-US" sz="1600" b="1" dirty="0"/>
              <a:t>를 </a:t>
            </a:r>
            <a:r>
              <a:rPr lang="ko-KR" altLang="en-US" sz="1600" b="1" dirty="0" smtClean="0"/>
              <a:t>입력</a:t>
            </a:r>
            <a:r>
              <a:rPr lang="ko-KR" altLang="en-US" sz="1600" b="1" dirty="0" smtClean="0"/>
              <a:t>한 후</a:t>
            </a:r>
            <a:r>
              <a:rPr lang="ko-KR" altLang="en-US" sz="1600" b="1" dirty="0" smtClean="0"/>
              <a:t>‘</a:t>
            </a:r>
            <a:r>
              <a:rPr lang="en-US" altLang="ko-KR" sz="1600" b="1" dirty="0" err="1" smtClean="0"/>
              <a:t>auth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인증 번호</a:t>
            </a:r>
            <a:r>
              <a:rPr lang="en-US" altLang="ko-KR" sz="1600" b="1" dirty="0" smtClean="0"/>
              <a:t>’</a:t>
            </a:r>
            <a:r>
              <a:rPr lang="ko-KR" altLang="en-US" sz="1600" b="1" dirty="0" smtClean="0"/>
              <a:t>를 입력</a:t>
            </a:r>
            <a:endParaRPr lang="en-US" altLang="ko-KR" sz="1600" b="1" dirty="0" smtClean="0"/>
          </a:p>
        </p:txBody>
      </p:sp>
      <p:pic>
        <p:nvPicPr>
          <p:cNvPr id="7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10" y="1193250"/>
            <a:ext cx="8201025" cy="590550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" y="1123109"/>
            <a:ext cx="781831" cy="673680"/>
          </a:xfrm>
          <a:prstGeom prst="rect">
            <a:avLst/>
          </a:prstGeom>
        </p:spPr>
      </p:pic>
      <p:pic>
        <p:nvPicPr>
          <p:cNvPr id="6" name="Picture 5" descr="스크린샷 2017-02-28 오후 3.47.2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11" y="2768011"/>
            <a:ext cx="5345233" cy="200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65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브로드캐스트</a:t>
            </a:r>
            <a:r>
              <a:rPr lang="ko-KR" altLang="en-US" dirty="0"/>
              <a:t> </a:t>
            </a:r>
            <a:r>
              <a:rPr lang="ko-KR" altLang="en-US" dirty="0" smtClean="0"/>
              <a:t>리시버</a:t>
            </a:r>
            <a:r>
              <a:rPr lang="en-US" altLang="ko-KR" dirty="0" smtClean="0"/>
              <a:t>[8/10]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프로젝트 실행 및 결과 확인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power capacity 5 </a:t>
            </a:r>
            <a:r>
              <a:rPr lang="en-US" altLang="ko-KR" sz="1600" b="1" dirty="0" smtClean="0"/>
              <a:t>: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배터리 </a:t>
            </a:r>
            <a:r>
              <a:rPr lang="ko-KR" altLang="en-US" sz="1600" b="1" dirty="0"/>
              <a:t>잔량 </a:t>
            </a:r>
            <a:r>
              <a:rPr lang="ko-KR" altLang="en-US" sz="1600" b="1" dirty="0" smtClean="0"/>
              <a:t>변경을</a:t>
            </a:r>
            <a:r>
              <a:rPr lang="en-US" altLang="ko-KR" sz="1600" b="1" dirty="0" smtClean="0"/>
              <a:t> 5%</a:t>
            </a:r>
            <a:r>
              <a:rPr lang="ko-KR" altLang="en-US" sz="1600" b="1" dirty="0" smtClean="0"/>
              <a:t>로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변경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power ac off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어댑터 </a:t>
            </a:r>
            <a:r>
              <a:rPr lang="ko-KR" altLang="en-US" sz="1600" b="1" dirty="0"/>
              <a:t>연결을 뺀 것이므로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배터리 부족 </a:t>
            </a:r>
            <a:r>
              <a:rPr lang="ko-KR" altLang="en-US" sz="1600" b="1" dirty="0" smtClean="0"/>
              <a:t>경고가 나옴</a:t>
            </a:r>
            <a:endParaRPr lang="en-US" altLang="ko-KR" sz="1600" b="1" dirty="0" smtClean="0"/>
          </a:p>
        </p:txBody>
      </p:sp>
      <p:pic>
        <p:nvPicPr>
          <p:cNvPr id="7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10" y="1193250"/>
            <a:ext cx="8201025" cy="590550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" y="1123109"/>
            <a:ext cx="781831" cy="673680"/>
          </a:xfrm>
          <a:prstGeom prst="rect">
            <a:avLst/>
          </a:prstGeom>
        </p:spPr>
      </p:pic>
      <p:pic>
        <p:nvPicPr>
          <p:cNvPr id="5" name="Picture 4" descr="스크린샷 2017-02-28 오후 3.48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22" y="3110830"/>
            <a:ext cx="4758435" cy="362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06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브로드캐스트</a:t>
            </a:r>
            <a:r>
              <a:rPr lang="ko-KR" altLang="en-US" dirty="0"/>
              <a:t> </a:t>
            </a:r>
            <a:r>
              <a:rPr lang="ko-KR" altLang="en-US" dirty="0" smtClean="0"/>
              <a:t>리시버</a:t>
            </a:r>
            <a:r>
              <a:rPr lang="en-US" altLang="ko-KR" dirty="0" smtClean="0"/>
              <a:t>[9/10]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배터리 관련 명령</a:t>
            </a:r>
            <a:endParaRPr lang="en-US" altLang="ko-KR" sz="16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94" y="2425720"/>
            <a:ext cx="6134100" cy="2600325"/>
          </a:xfrm>
          <a:prstGeom prst="rect">
            <a:avLst/>
          </a:prstGeom>
        </p:spPr>
      </p:pic>
      <p:pic>
        <p:nvPicPr>
          <p:cNvPr id="7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10" y="1193250"/>
            <a:ext cx="8201025" cy="590550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" y="1123109"/>
            <a:ext cx="781831" cy="6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01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60835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브로드캐스트</a:t>
            </a:r>
            <a:r>
              <a:rPr lang="ko-KR" altLang="en-US" dirty="0"/>
              <a:t> </a:t>
            </a:r>
            <a:r>
              <a:rPr lang="ko-KR" altLang="en-US" dirty="0" smtClean="0"/>
              <a:t>리시버</a:t>
            </a:r>
            <a:r>
              <a:rPr lang="en-US" altLang="ko-KR" dirty="0" smtClean="0"/>
              <a:t>[10/10]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8" y="1252137"/>
            <a:ext cx="7621611" cy="4457756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8" y="1200559"/>
            <a:ext cx="781831" cy="6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18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콘텐트 </a:t>
            </a:r>
            <a:r>
              <a:rPr lang="ko-KR" altLang="en-US" dirty="0" err="1" smtClean="0"/>
              <a:t>프로바이더</a:t>
            </a:r>
            <a:r>
              <a:rPr lang="ko-KR" altLang="en-US" dirty="0" smtClean="0"/>
              <a:t> 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콘텐트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프로바이더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(Content Provider)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안드로이드는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보안상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앱에서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사용하는 데이터를 외부에서 접근할 수가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파일이나 데이터베이스를 외부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앱에서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사용하도록 하려면 콘텐트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프로바이더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	(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Content Provider :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줄여서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CP)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를 만들어서 외부로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제공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URI(Uniform Resource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Identifier)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URI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는 콘텐트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프로바이더에서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제공하는 데이터에 접근하기 위한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주소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URI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는 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content://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패키지명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경로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아이디” 형식으로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지정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061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콘텐트 </a:t>
            </a:r>
            <a:r>
              <a:rPr lang="ko-KR" altLang="en-US" dirty="0" err="1" smtClean="0"/>
              <a:t>프로바이더</a:t>
            </a:r>
            <a:r>
              <a:rPr lang="ko-KR" altLang="en-US" dirty="0" smtClean="0"/>
              <a:t> ▶ </a:t>
            </a:r>
            <a:r>
              <a:rPr lang="ko-KR" altLang="en-US" sz="2000" dirty="0" smtClean="0"/>
              <a:t>안드로이드 제공 콘텐트 </a:t>
            </a:r>
            <a:r>
              <a:rPr lang="ko-KR" altLang="en-US" sz="2000" dirty="0" err="1" smtClean="0"/>
              <a:t>프로바이더</a:t>
            </a:r>
            <a:r>
              <a:rPr lang="en-US" altLang="ko-KR" sz="2000" dirty="0" smtClean="0"/>
              <a:t>[1</a:t>
            </a:r>
            <a:r>
              <a:rPr lang="en-US" altLang="ko-KR" sz="2000" dirty="0" smtClean="0"/>
              <a:t>/</a:t>
            </a:r>
            <a:r>
              <a:rPr lang="en-US" altLang="ko-KR" sz="2000" dirty="0" smtClean="0"/>
              <a:t>6</a:t>
            </a:r>
            <a:r>
              <a:rPr lang="en-US" altLang="ko-KR" sz="2000" dirty="0" smtClean="0"/>
              <a:t>]</a:t>
            </a:r>
            <a:r>
              <a:rPr lang="ko-KR" altLang="en-US" sz="2000" dirty="0" smtClean="0"/>
              <a:t> </a:t>
            </a:r>
            <a:endParaRPr lang="ko-KR" altLang="en-US" sz="20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안드로이드에서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제공하는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CP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의 사용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68" y="2066695"/>
            <a:ext cx="74771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37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>
            <p:ph idx="4294967295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ko-KR" altLang="en-US" sz="2400" b="1" dirty="0" smtClean="0"/>
              <a:t>서비스의 개념을 파악한다</a:t>
            </a:r>
            <a:r>
              <a:rPr lang="en-US" altLang="ko-KR" sz="2400" b="1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2400" b="1" dirty="0" err="1" smtClean="0"/>
              <a:t>앱을</a:t>
            </a:r>
            <a:r>
              <a:rPr lang="ko-KR" altLang="en-US" sz="2400" b="1" dirty="0" smtClean="0"/>
              <a:t> 종료해도 음악이 계속 나오는 서비스를 만든다</a:t>
            </a:r>
            <a:r>
              <a:rPr lang="en-US" altLang="ko-KR" sz="2400" b="1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2400" b="1" dirty="0" err="1" smtClean="0"/>
              <a:t>브로드캐스트</a:t>
            </a:r>
            <a:r>
              <a:rPr lang="ko-KR" altLang="en-US" sz="2400" b="1" dirty="0" smtClean="0"/>
              <a:t> 리시버의 개념을 파악한다</a:t>
            </a:r>
            <a:r>
              <a:rPr lang="en-US" altLang="ko-KR" sz="2400" b="1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2400" b="1" dirty="0" smtClean="0"/>
              <a:t>배터리 방전 시 동작하는 </a:t>
            </a:r>
            <a:r>
              <a:rPr lang="ko-KR" altLang="en-US" sz="2400" b="1" dirty="0" err="1" smtClean="0"/>
              <a:t>앱을</a:t>
            </a:r>
            <a:r>
              <a:rPr lang="ko-KR" altLang="en-US" sz="2400" b="1" dirty="0" smtClean="0"/>
              <a:t> 작성한다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콘텐트 </a:t>
            </a:r>
            <a:r>
              <a:rPr lang="ko-KR" altLang="en-US" dirty="0" err="1" smtClean="0"/>
              <a:t>프로바이더</a:t>
            </a:r>
            <a:r>
              <a:rPr lang="ko-KR" altLang="en-US" dirty="0" smtClean="0"/>
              <a:t> ▶ </a:t>
            </a:r>
            <a:r>
              <a:rPr lang="ko-KR" altLang="en-US" sz="2000" dirty="0" smtClean="0"/>
              <a:t>안드로이드 제공 콘텐트 </a:t>
            </a:r>
            <a:r>
              <a:rPr lang="ko-KR" altLang="en-US" sz="2000" dirty="0" err="1" smtClean="0"/>
              <a:t>프로바이더</a:t>
            </a:r>
            <a:r>
              <a:rPr lang="en-US" altLang="ko-KR" sz="2000" dirty="0" smtClean="0"/>
              <a:t>[2</a:t>
            </a:r>
            <a:r>
              <a:rPr lang="en-US" altLang="ko-KR" sz="2000" dirty="0" smtClean="0"/>
              <a:t>/</a:t>
            </a:r>
            <a:r>
              <a:rPr lang="en-US" altLang="ko-KR" sz="2000" dirty="0" smtClean="0"/>
              <a:t>6</a:t>
            </a:r>
            <a:r>
              <a:rPr lang="en-US" altLang="ko-KR" sz="2000" dirty="0" smtClean="0"/>
              <a:t>]</a:t>
            </a:r>
            <a:r>
              <a:rPr lang="ko-KR" altLang="en-US" sz="2000" dirty="0" smtClean="0"/>
              <a:t> </a:t>
            </a:r>
            <a:endParaRPr lang="ko-KR" altLang="en-US" sz="20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안드로이드에서 제공하는 주요한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콘텐트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프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로바이더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URI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2" descr="스크린샷 2017-02-28 오후 3.51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96" y="1993016"/>
            <a:ext cx="7657842" cy="383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63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콘텐트 </a:t>
            </a:r>
            <a:r>
              <a:rPr lang="ko-KR" altLang="en-US" dirty="0" err="1" smtClean="0"/>
              <a:t>프로바이더</a:t>
            </a:r>
            <a:r>
              <a:rPr lang="ko-KR" altLang="en-US" dirty="0" smtClean="0"/>
              <a:t> ▶ </a:t>
            </a:r>
            <a:r>
              <a:rPr lang="ko-KR" altLang="en-US" sz="2000" dirty="0" smtClean="0"/>
              <a:t>안드로이드 제공 콘텐트 </a:t>
            </a:r>
            <a:r>
              <a:rPr lang="ko-KR" altLang="en-US" sz="2000" dirty="0" err="1" smtClean="0"/>
              <a:t>프로바이더</a:t>
            </a:r>
            <a:r>
              <a:rPr lang="en-US" altLang="ko-KR" sz="2000" dirty="0" smtClean="0"/>
              <a:t>[3</a:t>
            </a:r>
            <a:r>
              <a:rPr lang="en-US" altLang="ko-KR" sz="2000" dirty="0" smtClean="0"/>
              <a:t>/</a:t>
            </a:r>
            <a:r>
              <a:rPr lang="en-US" altLang="ko-KR" sz="2000" dirty="0" smtClean="0"/>
              <a:t>6</a:t>
            </a:r>
            <a:r>
              <a:rPr lang="en-US" altLang="ko-KR" sz="2000" dirty="0" smtClean="0"/>
              <a:t>]</a:t>
            </a:r>
            <a:r>
              <a:rPr lang="ko-KR" altLang="en-US" sz="2000" dirty="0" smtClean="0"/>
              <a:t> </a:t>
            </a:r>
            <a:endParaRPr lang="ko-KR" altLang="en-US" sz="20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안드로이드에서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통화기록을 가져오는 예제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AVD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에서 통화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버튼을 눌러서 통화 기록을 몇 건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남겨놓음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통화 기록에 접근하기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위해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application&gt;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위에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AndroidManifest.xml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의 다음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코드를 추가하여 접근 권한을 줌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31" y="3135996"/>
            <a:ext cx="81819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47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콘텐트 </a:t>
            </a:r>
            <a:r>
              <a:rPr lang="ko-KR" altLang="en-US" dirty="0" err="1" smtClean="0"/>
              <a:t>프로바이더</a:t>
            </a:r>
            <a:r>
              <a:rPr lang="ko-KR" altLang="en-US" dirty="0" smtClean="0"/>
              <a:t> ▶ </a:t>
            </a:r>
            <a:r>
              <a:rPr lang="ko-KR" altLang="en-US" sz="2000" dirty="0" smtClean="0"/>
              <a:t>안드로이드 제공 콘텐트 </a:t>
            </a:r>
            <a:r>
              <a:rPr lang="ko-KR" altLang="en-US" sz="2000" dirty="0" err="1" smtClean="0"/>
              <a:t>프로바이더</a:t>
            </a:r>
            <a:r>
              <a:rPr lang="en-US" altLang="ko-KR" sz="2000" dirty="0" smtClean="0"/>
              <a:t>[4</a:t>
            </a:r>
            <a:r>
              <a:rPr lang="en-US" altLang="ko-KR" sz="2000" dirty="0" smtClean="0"/>
              <a:t>/</a:t>
            </a:r>
            <a:r>
              <a:rPr lang="en-US" altLang="ko-KR" sz="2000" dirty="0" smtClean="0"/>
              <a:t>6</a:t>
            </a:r>
            <a:r>
              <a:rPr lang="en-US" altLang="ko-KR" sz="2000" dirty="0" smtClean="0"/>
              <a:t>]</a:t>
            </a:r>
            <a:r>
              <a:rPr lang="ko-KR" altLang="en-US" sz="2000" dirty="0" smtClean="0"/>
              <a:t> </a:t>
            </a:r>
            <a:endParaRPr lang="ko-KR" altLang="en-US" sz="20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안드로이드에서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통화기록을 가져오는 예제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9" y="2037178"/>
            <a:ext cx="8191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314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콘텐트 </a:t>
            </a:r>
            <a:r>
              <a:rPr lang="ko-KR" altLang="en-US" dirty="0" err="1" smtClean="0"/>
              <a:t>프로바이더</a:t>
            </a:r>
            <a:r>
              <a:rPr lang="ko-KR" altLang="en-US" dirty="0" smtClean="0"/>
              <a:t> ▶ </a:t>
            </a:r>
            <a:r>
              <a:rPr lang="ko-KR" altLang="en-US" sz="2000" dirty="0" smtClean="0"/>
              <a:t>안드로이드 제공 콘텐트 </a:t>
            </a:r>
            <a:r>
              <a:rPr lang="ko-KR" altLang="en-US" sz="2000" dirty="0" err="1" smtClean="0"/>
              <a:t>프로바이더</a:t>
            </a:r>
            <a:r>
              <a:rPr lang="en-US" altLang="ko-KR" sz="2000" dirty="0" smtClean="0"/>
              <a:t>[5</a:t>
            </a:r>
            <a:r>
              <a:rPr lang="en-US" altLang="ko-KR" sz="2000" dirty="0" smtClean="0"/>
              <a:t>/</a:t>
            </a:r>
            <a:r>
              <a:rPr lang="en-US" altLang="ko-KR" sz="2000" dirty="0" smtClean="0"/>
              <a:t>6</a:t>
            </a:r>
            <a:r>
              <a:rPr lang="en-US" altLang="ko-KR" sz="2000" dirty="0" smtClean="0"/>
              <a:t>]</a:t>
            </a:r>
            <a:r>
              <a:rPr lang="ko-KR" altLang="en-US" sz="2000" dirty="0" smtClean="0"/>
              <a:t> </a:t>
            </a:r>
            <a:endParaRPr lang="ko-KR" altLang="en-US" sz="20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안드로이드에서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통화기록을 가져오는 예제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(1/2)</a:t>
            </a:r>
          </a:p>
        </p:txBody>
      </p:sp>
      <p:pic>
        <p:nvPicPr>
          <p:cNvPr id="2" name="Picture 1" descr="스크린샷 2017-02-28 오후 3.52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4" y="1963159"/>
            <a:ext cx="6049831" cy="4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44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콘텐트 </a:t>
            </a:r>
            <a:r>
              <a:rPr lang="ko-KR" altLang="en-US" dirty="0" err="1" smtClean="0"/>
              <a:t>프로바이더</a:t>
            </a:r>
            <a:r>
              <a:rPr lang="ko-KR" altLang="en-US" dirty="0" smtClean="0"/>
              <a:t> ▶ </a:t>
            </a:r>
            <a:r>
              <a:rPr lang="ko-KR" altLang="en-US" sz="2000" dirty="0" smtClean="0"/>
              <a:t>안드로이드 제공 콘텐트 </a:t>
            </a:r>
            <a:r>
              <a:rPr lang="ko-KR" altLang="en-US" sz="2000" dirty="0" err="1" smtClean="0"/>
              <a:t>프로바이더</a:t>
            </a:r>
            <a:r>
              <a:rPr lang="en-US" altLang="ko-KR" sz="2000" dirty="0" smtClean="0"/>
              <a:t>[6</a:t>
            </a:r>
            <a:r>
              <a:rPr lang="en-US" altLang="ko-KR" sz="2000" dirty="0" smtClean="0"/>
              <a:t>/</a:t>
            </a:r>
            <a:r>
              <a:rPr lang="en-US" altLang="ko-KR" sz="2000" dirty="0" smtClean="0"/>
              <a:t>6</a:t>
            </a:r>
            <a:r>
              <a:rPr lang="en-US" altLang="ko-KR" sz="2000" dirty="0" smtClean="0"/>
              <a:t>]</a:t>
            </a:r>
            <a:r>
              <a:rPr lang="ko-KR" altLang="en-US" sz="2000" dirty="0" smtClean="0"/>
              <a:t> </a:t>
            </a:r>
            <a:endParaRPr lang="ko-KR" altLang="en-US" sz="20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안드로이드에서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통화기록을 가져오는 예제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(2/2)</a:t>
            </a:r>
          </a:p>
        </p:txBody>
      </p:sp>
      <p:pic>
        <p:nvPicPr>
          <p:cNvPr id="5" name="Picture 4" descr="스크린샷 2017-02-28 오후 3.53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16" y="2029131"/>
            <a:ext cx="5033750" cy="460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54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1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latin typeface="맑은 고딕" panose="020B0503020000020004" pitchFamily="50" charset="-127"/>
              </a:rPr>
              <a:t>01 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서비스</a:t>
            </a:r>
            <a:endParaRPr lang="en-US" altLang="ko-KR" sz="2400" b="1" dirty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맑은 고딕" panose="020B0503020000020004" pitchFamily="50" charset="-127"/>
              </a:rPr>
              <a:t>02 </a:t>
            </a:r>
            <a:r>
              <a:rPr lang="ko-KR" altLang="en-US" sz="2400" b="1" dirty="0" err="1" smtClean="0">
                <a:latin typeface="맑은 고딕" panose="020B0503020000020004" pitchFamily="50" charset="-127"/>
              </a:rPr>
              <a:t>브로드캐스트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 리시버</a:t>
            </a:r>
            <a:endParaRPr lang="en-US" altLang="ko-KR" sz="2400" b="1" dirty="0" smtClean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b="1" dirty="0" smtClean="0">
                <a:latin typeface="맑은 고딕" panose="020B0503020000020004" pitchFamily="50" charset="-127"/>
              </a:rPr>
              <a:t>03 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콘텐트 </a:t>
            </a:r>
            <a:r>
              <a:rPr lang="ko-KR" altLang="en-US" sz="2400" b="1" dirty="0" err="1" smtClean="0">
                <a:latin typeface="맑은 고딕" panose="020B0503020000020004" pitchFamily="50" charset="-127"/>
              </a:rPr>
              <a:t>프로바이더</a:t>
            </a:r>
            <a:endParaRPr lang="en-US" altLang="ko-KR" sz="2400" b="1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73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[1/13]</a:t>
            </a:r>
            <a:r>
              <a:rPr lang="ko-KR" altLang="en-US" dirty="0" smtClean="0"/>
              <a:t> 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서비스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(Service)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일반적으로 화면 없이 동작하는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프로그램을 뜻함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백그라운드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(Background Process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라고도 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액티비티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응용프로그램은 화면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액티비티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이 종료되면 동작하지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않지만 서비스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는 백그라운드에서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실행되므로 화면과 상관없이 계속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동작함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6711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[2/13]</a:t>
            </a:r>
            <a:r>
              <a:rPr lang="ko-KR" altLang="en-US" dirty="0" smtClean="0"/>
              <a:t> 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서비스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생명 주기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15" y="2067180"/>
            <a:ext cx="4423005" cy="431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91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[3/13]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안드로이드 프로젝트 생성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프로젝트 </a:t>
            </a:r>
            <a:r>
              <a:rPr lang="ko-KR" altLang="en-US" sz="1600" b="1" dirty="0" smtClean="0"/>
              <a:t>이름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Project14_1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패키지 </a:t>
            </a:r>
            <a:r>
              <a:rPr lang="ko-KR" altLang="en-US" sz="1600" b="1" dirty="0" smtClean="0"/>
              <a:t>이름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com.cookandroid.project14_1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4" y="1193250"/>
            <a:ext cx="8210550" cy="590550"/>
          </a:xfrm>
          <a:prstGeom prst="rect">
            <a:avLst/>
          </a:prstGeom>
        </p:spPr>
      </p:pic>
      <p:pic>
        <p:nvPicPr>
          <p:cNvPr id="2" name="Picture 1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" y="1123109"/>
            <a:ext cx="781831" cy="673680"/>
          </a:xfrm>
          <a:prstGeom prst="rect">
            <a:avLst/>
          </a:prstGeom>
        </p:spPr>
      </p:pic>
      <p:pic>
        <p:nvPicPr>
          <p:cNvPr id="7" name="Picture 6" descr="스크린샷 2017-02-28 오후 3.32.4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35" y="3128347"/>
            <a:ext cx="5569688" cy="348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57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[4/13]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activity_main.xml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버튼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개를 생성하고 </a:t>
            </a:r>
            <a:r>
              <a:rPr lang="en-US" altLang="ko-KR" sz="1600" b="1" dirty="0"/>
              <a:t>id</a:t>
            </a:r>
            <a:r>
              <a:rPr lang="ko-KR" altLang="en-US" sz="1600" b="1" dirty="0"/>
              <a:t>는 </a:t>
            </a:r>
            <a:r>
              <a:rPr lang="en-US" altLang="ko-KR" sz="1600" b="1" dirty="0" err="1"/>
              <a:t>btnStart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btnStop</a:t>
            </a:r>
            <a:r>
              <a:rPr lang="ko-KR" altLang="en-US" sz="1600" b="1" dirty="0" smtClean="0"/>
              <a:t>으로 함</a:t>
            </a:r>
            <a:endParaRPr lang="en-US" altLang="ko-KR" sz="16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2819682"/>
            <a:ext cx="7962900" cy="3057525"/>
          </a:xfrm>
          <a:prstGeom prst="rect">
            <a:avLst/>
          </a:prstGeom>
        </p:spPr>
      </p:pic>
      <p:pic>
        <p:nvPicPr>
          <p:cNvPr id="7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4" y="1193250"/>
            <a:ext cx="8210550" cy="590550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" y="1123109"/>
            <a:ext cx="781831" cy="6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0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[5/13]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Service </a:t>
            </a:r>
            <a:r>
              <a:rPr lang="ko-KR" altLang="en-US" sz="1600" b="1" dirty="0"/>
              <a:t>클래스의 상속을 받는 </a:t>
            </a:r>
            <a:r>
              <a:rPr lang="en-US" altLang="ko-KR" sz="1600" b="1" dirty="0" err="1"/>
              <a:t>MusicService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클래스 </a:t>
            </a:r>
            <a:r>
              <a:rPr lang="ko-KR" altLang="en-US" sz="1600" b="1" dirty="0"/>
              <a:t>정의</a:t>
            </a:r>
            <a:endParaRPr lang="en-US" altLang="ko-KR" sz="1600" b="1" dirty="0" smtClean="0"/>
          </a:p>
        </p:txBody>
      </p:sp>
      <p:pic>
        <p:nvPicPr>
          <p:cNvPr id="7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4" y="1193250"/>
            <a:ext cx="8210550" cy="590550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" y="1123109"/>
            <a:ext cx="781831" cy="673680"/>
          </a:xfrm>
          <a:prstGeom prst="rect">
            <a:avLst/>
          </a:prstGeom>
        </p:spPr>
      </p:pic>
      <p:pic>
        <p:nvPicPr>
          <p:cNvPr id="2" name="Picture 1" descr="스크린샷 2017-02-28 오후 3.33.5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15" y="2743041"/>
            <a:ext cx="6239723" cy="390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52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6894</TotalTime>
  <Words>814</Words>
  <Application>Microsoft Macintosh PowerPoint</Application>
  <PresentationFormat>On-screen Show (4:3)</PresentationFormat>
  <Paragraphs>135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Standarddesign</vt:lpstr>
      <vt:lpstr>PowerPoint Presentation</vt:lpstr>
      <vt:lpstr>14. 서비스와 브로드캐스트 리시버</vt:lpstr>
      <vt:lpstr>PowerPoint Presentation</vt:lpstr>
      <vt:lpstr>PowerPoint Presentation</vt:lpstr>
      <vt:lpstr>1. 서비스[1/13]  </vt:lpstr>
      <vt:lpstr>1. 서비스[2/13]  </vt:lpstr>
      <vt:lpstr>1. 서비스[3/13] </vt:lpstr>
      <vt:lpstr>1. 서비스[4/13] </vt:lpstr>
      <vt:lpstr>1. 서비스[5/13] </vt:lpstr>
      <vt:lpstr>1. 서비스[6/13] </vt:lpstr>
      <vt:lpstr>1. 서비스[7/13] </vt:lpstr>
      <vt:lpstr>1. 서비스[8/13] </vt:lpstr>
      <vt:lpstr>1. 서비스[9/13] </vt:lpstr>
      <vt:lpstr>1. 서비스[10/13] </vt:lpstr>
      <vt:lpstr>1. 서비스[11/13] </vt:lpstr>
      <vt:lpstr>1. 서비스[12/13] </vt:lpstr>
      <vt:lpstr>1. 서비스[13/13] </vt:lpstr>
      <vt:lpstr>2. 브로드캐스트 리시버[1/10]  </vt:lpstr>
      <vt:lpstr>2. 브로드캐스트 리시버[2/10] </vt:lpstr>
      <vt:lpstr>2. 브로드캐스트 리시버[3/10] </vt:lpstr>
      <vt:lpstr>2. 브로드캐스트 리시버[4/10] </vt:lpstr>
      <vt:lpstr>2. 브로드캐스트 리시버[5/10] </vt:lpstr>
      <vt:lpstr>2. 브로드캐스트 리시버[6/10] </vt:lpstr>
      <vt:lpstr>2. 브로드캐스트 리시버[7/10] </vt:lpstr>
      <vt:lpstr>2. 브로드캐스트 리시버[8/10] </vt:lpstr>
      <vt:lpstr>2. 브로드캐스트 리시버[9/10] </vt:lpstr>
      <vt:lpstr>2. 브로드캐스트 리시버[10/10] </vt:lpstr>
      <vt:lpstr>3. 콘텐트 프로바이더  </vt:lpstr>
      <vt:lpstr>3. 콘텐트 프로바이더 ▶ 안드로이드 제공 콘텐트 프로바이더[1/6] </vt:lpstr>
      <vt:lpstr>3. 콘텐트 프로바이더 ▶ 안드로이드 제공 콘텐트 프로바이더[2/6] </vt:lpstr>
      <vt:lpstr>3. 콘텐트 프로바이더 ▶ 안드로이드 제공 콘텐트 프로바이더[3/6] </vt:lpstr>
      <vt:lpstr>3. 콘텐트 프로바이더 ▶ 안드로이드 제공 콘텐트 프로바이더[4/6] </vt:lpstr>
      <vt:lpstr>3. 콘텐트 프로바이더 ▶ 안드로이드 제공 콘텐트 프로바이더[5/6] </vt:lpstr>
      <vt:lpstr>3. 콘텐트 프로바이더 ▶ 안드로이드 제공 콘텐트 프로바이더[6/6]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cp:lastModifiedBy>myun</cp:lastModifiedBy>
  <cp:revision>827</cp:revision>
  <dcterms:created xsi:type="dcterms:W3CDTF">2007-11-27T23:54:21Z</dcterms:created>
  <dcterms:modified xsi:type="dcterms:W3CDTF">2017-02-28T06:55:50Z</dcterms:modified>
</cp:coreProperties>
</file>