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A41C256-9961-4834-8FB5-78D3CDD372A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The random forest model has a lower cross-validation </a:t>
            </a: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mean absolute error (MAE errors between paired observations expressing the same phenomenon) by almost $1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. It also exhibits less variability. Verifying performance on the test set produces performance consistent with the cross-validation results. (10.499032338015294, 1.6220608976799664)  vs. </a:t>
            </a:r>
            <a:r>
              <a:rPr b="0" lang="en-US" sz="2000" spc="-1" strike="noStrike">
                <a:solidFill>
                  <a:srgbClr val="000000"/>
                </a:solidFill>
                <a:latin typeface="+mn-lt"/>
                <a:ea typeface="+mn-ea"/>
              </a:rPr>
              <a:t>(9.649477185159107, 1.505326312688125)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This shows that you seem to have plenty of data. There's an initial rapid improvement in model scores as one would expect, but it's essentially levelled off by around a sample size of 40-50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95217A7-8646-4478-AD3E-93508325334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DD51DEE-EE64-4884-96C8-295DB0231F6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12/22/24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F7E6DF9-3E29-4445-9F60-7B307E3A892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7526689-EA19-463C-9B2F-DA9738FACAB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12/22/24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E721396-290C-4673-B667-E9811748623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544320"/>
            <a:ext cx="9143640" cy="1245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Big Mountain Ski Resort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1666080"/>
            <a:ext cx="9143640" cy="582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Ticket Pricing Model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90" name="Picture 4" descr=""/>
          <p:cNvPicPr/>
          <p:nvPr/>
        </p:nvPicPr>
        <p:blipFill>
          <a:blip r:embed="rId1"/>
          <a:stretch/>
        </p:blipFill>
        <p:spPr>
          <a:xfrm>
            <a:off x="2286000" y="2233440"/>
            <a:ext cx="7619760" cy="4210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Purpose of this project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Provide guidance for pricing and future facility investment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Prepare a pricing model for ski resort tickets within their market segment.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Build a predictive model for ticket price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Number of facilities or properties at resorts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Provide insight into what facilities matter most to visitors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Which facilities they are most likely to pay for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2278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Key Findings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324800"/>
            <a:ext cx="10678680" cy="3312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Permanent closure of up to 10 of the least used runs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Can close upto 5 runs results in drop in ticket prices and revenue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Increase vertical drop by 150ft and addition of a chair lift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Justifies  ticket price increase of $1.99 and additional revenue of $15 million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Number 2 plus the addition of 2 acres of snow making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Justifies ticket price increase of $1.99 and additional revenue of $18.5 million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Increase the longest run by 0.2 miles (boasting the longest run) and additional snow making of 4 acres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Results in no change in ticket price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838080" y="359820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>
            <a:off x="838080" y="4101480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Recommendation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56720" y="5140440"/>
            <a:ext cx="10678680" cy="15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Increase vertical drop by 150ft with the addition of a chair lift and 2 acres of snow making.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Justifies  ticket price increase of $1.99 and will generate additional revenue of $18.5 million/year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Modeling Comparison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098360"/>
            <a:ext cx="10515240" cy="4901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Linear Regression Model         vs.         Random Forest Regression Model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                                                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MAE, std)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10.499, 1.622      vs.     9.649, 1.505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Cross-Validation Score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5" descr=""/>
          <p:cNvPicPr/>
          <p:nvPr/>
        </p:nvPicPr>
        <p:blipFill>
          <a:blip r:embed="rId1"/>
          <a:stretch/>
        </p:blipFill>
        <p:spPr>
          <a:xfrm>
            <a:off x="7227720" y="1524600"/>
            <a:ext cx="3129480" cy="2531520"/>
          </a:xfrm>
          <a:prstGeom prst="rect">
            <a:avLst/>
          </a:prstGeom>
          <a:ln>
            <a:noFill/>
          </a:ln>
        </p:spPr>
      </p:pic>
      <p:pic>
        <p:nvPicPr>
          <p:cNvPr id="101" name="Picture 6" descr=""/>
          <p:cNvPicPr/>
          <p:nvPr/>
        </p:nvPicPr>
        <p:blipFill>
          <a:blip r:embed="rId2"/>
          <a:stretch/>
        </p:blipFill>
        <p:spPr>
          <a:xfrm>
            <a:off x="1429560" y="1524600"/>
            <a:ext cx="2295000" cy="1294920"/>
          </a:xfrm>
          <a:prstGeom prst="rect">
            <a:avLst/>
          </a:prstGeom>
          <a:ln>
            <a:noFill/>
          </a:ln>
        </p:spPr>
      </p:pic>
      <p:pic>
        <p:nvPicPr>
          <p:cNvPr id="102" name="Picture 8" descr=""/>
          <p:cNvPicPr/>
          <p:nvPr/>
        </p:nvPicPr>
        <p:blipFill>
          <a:blip r:embed="rId3"/>
          <a:stretch/>
        </p:blipFill>
        <p:spPr>
          <a:xfrm>
            <a:off x="2788920" y="4061160"/>
            <a:ext cx="4438440" cy="235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Modeling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Modelled price is $95.16 vs. actual price $81.00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MAE = $10.40 suggests there is room for an increase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Pricing Assumptions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Other resorts set their prices according to the market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Big Mountain appears to be charging much less than prediction suggests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Is Big Mountain undercharging?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Are other resorts overpriced?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 our model lacking some key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Operating Costs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Big Mountain Resort Ticket Prices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Content Placeholder 3" descr=""/>
          <p:cNvPicPr/>
          <p:nvPr/>
        </p:nvPicPr>
        <p:blipFill>
          <a:blip r:embed="rId1"/>
          <a:stretch/>
        </p:blipFill>
        <p:spPr>
          <a:xfrm>
            <a:off x="838080" y="2360520"/>
            <a:ext cx="4639320" cy="2505240"/>
          </a:xfrm>
          <a:prstGeom prst="rect">
            <a:avLst/>
          </a:prstGeom>
          <a:ln>
            <a:noFill/>
          </a:ln>
        </p:spPr>
      </p:pic>
      <p:pic>
        <p:nvPicPr>
          <p:cNvPr id="107" name="Picture 5" descr=""/>
          <p:cNvPicPr/>
          <p:nvPr/>
        </p:nvPicPr>
        <p:blipFill>
          <a:blip r:embed="rId2"/>
          <a:stretch/>
        </p:blipFill>
        <p:spPr>
          <a:xfrm>
            <a:off x="6361920" y="2360520"/>
            <a:ext cx="4740840" cy="252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Feature Comparisons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Content Placeholder 3" descr=""/>
          <p:cNvPicPr/>
          <p:nvPr/>
        </p:nvPicPr>
        <p:blipFill>
          <a:blip r:embed="rId1"/>
          <a:stretch/>
        </p:blipFill>
        <p:spPr>
          <a:xfrm>
            <a:off x="523440" y="1519560"/>
            <a:ext cx="3503880" cy="1865520"/>
          </a:xfrm>
          <a:prstGeom prst="rect">
            <a:avLst/>
          </a:prstGeom>
          <a:ln>
            <a:noFill/>
          </a:ln>
        </p:spPr>
      </p:pic>
      <p:pic>
        <p:nvPicPr>
          <p:cNvPr id="110" name="Picture 4" descr=""/>
          <p:cNvPicPr/>
          <p:nvPr/>
        </p:nvPicPr>
        <p:blipFill>
          <a:blip r:embed="rId2"/>
          <a:stretch/>
        </p:blipFill>
        <p:spPr>
          <a:xfrm>
            <a:off x="4342320" y="1519560"/>
            <a:ext cx="3451320" cy="1848960"/>
          </a:xfrm>
          <a:prstGeom prst="rect">
            <a:avLst/>
          </a:prstGeom>
          <a:ln>
            <a:noFill/>
          </a:ln>
        </p:spPr>
      </p:pic>
      <p:pic>
        <p:nvPicPr>
          <p:cNvPr id="111" name="Picture 5" descr=""/>
          <p:cNvPicPr/>
          <p:nvPr/>
        </p:nvPicPr>
        <p:blipFill>
          <a:blip r:embed="rId3"/>
          <a:stretch/>
        </p:blipFill>
        <p:spPr>
          <a:xfrm>
            <a:off x="385560" y="3833280"/>
            <a:ext cx="3641760" cy="1957680"/>
          </a:xfrm>
          <a:prstGeom prst="rect">
            <a:avLst/>
          </a:prstGeom>
          <a:ln>
            <a:noFill/>
          </a:ln>
        </p:spPr>
      </p:pic>
      <p:pic>
        <p:nvPicPr>
          <p:cNvPr id="112" name="Picture 6" descr=""/>
          <p:cNvPicPr/>
          <p:nvPr/>
        </p:nvPicPr>
        <p:blipFill>
          <a:blip r:embed="rId4"/>
          <a:stretch/>
        </p:blipFill>
        <p:spPr>
          <a:xfrm>
            <a:off x="8108640" y="1519560"/>
            <a:ext cx="3450600" cy="1848960"/>
          </a:xfrm>
          <a:prstGeom prst="rect">
            <a:avLst/>
          </a:prstGeom>
          <a:ln>
            <a:noFill/>
          </a:ln>
        </p:spPr>
      </p:pic>
      <p:pic>
        <p:nvPicPr>
          <p:cNvPr id="113" name="Picture 7" descr=""/>
          <p:cNvPicPr/>
          <p:nvPr/>
        </p:nvPicPr>
        <p:blipFill>
          <a:blip r:embed="rId5"/>
          <a:stretch/>
        </p:blipFill>
        <p:spPr>
          <a:xfrm>
            <a:off x="4260960" y="3833280"/>
            <a:ext cx="3532680" cy="1901520"/>
          </a:xfrm>
          <a:prstGeom prst="rect">
            <a:avLst/>
          </a:prstGeom>
          <a:ln>
            <a:noFill/>
          </a:ln>
        </p:spPr>
      </p:pic>
      <p:pic>
        <p:nvPicPr>
          <p:cNvPr id="114" name="Picture 8" descr=""/>
          <p:cNvPicPr/>
          <p:nvPr/>
        </p:nvPicPr>
        <p:blipFill>
          <a:blip r:embed="rId6"/>
          <a:stretch/>
        </p:blipFill>
        <p:spPr>
          <a:xfrm>
            <a:off x="7983000" y="3833280"/>
            <a:ext cx="3576600" cy="192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104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Summary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8080" y="1139760"/>
            <a:ext cx="10515240" cy="559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Big Mountain Currently ranks among the top resorts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Skiable terrain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Number of Runs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Snow making capacity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Number of Chairs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Proposed Scenerios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Closure of 5 least used runs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Increase vertical drop with and without snowmaking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Increase longest run with snowmaking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increasing the vertical drop either with or without snowmaking will provide the opportunity to increase revenues by $15-$18 million, however the increase cost of tickets must be considered.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13133</TotalTime>
  <Application>Neat_Office/6.2.8.2$Windows_x86 LibreOffice_project/</Application>
  <Words>402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2020-09-19T23:36:38Z</dcterms:created>
  <dc:creator>Tsecd</dc:creator>
  <dc:description/>
  <dc:language>en-US</dc:language>
  <cp:lastModifiedBy/>
  <dcterms:modified xsi:type="dcterms:W3CDTF">2024-12-22T01:48:09Z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