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6"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7"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8"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BC19BC5-AAED-46EB-906C-5D8ADED9429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Shape 1"/>
          <p:cNvSpPr/>
          <p:nvPr/>
        </p:nvSpPr>
        <p:spPr>
          <a:xfrm>
            <a:off x="6042240" y="9493560"/>
            <a:ext cx="169200" cy="18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0ACDB28-D868-4586-B19F-A325E714BD51}" type="slidenum">
              <a:rPr lang="en-US" sz="1800" b="0" strike="noStrike" spc="-1">
                <a:solidFill>
                  <a:srgbClr val="000000"/>
                </a:solidFill>
                <a:latin typeface="Times New Roman"/>
              </a:rPr>
              <a:t>1</a:t>
            </a:fld>
            <a:endParaRPr lang="en-US" sz="1800" b="0" strike="noStrike" spc="-1">
              <a:solidFill>
                <a:srgbClr val="000000"/>
              </a:solidFill>
              <a:latin typeface="Arial"/>
            </a:endParaRPr>
          </a:p>
        </p:txBody>
      </p:sp>
      <p:sp>
        <p:nvSpPr>
          <p:cNvPr id="39" name="PlaceHolder 1"/>
          <p:cNvSpPr>
            <a:spLocks noGrp="1" noRot="1" noChangeAspect="1"/>
          </p:cNvSpPr>
          <p:nvPr>
            <p:ph type="sldImg"/>
          </p:nvPr>
        </p:nvSpPr>
        <p:spPr>
          <a:xfrm>
            <a:off x="-2319338" y="1265238"/>
            <a:ext cx="11199813" cy="8401050"/>
          </a:xfrm>
          <a:prstGeom prst="rect">
            <a:avLst/>
          </a:prstGeom>
          <a:ln w="0">
            <a:noFill/>
          </a:ln>
        </p:spPr>
      </p:sp>
      <p:sp>
        <p:nvSpPr>
          <p:cNvPr id="40" name="PlaceHolder 2"/>
          <p:cNvSpPr>
            <a:spLocks noGrp="1"/>
          </p:cNvSpPr>
          <p:nvPr>
            <p:ph type="body"/>
          </p:nvPr>
        </p:nvSpPr>
        <p:spPr>
          <a:xfrm>
            <a:off x="789480" y="605160"/>
            <a:ext cx="5470200" cy="245520"/>
          </a:xfrm>
          <a:prstGeom prst="rect">
            <a:avLst/>
          </a:prstGeom>
          <a:noFill/>
          <a:ln w="0">
            <a:noFill/>
          </a:ln>
        </p:spPr>
        <p:txBody>
          <a:bodyPr lIns="0" tIns="0" rIns="0" bIns="0" anchor="t">
            <a:noAutofit/>
          </a:bodyPr>
          <a:lstStyle/>
          <a:p>
            <a:pPr marL="216000" indent="-216000">
              <a:lnSpc>
                <a:spcPct val="100000"/>
              </a:lnSpc>
              <a:buNone/>
            </a:pPr>
            <a:r>
              <a:rPr lang="en-US" sz="1200" b="1" strike="noStrike" spc="-1">
                <a:solidFill>
                  <a:srgbClr val="000000"/>
                </a:solidFill>
                <a:latin typeface="Calibri"/>
                <a:ea typeface="Calibri"/>
              </a:rPr>
              <a:t>Hypothesis: </a:t>
            </a:r>
            <a:r>
              <a:rPr lang="en-US" sz="1200" b="0" i="1" strike="noStrike" spc="-1">
                <a:solidFill>
                  <a:srgbClr val="000000"/>
                </a:solidFill>
                <a:latin typeface="Arial"/>
                <a:ea typeface="Arial"/>
              </a:rPr>
              <a:t>Create a Hypothesis with an emphasis on SMART principles. </a:t>
            </a:r>
            <a:r>
              <a:rPr lang="en-US" sz="1200" b="1" i="1" strike="noStrike" spc="-1">
                <a:solidFill>
                  <a:srgbClr val="000000"/>
                </a:solidFill>
                <a:latin typeface="Arial"/>
                <a:ea typeface="Arial"/>
              </a:rPr>
              <a:t>(</a:t>
            </a:r>
            <a:r>
              <a:rPr lang="en-US" sz="1200" b="1" i="1" strike="noStrike" spc="-1">
                <a:solidFill>
                  <a:srgbClr val="000000"/>
                </a:solidFill>
                <a:latin typeface="Calibri"/>
                <a:ea typeface="Calibri"/>
              </a:rPr>
              <a:t>S – Specific, M – Measurable, A – Achievable, R – Realistic, T – Timebound). </a:t>
            </a:r>
            <a:r>
              <a:rPr lang="en-US" sz="1200" b="0" strike="noStrike" spc="-1">
                <a:solidFill>
                  <a:srgbClr val="000000"/>
                </a:solidFill>
                <a:latin typeface="Calibri"/>
                <a:ea typeface="Calibri"/>
              </a:rPr>
              <a:t>If you cannot do this, you </a:t>
            </a:r>
            <a:r>
              <a:rPr lang="en-US" sz="1200" b="1" strike="noStrike" spc="-1">
                <a:solidFill>
                  <a:srgbClr val="000000"/>
                </a:solidFill>
                <a:latin typeface="Calibri"/>
                <a:ea typeface="Calibri"/>
              </a:rPr>
              <a:t>do not</a:t>
            </a:r>
            <a:r>
              <a:rPr lang="en-US" sz="1200" b="0" strike="noStrike" spc="-1">
                <a:solidFill>
                  <a:srgbClr val="000000"/>
                </a:solidFill>
                <a:latin typeface="Calibri"/>
                <a:ea typeface="Calibri"/>
              </a:rPr>
              <a:t> have a good grasp on the business problem.</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Context: </a:t>
            </a:r>
            <a:r>
              <a:rPr lang="en-US" sz="1200" b="0" strike="noStrike" spc="-1">
                <a:solidFill>
                  <a:srgbClr val="000000"/>
                </a:solidFill>
                <a:latin typeface="Calibri"/>
                <a:ea typeface="Calibri"/>
              </a:rPr>
              <a:t>With context, we have </a:t>
            </a:r>
            <a:r>
              <a:rPr lang="en-US" sz="1200" b="1" u="sng" strike="noStrike" spc="-1">
                <a:solidFill>
                  <a:srgbClr val="000000"/>
                </a:solidFill>
                <a:uFillTx/>
                <a:latin typeface="Calibri"/>
                <a:ea typeface="Calibri"/>
              </a:rPr>
              <a:t>clearly identified the problem at hand </a:t>
            </a:r>
            <a:r>
              <a:rPr lang="en-US" sz="1200" b="0" strike="noStrike" spc="-1">
                <a:solidFill>
                  <a:srgbClr val="000000"/>
                </a:solidFill>
                <a:latin typeface="Calibri"/>
                <a:ea typeface="Calibri"/>
              </a:rPr>
              <a:t>and have elucidated on how our initiative may solve this problem, alongside the commercial implications this will have on the business. </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Criteria for Success</a:t>
            </a:r>
            <a:r>
              <a:rPr lang="en-US" sz="1200" b="0" strike="noStrike" spc="-1">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Scope of Solution Space: </a:t>
            </a:r>
            <a:r>
              <a:rPr lang="en-US" sz="1200" b="0" strike="noStrike" spc="-1">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Constraints within Solution Space: </a:t>
            </a:r>
            <a:r>
              <a:rPr lang="en-US" sz="1200" b="0" strike="noStrike" spc="-1">
                <a:solidFill>
                  <a:srgbClr val="000000"/>
                </a:solidFill>
                <a:latin typeface="Calibri"/>
                <a:ea typeface="Calibri"/>
              </a:rPr>
              <a:t>Looking forward, what are the foreseeable problems we are likely to encounter? Could this be stakeholder resistance? Could this be we don’t have access to the right data? </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Stakeholders to provide key insight: </a:t>
            </a:r>
            <a:r>
              <a:rPr lang="en-US" sz="1200" b="0" strike="noStrike" spc="-1">
                <a:solidFill>
                  <a:srgbClr val="000000"/>
                </a:solidFill>
                <a:latin typeface="Calibri"/>
                <a:ea typeface="Calibri"/>
              </a:rPr>
              <a:t>Who are the people I need to speak to, to get the answers I need for my data analysis?</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r>
              <a:rPr lang="en-US" sz="1200" b="1" strike="noStrike" spc="-1">
                <a:solidFill>
                  <a:srgbClr val="000000"/>
                </a:solidFill>
                <a:latin typeface="Calibri"/>
                <a:ea typeface="Calibri"/>
              </a:rPr>
              <a:t>What key data sources are required</a:t>
            </a:r>
            <a:r>
              <a:rPr lang="en-US" sz="1200" b="0" strike="noStrike" spc="-1">
                <a:solidFill>
                  <a:srgbClr val="000000"/>
                </a:solidFill>
                <a:latin typeface="Calibri"/>
                <a:ea typeface="Calibri"/>
              </a:rPr>
              <a:t>?</a:t>
            </a:r>
            <a:endParaRPr lang="en-US" sz="1200" b="0" strike="noStrike" spc="-1">
              <a:solidFill>
                <a:srgbClr val="000000"/>
              </a:solidFill>
              <a:latin typeface="Arial"/>
            </a:endParaRPr>
          </a:p>
          <a:p>
            <a:pPr marL="216000" indent="-216000">
              <a:lnSpc>
                <a:spcPct val="100000"/>
              </a:lnSpc>
              <a:buNone/>
            </a:pPr>
            <a:r>
              <a:rPr lang="en-US" sz="1200" b="0" strike="noStrike" spc="-1">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a:p>
            <a:pPr marL="216000" indent="-216000">
              <a:lnSpc>
                <a:spcPct val="100000"/>
              </a:lnSpc>
              <a:buNone/>
            </a:pPr>
            <a:endParaRPr lang="en-US" sz="12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lank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8298360" y="37080"/>
            <a:ext cx="669960" cy="12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stomShape 1"/>
          <p:cNvSpPr/>
          <p:nvPr/>
        </p:nvSpPr>
        <p:spPr>
          <a:xfrm>
            <a:off x="137880" y="1576080"/>
            <a:ext cx="4343400" cy="4680360"/>
          </a:xfrm>
          <a:prstGeom prst="rect">
            <a:avLst/>
          </a:prstGeom>
          <a:solidFill>
            <a:srgbClr val="FFFFFF"/>
          </a:solidFill>
          <a:ln w="19080">
            <a:solidFill>
              <a:srgbClr val="379BBD"/>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 name="CustomShape 2"/>
          <p:cNvSpPr/>
          <p:nvPr/>
        </p:nvSpPr>
        <p:spPr>
          <a:xfrm>
            <a:off x="4587480" y="1576080"/>
            <a:ext cx="4343400" cy="4680360"/>
          </a:xfrm>
          <a:prstGeom prst="rect">
            <a:avLst/>
          </a:prstGeom>
          <a:solidFill>
            <a:srgbClr val="FFFFFF"/>
          </a:solidFill>
          <a:ln w="19080">
            <a:solidFill>
              <a:srgbClr val="379BBD"/>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 name="CustomShape 3"/>
          <p:cNvSpPr/>
          <p:nvPr/>
        </p:nvSpPr>
        <p:spPr>
          <a:xfrm>
            <a:off x="218880" y="161820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1</a:t>
            </a:r>
            <a:endParaRPr lang="en-US" sz="1430" b="0" strike="noStrike" spc="-1">
              <a:solidFill>
                <a:srgbClr val="000000"/>
              </a:solidFill>
              <a:latin typeface="Arial"/>
            </a:endParaRPr>
          </a:p>
        </p:txBody>
      </p:sp>
      <p:sp>
        <p:nvSpPr>
          <p:cNvPr id="12" name="CustomShape 4"/>
          <p:cNvSpPr/>
          <p:nvPr/>
        </p:nvSpPr>
        <p:spPr>
          <a:xfrm>
            <a:off x="4668480" y="161820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4</a:t>
            </a:r>
            <a:endParaRPr lang="en-US" sz="1430" b="0" strike="noStrike" spc="-1">
              <a:solidFill>
                <a:srgbClr val="000000"/>
              </a:solidFill>
              <a:latin typeface="Arial"/>
            </a:endParaRPr>
          </a:p>
        </p:txBody>
      </p:sp>
      <p:sp>
        <p:nvSpPr>
          <p:cNvPr id="13" name="CustomShape 5"/>
          <p:cNvSpPr/>
          <p:nvPr/>
        </p:nvSpPr>
        <p:spPr>
          <a:xfrm>
            <a:off x="601200" y="1650240"/>
            <a:ext cx="3596760" cy="22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Context</a:t>
            </a:r>
            <a:endParaRPr lang="en-US" sz="1430" b="0" strike="noStrike" spc="-1">
              <a:solidFill>
                <a:srgbClr val="000000"/>
              </a:solidFill>
              <a:latin typeface="Arial"/>
            </a:endParaRPr>
          </a:p>
        </p:txBody>
      </p:sp>
      <p:sp>
        <p:nvSpPr>
          <p:cNvPr id="14" name="CustomShape 6"/>
          <p:cNvSpPr/>
          <p:nvPr/>
        </p:nvSpPr>
        <p:spPr>
          <a:xfrm>
            <a:off x="5050800" y="1650240"/>
            <a:ext cx="3596760" cy="22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Constraints within solution space</a:t>
            </a:r>
            <a:endParaRPr lang="en-US" sz="1430" b="0" strike="noStrike" spc="-1">
              <a:solidFill>
                <a:srgbClr val="000000"/>
              </a:solidFill>
              <a:latin typeface="Arial"/>
            </a:endParaRPr>
          </a:p>
        </p:txBody>
      </p:sp>
      <p:sp>
        <p:nvSpPr>
          <p:cNvPr id="15" name="CustomShape 7"/>
          <p:cNvSpPr/>
          <p:nvPr/>
        </p:nvSpPr>
        <p:spPr>
          <a:xfrm>
            <a:off x="4668480" y="320724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5</a:t>
            </a:r>
            <a:endParaRPr lang="en-US" sz="1430" b="0" strike="noStrike" spc="-1">
              <a:solidFill>
                <a:srgbClr val="000000"/>
              </a:solidFill>
              <a:latin typeface="Arial"/>
            </a:endParaRPr>
          </a:p>
        </p:txBody>
      </p:sp>
      <p:sp>
        <p:nvSpPr>
          <p:cNvPr id="16" name="CustomShape 8"/>
          <p:cNvSpPr/>
          <p:nvPr/>
        </p:nvSpPr>
        <p:spPr>
          <a:xfrm>
            <a:off x="218880" y="320724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2</a:t>
            </a:r>
            <a:endParaRPr lang="en-US" sz="1430" b="0" strike="noStrike" spc="-1">
              <a:solidFill>
                <a:srgbClr val="000000"/>
              </a:solidFill>
              <a:latin typeface="Arial"/>
            </a:endParaRPr>
          </a:p>
        </p:txBody>
      </p:sp>
      <p:sp>
        <p:nvSpPr>
          <p:cNvPr id="17" name="CustomShape 9"/>
          <p:cNvSpPr/>
          <p:nvPr/>
        </p:nvSpPr>
        <p:spPr>
          <a:xfrm>
            <a:off x="601200" y="3239280"/>
            <a:ext cx="3596760" cy="22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Criteria for success</a:t>
            </a:r>
            <a:endParaRPr lang="en-US" sz="1430" b="0" strike="noStrike" spc="-1">
              <a:solidFill>
                <a:srgbClr val="000000"/>
              </a:solidFill>
              <a:latin typeface="Arial"/>
            </a:endParaRPr>
          </a:p>
        </p:txBody>
      </p:sp>
      <p:sp>
        <p:nvSpPr>
          <p:cNvPr id="18" name="CustomShape 10"/>
          <p:cNvSpPr/>
          <p:nvPr/>
        </p:nvSpPr>
        <p:spPr>
          <a:xfrm>
            <a:off x="5050800" y="3239280"/>
            <a:ext cx="3596760" cy="22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Stakeholders to provide key insight</a:t>
            </a:r>
            <a:endParaRPr lang="en-US" sz="1430" b="0" strike="noStrike" spc="-1">
              <a:solidFill>
                <a:srgbClr val="000000"/>
              </a:solidFill>
              <a:latin typeface="Arial"/>
            </a:endParaRPr>
          </a:p>
        </p:txBody>
      </p:sp>
      <p:sp>
        <p:nvSpPr>
          <p:cNvPr id="19" name="CustomShape 11"/>
          <p:cNvSpPr/>
          <p:nvPr/>
        </p:nvSpPr>
        <p:spPr>
          <a:xfrm>
            <a:off x="218880" y="479772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3</a:t>
            </a:r>
            <a:endParaRPr lang="en-US" sz="1430" b="0" strike="noStrike" spc="-1">
              <a:solidFill>
                <a:srgbClr val="000000"/>
              </a:solidFill>
              <a:latin typeface="Arial"/>
            </a:endParaRPr>
          </a:p>
        </p:txBody>
      </p:sp>
      <p:sp>
        <p:nvSpPr>
          <p:cNvPr id="20" name="CustomShape 12"/>
          <p:cNvSpPr/>
          <p:nvPr/>
        </p:nvSpPr>
        <p:spPr>
          <a:xfrm>
            <a:off x="4668480" y="4797720"/>
            <a:ext cx="287640" cy="287640"/>
          </a:xfrm>
          <a:prstGeom prst="rect">
            <a:avLst/>
          </a:prstGeom>
          <a:solidFill>
            <a:srgbClr val="F1A205"/>
          </a:solidFill>
          <a:ln w="0">
            <a:noFill/>
          </a:ln>
        </p:spPr>
        <p:style>
          <a:lnRef idx="0">
            <a:scrgbClr r="0" g="0" b="0"/>
          </a:lnRef>
          <a:fillRef idx="0">
            <a:scrgbClr r="0" g="0" b="0"/>
          </a:fillRef>
          <a:effectRef idx="0">
            <a:scrgbClr r="0" g="0" b="0"/>
          </a:effectRef>
          <a:fontRef idx="minor"/>
        </p:style>
        <p:txBody>
          <a:bodyPr lIns="47520" tIns="47520" rIns="47520" bIns="47520" anchor="ctr">
            <a:noAutofit/>
          </a:bodyPr>
          <a:lstStyle/>
          <a:p>
            <a:pPr>
              <a:lnSpc>
                <a:spcPct val="100000"/>
              </a:lnSpc>
            </a:pPr>
            <a:r>
              <a:rPr lang="en-US" sz="1430" b="0" strike="noStrike" spc="-1">
                <a:solidFill>
                  <a:srgbClr val="FFFFFF"/>
                </a:solidFill>
                <a:latin typeface="Arial"/>
                <a:ea typeface="Arial"/>
              </a:rPr>
              <a:t>6</a:t>
            </a:r>
            <a:endParaRPr lang="en-US" sz="1430" b="0" strike="noStrike" spc="-1">
              <a:solidFill>
                <a:srgbClr val="000000"/>
              </a:solidFill>
              <a:latin typeface="Arial"/>
            </a:endParaRPr>
          </a:p>
        </p:txBody>
      </p:sp>
      <p:sp>
        <p:nvSpPr>
          <p:cNvPr id="21" name="CustomShape 13"/>
          <p:cNvSpPr/>
          <p:nvPr/>
        </p:nvSpPr>
        <p:spPr>
          <a:xfrm>
            <a:off x="601200" y="4831920"/>
            <a:ext cx="3596760" cy="218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Scope of solution space </a:t>
            </a:r>
            <a:endParaRPr lang="en-US" sz="1430" b="0" strike="noStrike" spc="-1">
              <a:solidFill>
                <a:srgbClr val="000000"/>
              </a:solidFill>
              <a:latin typeface="Arial"/>
            </a:endParaRPr>
          </a:p>
        </p:txBody>
      </p:sp>
      <p:sp>
        <p:nvSpPr>
          <p:cNvPr id="22" name="CustomShape 14"/>
          <p:cNvSpPr/>
          <p:nvPr/>
        </p:nvSpPr>
        <p:spPr>
          <a:xfrm>
            <a:off x="5050800" y="4829760"/>
            <a:ext cx="3596760" cy="22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430" b="0" strike="noStrike" spc="-1">
                <a:solidFill>
                  <a:srgbClr val="002C46"/>
                </a:solidFill>
                <a:latin typeface="Arial"/>
                <a:ea typeface="Arial"/>
              </a:rPr>
              <a:t>Key data sources </a:t>
            </a:r>
            <a:endParaRPr lang="en-US" sz="1430" b="0" strike="noStrike" spc="-1">
              <a:solidFill>
                <a:srgbClr val="000000"/>
              </a:solidFill>
              <a:latin typeface="Arial"/>
            </a:endParaRPr>
          </a:p>
        </p:txBody>
      </p:sp>
      <p:sp>
        <p:nvSpPr>
          <p:cNvPr id="23" name="CustomShape 15"/>
          <p:cNvSpPr/>
          <p:nvPr/>
        </p:nvSpPr>
        <p:spPr>
          <a:xfrm>
            <a:off x="143280" y="1964880"/>
            <a:ext cx="4323600" cy="12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070" b="1" i="0" dirty="0">
                <a:effectLst/>
              </a:rPr>
              <a:t>West Nile virus is a mosquito-borne disease that poses a significant public health risk in urban areas. Current methods for predicting outbreaks are often reactive rather than proactive, leading to delayed responses and increased health risks. The City of Chicago, like many urban centers, faces challenges in efficiently allocating resources for mosquito control and public health interventions</a:t>
            </a:r>
            <a:r>
              <a:rPr lang="en-US" sz="900" b="1" i="0" dirty="0">
                <a:effectLst/>
              </a:rPr>
              <a:t>.</a:t>
            </a:r>
            <a:endParaRPr lang="en-US" sz="900" b="1" strike="noStrike" spc="-1" dirty="0">
              <a:solidFill>
                <a:srgbClr val="000000"/>
              </a:solidFill>
            </a:endParaRPr>
          </a:p>
        </p:txBody>
      </p:sp>
      <p:sp>
        <p:nvSpPr>
          <p:cNvPr id="24" name="CustomShape 16"/>
          <p:cNvSpPr/>
          <p:nvPr/>
        </p:nvSpPr>
        <p:spPr>
          <a:xfrm>
            <a:off x="143280" y="3538800"/>
            <a:ext cx="4323600" cy="1409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71450" indent="-171450" algn="l">
              <a:buFont typeface="Arial" panose="020B0604020202020204" pitchFamily="34" charset="0"/>
              <a:buChar char="•"/>
            </a:pPr>
            <a:r>
              <a:rPr lang="en-US" sz="1070" b="1" i="0" dirty="0">
                <a:effectLst/>
              </a:rPr>
              <a:t>Develop a model that predicts West Nile virus presence with </a:t>
            </a:r>
            <a:r>
              <a:rPr lang="en-US" sz="1070" b="1" i="0">
                <a:effectLst/>
              </a:rPr>
              <a:t>atleast</a:t>
            </a:r>
            <a:r>
              <a:rPr lang="en-US" sz="1070" b="1" i="0" dirty="0">
                <a:effectLst/>
              </a:rPr>
              <a:t> 80% accuracy</a:t>
            </a:r>
          </a:p>
          <a:p>
            <a:pPr marL="171450" indent="-171450" algn="l">
              <a:buFont typeface="Arial" panose="020B0604020202020204" pitchFamily="34" charset="0"/>
              <a:buChar char="•"/>
            </a:pPr>
            <a:r>
              <a:rPr lang="en-US" sz="1070" b="1" i="0" dirty="0">
                <a:effectLst/>
              </a:rPr>
              <a:t>Reduce the time between outbreak prediction and intervention by 50%</a:t>
            </a:r>
          </a:p>
          <a:p>
            <a:pPr marL="171450" indent="-171450" algn="l">
              <a:buFont typeface="Arial" panose="020B0604020202020204" pitchFamily="34" charset="0"/>
              <a:buChar char="•"/>
            </a:pPr>
            <a:r>
              <a:rPr lang="en-US" sz="1070" b="1" i="0" dirty="0">
                <a:effectLst/>
              </a:rPr>
              <a:t>Increase the efficiency of mosquito control efforts by 30%</a:t>
            </a:r>
          </a:p>
          <a:p>
            <a:pPr marL="171450" indent="-171450" algn="l">
              <a:buFont typeface="Arial" panose="020B0604020202020204" pitchFamily="34" charset="0"/>
              <a:buChar char="•"/>
            </a:pPr>
            <a:r>
              <a:rPr lang="en-US" sz="1070" b="1" i="0" dirty="0">
                <a:effectLst/>
              </a:rPr>
              <a:t>Demonstrate a potential reduction in West Nile virus cases through simulated scenarios</a:t>
            </a:r>
          </a:p>
          <a:p>
            <a:pPr>
              <a:lnSpc>
                <a:spcPct val="100000"/>
              </a:lnSpc>
            </a:pPr>
            <a:endParaRPr lang="en-US" sz="1070" b="0" strike="noStrike" spc="-1" dirty="0">
              <a:solidFill>
                <a:srgbClr val="000000"/>
              </a:solidFill>
              <a:latin typeface="Arial"/>
            </a:endParaRPr>
          </a:p>
        </p:txBody>
      </p:sp>
      <p:sp>
        <p:nvSpPr>
          <p:cNvPr id="25" name="CustomShape 17"/>
          <p:cNvSpPr/>
          <p:nvPr/>
        </p:nvSpPr>
        <p:spPr>
          <a:xfrm>
            <a:off x="186840" y="5184720"/>
            <a:ext cx="4280040" cy="102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r>
              <a:rPr lang="en-US" sz="900" b="1" i="0" dirty="0">
                <a:effectLst/>
              </a:rPr>
              <a:t>The project will focus on:</a:t>
            </a:r>
          </a:p>
          <a:p>
            <a:pPr marL="171450" indent="-171450" algn="l">
              <a:buFont typeface="Arial" panose="020B0604020202020204" pitchFamily="34" charset="0"/>
              <a:buChar char="•"/>
            </a:pPr>
            <a:r>
              <a:rPr lang="en-US" sz="900" b="1" i="0" dirty="0">
                <a:effectLst/>
              </a:rPr>
              <a:t>Analyzing historical data on West Nile virus presence in Chicago</a:t>
            </a:r>
          </a:p>
          <a:p>
            <a:pPr marL="171450" indent="-171450" algn="l">
              <a:buFont typeface="Arial" panose="020B0604020202020204" pitchFamily="34" charset="0"/>
              <a:buChar char="•"/>
            </a:pPr>
            <a:r>
              <a:rPr lang="en-US" sz="900" b="1" i="0" dirty="0">
                <a:effectLst/>
              </a:rPr>
              <a:t>Developing a machine learning model to predict virus outbreaks</a:t>
            </a:r>
          </a:p>
          <a:p>
            <a:pPr marL="171450" indent="-171450" algn="l">
              <a:buFont typeface="Arial" panose="020B0604020202020204" pitchFamily="34" charset="0"/>
              <a:buChar char="•"/>
            </a:pPr>
            <a:r>
              <a:rPr lang="en-US" sz="900" b="1" i="0" dirty="0">
                <a:effectLst/>
              </a:rPr>
              <a:t>Creating a user-friendly interface for public health officials to interpret predictions</a:t>
            </a:r>
          </a:p>
          <a:p>
            <a:pPr marL="171450" indent="-171450" algn="l">
              <a:buFont typeface="Arial" panose="020B0604020202020204" pitchFamily="34" charset="0"/>
              <a:buChar char="•"/>
            </a:pPr>
            <a:r>
              <a:rPr lang="en-US" sz="900" b="1" i="0" dirty="0">
                <a:effectLst/>
              </a:rPr>
              <a:t>Proposing strategies for targeted mosquito control based on model outputs</a:t>
            </a:r>
          </a:p>
          <a:p>
            <a:pPr>
              <a:lnSpc>
                <a:spcPct val="100000"/>
              </a:lnSpc>
            </a:pPr>
            <a:endParaRPr lang="en-US" sz="1070" b="0" strike="noStrike" spc="-1" dirty="0">
              <a:solidFill>
                <a:srgbClr val="000000"/>
              </a:solidFill>
              <a:latin typeface="Arial"/>
            </a:endParaRPr>
          </a:p>
        </p:txBody>
      </p:sp>
      <p:sp>
        <p:nvSpPr>
          <p:cNvPr id="26" name="CustomShape 18"/>
          <p:cNvSpPr/>
          <p:nvPr/>
        </p:nvSpPr>
        <p:spPr>
          <a:xfrm>
            <a:off x="4558320" y="1963800"/>
            <a:ext cx="4323600" cy="108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71450" indent="-171450" algn="l">
              <a:buFont typeface="Arial" panose="020B0604020202020204" pitchFamily="34" charset="0"/>
              <a:buChar char="•"/>
            </a:pPr>
            <a:r>
              <a:rPr lang="en-US" sz="1070" b="1" i="0" dirty="0">
                <a:effectLst/>
              </a:rPr>
              <a:t>Limited to data available on Kaggle and public sources</a:t>
            </a:r>
          </a:p>
          <a:p>
            <a:pPr marL="171450" indent="-171450" algn="l">
              <a:buFont typeface="Arial" panose="020B0604020202020204" pitchFamily="34" charset="0"/>
              <a:buChar char="•"/>
            </a:pPr>
            <a:r>
              <a:rPr lang="en-US" sz="1070" b="1" i="0" dirty="0">
                <a:effectLst/>
              </a:rPr>
              <a:t>Must be completed within the Springboard capstone project timeline</a:t>
            </a:r>
          </a:p>
          <a:p>
            <a:pPr marL="171450" indent="-171450" algn="l">
              <a:buFont typeface="Arial" panose="020B0604020202020204" pitchFamily="34" charset="0"/>
              <a:buChar char="•"/>
            </a:pPr>
            <a:r>
              <a:rPr lang="en-US" sz="1070" b="1" i="0" dirty="0">
                <a:effectLst/>
              </a:rPr>
              <a:t>Solution should be implementable with existing public health infrastructure</a:t>
            </a:r>
          </a:p>
          <a:p>
            <a:pPr marL="171450" indent="-171450" algn="l">
              <a:buFont typeface="Arial" panose="020B0604020202020204" pitchFamily="34" charset="0"/>
              <a:buChar char="•"/>
            </a:pPr>
            <a:r>
              <a:rPr lang="en-US" sz="1070" b="1" i="0" dirty="0">
                <a:effectLst/>
              </a:rPr>
              <a:t>Model must be interpretable for non-technical stakeholders</a:t>
            </a:r>
          </a:p>
          <a:p>
            <a:pPr>
              <a:lnSpc>
                <a:spcPct val="100000"/>
              </a:lnSpc>
            </a:pPr>
            <a:endParaRPr lang="en-US" sz="1070" b="0" strike="noStrike" spc="-1" dirty="0">
              <a:solidFill>
                <a:srgbClr val="000000"/>
              </a:solidFill>
              <a:latin typeface="Arial"/>
            </a:endParaRPr>
          </a:p>
        </p:txBody>
      </p:sp>
      <p:sp>
        <p:nvSpPr>
          <p:cNvPr id="27" name="CustomShape 19"/>
          <p:cNvSpPr/>
          <p:nvPr/>
        </p:nvSpPr>
        <p:spPr>
          <a:xfrm>
            <a:off x="4591080" y="5085000"/>
            <a:ext cx="4323600" cy="108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buFont typeface="Arial" panose="020B0604020202020204" pitchFamily="34" charset="0"/>
              <a:buChar char="•"/>
            </a:pPr>
            <a:r>
              <a:rPr lang="en-US" sz="1070" b="1" i="0" dirty="0">
                <a:effectLst/>
              </a:rPr>
              <a:t>Kaggle's West Nile Virus Prediction Competition dataset</a:t>
            </a:r>
          </a:p>
          <a:p>
            <a:pPr algn="l">
              <a:buFont typeface="Arial" panose="020B0604020202020204" pitchFamily="34" charset="0"/>
              <a:buChar char="•"/>
            </a:pPr>
            <a:r>
              <a:rPr lang="en-US" sz="1070" b="1" i="0" dirty="0">
                <a:effectLst/>
              </a:rPr>
              <a:t>Chicago Department of Public Health mosquito testing results</a:t>
            </a:r>
          </a:p>
          <a:p>
            <a:pPr algn="l">
              <a:buFont typeface="Arial" panose="020B0604020202020204" pitchFamily="34" charset="0"/>
              <a:buChar char="•"/>
            </a:pPr>
            <a:r>
              <a:rPr lang="en-US" sz="1070" b="1" i="0" dirty="0">
                <a:effectLst/>
              </a:rPr>
              <a:t>Weather data from the National Weather Service</a:t>
            </a:r>
          </a:p>
          <a:p>
            <a:pPr algn="l">
              <a:buFont typeface="Arial" panose="020B0604020202020204" pitchFamily="34" charset="0"/>
              <a:buChar char="•"/>
            </a:pPr>
            <a:r>
              <a:rPr lang="en-US" sz="1070" b="1" i="0" dirty="0">
                <a:effectLst/>
              </a:rPr>
              <a:t>GIS data for Chicago neighborhoods</a:t>
            </a:r>
          </a:p>
          <a:p>
            <a:pPr algn="l">
              <a:buFont typeface="Arial" panose="020B0604020202020204" pitchFamily="34" charset="0"/>
              <a:buChar char="•"/>
            </a:pPr>
            <a:r>
              <a:rPr lang="en-US" sz="1070" b="1" i="0" dirty="0">
                <a:effectLst/>
              </a:rPr>
              <a:t>CDC historical data on West Nile virus cases</a:t>
            </a:r>
            <a:r>
              <a:rPr lang="en-US" sz="1070" b="1" strike="noStrike" spc="-1" dirty="0">
                <a:solidFill>
                  <a:srgbClr val="000000"/>
                </a:solidFill>
                <a:ea typeface="Arial"/>
              </a:rPr>
              <a:t>.</a:t>
            </a:r>
            <a:endParaRPr lang="en-US" sz="1070" b="1" strike="noStrike" spc="-1" dirty="0">
              <a:solidFill>
                <a:srgbClr val="000000"/>
              </a:solidFill>
            </a:endParaRPr>
          </a:p>
        </p:txBody>
      </p:sp>
      <p:sp>
        <p:nvSpPr>
          <p:cNvPr id="28" name="CustomShape 20"/>
          <p:cNvSpPr/>
          <p:nvPr/>
        </p:nvSpPr>
        <p:spPr>
          <a:xfrm>
            <a:off x="6633360" y="6524280"/>
            <a:ext cx="431280" cy="204480"/>
          </a:xfrm>
          <a:prstGeom prst="chevron">
            <a:avLst>
              <a:gd name="adj" fmla="val 50000"/>
            </a:avLst>
          </a:prstGeom>
          <a:solidFill>
            <a:srgbClr val="FBC14E"/>
          </a:solidFill>
          <a:ln w="9360">
            <a:solidFill>
              <a:srgbClr val="FBC14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H</a:t>
            </a:r>
            <a:endParaRPr lang="en-US" sz="1200" b="0" strike="noStrike" spc="-1">
              <a:solidFill>
                <a:srgbClr val="000000"/>
              </a:solidFill>
              <a:latin typeface="Arial"/>
            </a:endParaRPr>
          </a:p>
        </p:txBody>
      </p:sp>
      <p:sp>
        <p:nvSpPr>
          <p:cNvPr id="29" name="CustomShape 21"/>
          <p:cNvSpPr/>
          <p:nvPr/>
        </p:nvSpPr>
        <p:spPr>
          <a:xfrm>
            <a:off x="7028640" y="6513840"/>
            <a:ext cx="431280" cy="215280"/>
          </a:xfrm>
          <a:prstGeom prst="chevron">
            <a:avLst>
              <a:gd name="adj" fmla="val 50000"/>
            </a:avLst>
          </a:prstGeom>
          <a:solidFill>
            <a:srgbClr val="D8D8D8"/>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D</a:t>
            </a:r>
            <a:endParaRPr lang="en-US" sz="1200" b="0" strike="noStrike" spc="-1">
              <a:solidFill>
                <a:srgbClr val="000000"/>
              </a:solidFill>
              <a:latin typeface="Arial"/>
            </a:endParaRPr>
          </a:p>
        </p:txBody>
      </p:sp>
      <p:sp>
        <p:nvSpPr>
          <p:cNvPr id="30" name="CustomShape 22"/>
          <p:cNvSpPr/>
          <p:nvPr/>
        </p:nvSpPr>
        <p:spPr>
          <a:xfrm>
            <a:off x="7452360" y="6503040"/>
            <a:ext cx="431280" cy="215280"/>
          </a:xfrm>
          <a:prstGeom prst="chevron">
            <a:avLst>
              <a:gd name="adj" fmla="val 50000"/>
            </a:avLst>
          </a:prstGeom>
          <a:solidFill>
            <a:srgbClr val="D8D8D8"/>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E</a:t>
            </a:r>
            <a:endParaRPr lang="en-US" sz="1200" b="0" strike="noStrike" spc="-1">
              <a:solidFill>
                <a:srgbClr val="000000"/>
              </a:solidFill>
              <a:latin typeface="Arial"/>
            </a:endParaRPr>
          </a:p>
        </p:txBody>
      </p:sp>
      <p:sp>
        <p:nvSpPr>
          <p:cNvPr id="31" name="CustomShape 23"/>
          <p:cNvSpPr/>
          <p:nvPr/>
        </p:nvSpPr>
        <p:spPr>
          <a:xfrm>
            <a:off x="7846560" y="6508080"/>
            <a:ext cx="431280" cy="215280"/>
          </a:xfrm>
          <a:prstGeom prst="chevron">
            <a:avLst>
              <a:gd name="adj" fmla="val 50000"/>
            </a:avLst>
          </a:prstGeom>
          <a:solidFill>
            <a:srgbClr val="D8D8D8"/>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I</a:t>
            </a:r>
            <a:endParaRPr lang="en-US" sz="1200" b="0" strike="noStrike" spc="-1">
              <a:solidFill>
                <a:srgbClr val="000000"/>
              </a:solidFill>
              <a:latin typeface="Arial"/>
            </a:endParaRPr>
          </a:p>
        </p:txBody>
      </p:sp>
      <p:sp>
        <p:nvSpPr>
          <p:cNvPr id="32" name="CustomShape 24"/>
          <p:cNvSpPr/>
          <p:nvPr/>
        </p:nvSpPr>
        <p:spPr>
          <a:xfrm>
            <a:off x="8245800" y="6503040"/>
            <a:ext cx="431280" cy="215280"/>
          </a:xfrm>
          <a:prstGeom prst="chevron">
            <a:avLst>
              <a:gd name="adj" fmla="val 50000"/>
            </a:avLst>
          </a:prstGeom>
          <a:solidFill>
            <a:srgbClr val="D8D8D8"/>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P</a:t>
            </a:r>
            <a:endParaRPr lang="en-US" sz="1200" b="0" strike="noStrike" spc="-1">
              <a:solidFill>
                <a:srgbClr val="000000"/>
              </a:solidFill>
              <a:latin typeface="Arial"/>
            </a:endParaRPr>
          </a:p>
        </p:txBody>
      </p:sp>
      <p:sp>
        <p:nvSpPr>
          <p:cNvPr id="33" name="CustomShape 25"/>
          <p:cNvSpPr/>
          <p:nvPr/>
        </p:nvSpPr>
        <p:spPr>
          <a:xfrm>
            <a:off x="8099280" y="707040"/>
            <a:ext cx="431280" cy="204480"/>
          </a:xfrm>
          <a:prstGeom prst="chevron">
            <a:avLst>
              <a:gd name="adj" fmla="val 50000"/>
            </a:avLst>
          </a:prstGeom>
          <a:solidFill>
            <a:srgbClr val="FBC14E"/>
          </a:solidFill>
          <a:ln w="9360">
            <a:solidFill>
              <a:srgbClr val="FBC14E"/>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FFFFFF"/>
                </a:solidFill>
                <a:latin typeface="Quattrocento Sans"/>
                <a:ea typeface="Quattrocento Sans"/>
              </a:rPr>
              <a:t>H</a:t>
            </a:r>
            <a:endParaRPr lang="en-US" sz="1200" b="0" strike="noStrike" spc="-1">
              <a:solidFill>
                <a:srgbClr val="000000"/>
              </a:solidFill>
              <a:latin typeface="Arial"/>
            </a:endParaRPr>
          </a:p>
        </p:txBody>
      </p:sp>
      <p:sp>
        <p:nvSpPr>
          <p:cNvPr id="34" name="CustomShape 26"/>
          <p:cNvSpPr/>
          <p:nvPr/>
        </p:nvSpPr>
        <p:spPr>
          <a:xfrm>
            <a:off x="121680" y="116640"/>
            <a:ext cx="7724160" cy="1136520"/>
          </a:xfrm>
          <a:prstGeom prst="wedgeRectCallout">
            <a:avLst>
              <a:gd name="adj1" fmla="val 53513"/>
              <a:gd name="adj2" fmla="val 6588"/>
            </a:avLst>
          </a:prstGeom>
          <a:solidFill>
            <a:srgbClr val="FEF2DA"/>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5" name="TextShape 27"/>
          <p:cNvSpPr/>
          <p:nvPr/>
        </p:nvSpPr>
        <p:spPr>
          <a:xfrm>
            <a:off x="184320" y="189720"/>
            <a:ext cx="8793000" cy="307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2000" b="1" strike="noStrike" spc="-1">
                <a:solidFill>
                  <a:srgbClr val="29748D"/>
                </a:solidFill>
                <a:latin typeface="Quattrocento Sans"/>
                <a:ea typeface="Quattrocento Sans"/>
              </a:rPr>
              <a:t>Problem Statement Worksheet (Hypothesis Formation)</a:t>
            </a:r>
            <a:endParaRPr lang="en-US" sz="2000" b="0" strike="noStrike" spc="-1">
              <a:solidFill>
                <a:srgbClr val="000000"/>
              </a:solidFill>
              <a:latin typeface="Arial"/>
            </a:endParaRPr>
          </a:p>
        </p:txBody>
      </p:sp>
      <p:sp>
        <p:nvSpPr>
          <p:cNvPr id="36" name="CustomShape 28"/>
          <p:cNvSpPr/>
          <p:nvPr/>
        </p:nvSpPr>
        <p:spPr>
          <a:xfrm>
            <a:off x="4607280" y="3547440"/>
            <a:ext cx="4323600" cy="108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buFont typeface="Arial" panose="020B0604020202020204" pitchFamily="34" charset="0"/>
              <a:buChar char="•"/>
            </a:pPr>
            <a:r>
              <a:rPr lang="en-US" sz="1070" b="1" i="0" dirty="0">
                <a:effectLst/>
              </a:rPr>
              <a:t>Public health officials</a:t>
            </a:r>
          </a:p>
          <a:p>
            <a:pPr algn="l">
              <a:buFont typeface="Arial" panose="020B0604020202020204" pitchFamily="34" charset="0"/>
              <a:buChar char="•"/>
            </a:pPr>
            <a:r>
              <a:rPr lang="en-US" sz="1070" b="1" i="0" dirty="0">
                <a:effectLst/>
              </a:rPr>
              <a:t>Mosquito control teams</a:t>
            </a:r>
          </a:p>
          <a:p>
            <a:pPr algn="l">
              <a:buFont typeface="Arial" panose="020B0604020202020204" pitchFamily="34" charset="0"/>
              <a:buChar char="•"/>
            </a:pPr>
            <a:r>
              <a:rPr lang="en-US" sz="1070" b="1" i="0" dirty="0">
                <a:effectLst/>
              </a:rPr>
              <a:t>City administrators</a:t>
            </a:r>
          </a:p>
          <a:p>
            <a:pPr algn="l">
              <a:buFont typeface="Arial" panose="020B0604020202020204" pitchFamily="34" charset="0"/>
              <a:buChar char="•"/>
            </a:pPr>
            <a:r>
              <a:rPr lang="en-US" sz="1070" b="1" i="0" dirty="0">
                <a:effectLst/>
              </a:rPr>
              <a:t>Residents of Chicago</a:t>
            </a:r>
          </a:p>
          <a:p>
            <a:pPr algn="l">
              <a:buFont typeface="Arial" panose="020B0604020202020204" pitchFamily="34" charset="0"/>
              <a:buChar char="•"/>
            </a:pPr>
            <a:r>
              <a:rPr lang="en-US" sz="1070" b="1" i="0" dirty="0">
                <a:effectLst/>
              </a:rPr>
              <a:t>Data scientists and epidemiologists</a:t>
            </a:r>
          </a:p>
          <a:p>
            <a:pPr algn="l">
              <a:buFont typeface="Arial" panose="020B0604020202020204" pitchFamily="34" charset="0"/>
              <a:buChar char="•"/>
            </a:pPr>
            <a:r>
              <a:rPr lang="en-US" sz="1070" b="1" i="0" dirty="0">
                <a:effectLst/>
              </a:rPr>
              <a:t>Springboard mentors and instructors</a:t>
            </a:r>
          </a:p>
          <a:p>
            <a:pPr marL="216000" indent="-215640">
              <a:lnSpc>
                <a:spcPct val="100000"/>
              </a:lnSpc>
              <a:buClr>
                <a:srgbClr val="000000"/>
              </a:buClr>
              <a:buSzPct val="45000"/>
              <a:buFont typeface="Wingdings" charset="2"/>
              <a:buChar char=""/>
            </a:pPr>
            <a:endParaRPr lang="en-US" sz="1070" b="0" strike="noStrike" spc="-1" dirty="0">
              <a:solidFill>
                <a:srgbClr val="000000"/>
              </a:solidFill>
              <a:latin typeface="Arial"/>
            </a:endParaRPr>
          </a:p>
        </p:txBody>
      </p:sp>
      <p:sp>
        <p:nvSpPr>
          <p:cNvPr id="37" name="CustomShape 29"/>
          <p:cNvSpPr/>
          <p:nvPr/>
        </p:nvSpPr>
        <p:spPr>
          <a:xfrm>
            <a:off x="184320" y="541080"/>
            <a:ext cx="8583840" cy="49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100" b="1" i="0" dirty="0">
                <a:effectLst/>
                <a:latin typeface="+mj-lt"/>
              </a:rPr>
              <a:t>Public health departments need an accurate predictive model for West Nile virus outbreaks because early detection </a:t>
            </a:r>
          </a:p>
          <a:p>
            <a:pPr>
              <a:lnSpc>
                <a:spcPct val="100000"/>
              </a:lnSpc>
            </a:pPr>
            <a:r>
              <a:rPr lang="en-US" sz="1100" b="1" i="0" dirty="0">
                <a:effectLst/>
                <a:latin typeface="+mj-lt"/>
              </a:rPr>
              <a:t>and intervention can significantly reduce the impact of the disease on urban populations.</a:t>
            </a:r>
            <a:endParaRPr lang="en-US" sz="1100" b="1" strike="noStrike" spc="-1" dirty="0">
              <a:solidFill>
                <a:srgbClr val="000000"/>
              </a:solidFill>
              <a:latin typeface="+mj-lt"/>
            </a:endParaRPr>
          </a:p>
        </p:txBody>
      </p:sp>
    </p:spTree>
  </p:cSld>
  <p:clrMapOvr>
    <a:masterClrMapping/>
  </p:clrMapOvr>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609</Words>
  <Application>Microsoft Office PowerPoint</Application>
  <PresentationFormat>On-screen Show (4:3)</PresentationFormat>
  <Paragraphs>61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Quattrocento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KRUNAL PATEL</cp:lastModifiedBy>
  <cp:revision>1</cp:revision>
  <dcterms:modified xsi:type="dcterms:W3CDTF">2024-12-29T19:30:50Z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2024-12-26T05:45:11Z</dcterms:created>
  <dc:creator/>
  <dc:description/>
  <dc:language>en-US</dc:language>
  <cp:lastModifiedBy/>
  <cp:revision>1</cp:revision>
  <dc:subject/>
  <dc:title/>
</cp:coreProperties>
</file>